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8053E-1AE6-4D31-B2DC-6F79CDBB17E3}" type="datetimeFigureOut">
              <a:rPr lang="ru-RU" smtClean="0"/>
              <a:t>17.02.2011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7488A-9FBE-4B6A-84AE-5A1129C5C5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605338" cy="3732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605338" cy="3732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1438" y="914400"/>
            <a:ext cx="4176712" cy="3133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605338" cy="3732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1438" y="914400"/>
            <a:ext cx="4176712" cy="3133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605338" cy="3732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1438" y="914400"/>
            <a:ext cx="4176712" cy="3133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605338" cy="3732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1438" y="914400"/>
            <a:ext cx="4176712" cy="3133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605338" cy="3732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1438" y="914400"/>
            <a:ext cx="4176712" cy="3133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605338" cy="3732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1438" y="914400"/>
            <a:ext cx="4176712" cy="3133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605338" cy="3732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1438" y="914400"/>
            <a:ext cx="4176712" cy="3133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605338" cy="3732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1438" y="914400"/>
            <a:ext cx="4176712" cy="3133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605338" cy="3732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D08B-3166-461F-BDF1-E9C6453EE617}" type="datetimeFigureOut">
              <a:rPr lang="ru-RU" smtClean="0"/>
              <a:t>17.02.2011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77AEA8-8369-4399-AF96-93A4CC30B1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D08B-3166-461F-BDF1-E9C6453EE617}" type="datetimeFigureOut">
              <a:rPr lang="ru-RU" smtClean="0"/>
              <a:t>17.02.2011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AEA8-8369-4399-AF96-93A4CC30B1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D08B-3166-461F-BDF1-E9C6453EE617}" type="datetimeFigureOut">
              <a:rPr lang="ru-RU" smtClean="0"/>
              <a:t>17.02.2011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AEA8-8369-4399-AF96-93A4CC30B1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D08B-3166-461F-BDF1-E9C6453EE617}" type="datetimeFigureOut">
              <a:rPr lang="ru-RU" smtClean="0"/>
              <a:t>17.02.2011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77AEA8-8369-4399-AF96-93A4CC30B1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D08B-3166-461F-BDF1-E9C6453EE617}" type="datetimeFigureOut">
              <a:rPr lang="ru-RU" smtClean="0"/>
              <a:t>17.02.2011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AEA8-8369-4399-AF96-93A4CC30B1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D08B-3166-461F-BDF1-E9C6453EE617}" type="datetimeFigureOut">
              <a:rPr lang="ru-RU" smtClean="0"/>
              <a:t>17.02.2011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AEA8-8369-4399-AF96-93A4CC30B1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D08B-3166-461F-BDF1-E9C6453EE617}" type="datetimeFigureOut">
              <a:rPr lang="ru-RU" smtClean="0"/>
              <a:t>17.02.2011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477AEA8-8369-4399-AF96-93A4CC30B15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D08B-3166-461F-BDF1-E9C6453EE617}" type="datetimeFigureOut">
              <a:rPr lang="ru-RU" smtClean="0"/>
              <a:t>17.02.2011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AEA8-8369-4399-AF96-93A4CC30B1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D08B-3166-461F-BDF1-E9C6453EE617}" type="datetimeFigureOut">
              <a:rPr lang="ru-RU" smtClean="0"/>
              <a:t>17.02.2011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AEA8-8369-4399-AF96-93A4CC30B1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D08B-3166-461F-BDF1-E9C6453EE617}" type="datetimeFigureOut">
              <a:rPr lang="ru-RU" smtClean="0"/>
              <a:t>17.02.2011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AEA8-8369-4399-AF96-93A4CC30B1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D08B-3166-461F-BDF1-E9C6453EE617}" type="datetimeFigureOut">
              <a:rPr lang="ru-RU" smtClean="0"/>
              <a:t>17.02.2011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AEA8-8369-4399-AF96-93A4CC30B15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6AD08B-3166-461F-BDF1-E9C6453EE617}" type="datetimeFigureOut">
              <a:rPr lang="ru-RU" smtClean="0"/>
              <a:t>17.02.2011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77AEA8-8369-4399-AF96-93A4CC30B15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79388" y="1571611"/>
            <a:ext cx="8208962" cy="4286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 b="1" dirty="0">
                <a:solidFill>
                  <a:srgbClr val="FFFFFF"/>
                </a:solidFill>
                <a:latin typeface="Tahoma" pitchFamily="32" charset="0"/>
              </a:rPr>
              <a:t>  </a:t>
            </a:r>
            <a:endParaRPr lang="en-US" sz="6000" b="1" dirty="0">
              <a:solidFill>
                <a:srgbClr val="FFFFFF"/>
              </a:solidFill>
              <a:latin typeface="Tahoma" pitchFamily="32" charset="0"/>
            </a:endParaRPr>
          </a:p>
          <a:p>
            <a:pPr algn="ctr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6000" b="1" dirty="0">
              <a:solidFill>
                <a:srgbClr val="FFFFFF"/>
              </a:solidFill>
              <a:latin typeface="Tahoma" pitchFamily="32" charset="0"/>
            </a:endParaRPr>
          </a:p>
          <a:p>
            <a:pPr algn="ctr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6000" b="1" dirty="0">
              <a:solidFill>
                <a:srgbClr val="FFFFFF"/>
              </a:solidFill>
              <a:latin typeface="Tahoma" pitchFamily="32" charset="0"/>
            </a:endParaRPr>
          </a:p>
          <a:p>
            <a:pPr algn="ctr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dirty="0">
                <a:solidFill>
                  <a:schemeClr val="tx1"/>
                </a:solidFill>
                <a:latin typeface="Tahoma" pitchFamily="32" charset="0"/>
              </a:rPr>
              <a:t>Духовно-нравственное развитие и воспитание</a:t>
            </a:r>
            <a:br>
              <a:rPr lang="ru-RU" sz="4800" b="1" dirty="0">
                <a:solidFill>
                  <a:schemeClr val="tx1"/>
                </a:solidFill>
                <a:latin typeface="Tahoma" pitchFamily="32" charset="0"/>
              </a:rPr>
            </a:br>
            <a:r>
              <a:rPr lang="ru-RU" sz="4800" b="1" dirty="0">
                <a:solidFill>
                  <a:schemeClr val="tx1"/>
                </a:solidFill>
                <a:latin typeface="Tahoma" pitchFamily="32" charset="0"/>
              </a:rPr>
              <a:t>обучающихся на ступени начального общего </a:t>
            </a:r>
          </a:p>
          <a:p>
            <a:pPr algn="ctr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dirty="0">
                <a:solidFill>
                  <a:schemeClr val="tx1"/>
                </a:solidFill>
                <a:latin typeface="Tahoma" pitchFamily="32" charset="0"/>
              </a:rPr>
              <a:t>образования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831850" y="360363"/>
            <a:ext cx="7808913" cy="575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1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>
                <a:solidFill>
                  <a:srgbClr val="008080"/>
                </a:solidFill>
                <a:latin typeface="Times New Roman" pitchFamily="16" charset="0"/>
              </a:rPr>
              <a:t> </a:t>
            </a:r>
          </a:p>
        </p:txBody>
      </p:sp>
      <p:pic>
        <p:nvPicPr>
          <p:cNvPr id="8196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96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288">
    <p:wipe dir="d"/>
    <p:sndAc>
      <p:stSnd>
        <p:snd r:embed="rId4" name="natu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07389" cy="55975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dirty="0">
                <a:solidFill>
                  <a:srgbClr val="FFFFFF"/>
                </a:solidFill>
                <a:latin typeface="Tahoma" pitchFamily="32" charset="0"/>
              </a:rPr>
              <a:t>  </a:t>
            </a:r>
            <a:r>
              <a:rPr lang="ru-RU" sz="4800" b="1" dirty="0">
                <a:solidFill>
                  <a:schemeClr val="tx1"/>
                </a:solidFill>
                <a:latin typeface="Tahoma" pitchFamily="32" charset="0"/>
              </a:rPr>
              <a:t>Духовно-нравственное развитие и воспитание</a:t>
            </a:r>
            <a:br>
              <a:rPr lang="ru-RU" sz="4800" b="1" dirty="0">
                <a:solidFill>
                  <a:schemeClr val="tx1"/>
                </a:solidFill>
                <a:latin typeface="Tahoma" pitchFamily="32" charset="0"/>
              </a:rPr>
            </a:br>
            <a:r>
              <a:rPr lang="ru-RU" sz="4800" b="1" dirty="0">
                <a:solidFill>
                  <a:schemeClr val="tx1"/>
                </a:solidFill>
                <a:latin typeface="Tahoma" pitchFamily="32" charset="0"/>
              </a:rPr>
              <a:t>обучающихся на ступени </a:t>
            </a:r>
          </a:p>
          <a:p>
            <a:pPr algn="ctr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dirty="0">
                <a:solidFill>
                  <a:schemeClr val="tx1"/>
                </a:solidFill>
                <a:latin typeface="Tahoma" pitchFamily="32" charset="0"/>
              </a:rPr>
              <a:t>начального общего образования</a:t>
            </a: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831850" y="360363"/>
            <a:ext cx="7808913" cy="575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1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>
                <a:solidFill>
                  <a:srgbClr val="008080"/>
                </a:solidFill>
                <a:latin typeface="Times New Roman" pitchFamily="16" charset="0"/>
              </a:rPr>
              <a:t> </a:t>
            </a:r>
          </a:p>
        </p:txBody>
      </p:sp>
    </p:spTree>
  </p:cSld>
  <p:clrMapOvr>
    <a:masterClrMapping/>
  </p:clrMapOvr>
  <p:transition spd="med" advTm="1228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439863" y="571480"/>
            <a:ext cx="7199312" cy="1500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9000" rIns="0" bIns="0" anchor="ctr"/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>
                <a:solidFill>
                  <a:srgbClr val="0000FF"/>
                </a:solidFill>
                <a:latin typeface="Bitstream Vera Serif" pitchFamily="16" charset="0"/>
              </a:rPr>
              <a:t>5 НАПРАВЛЕНИЕ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720725" y="2709863"/>
            <a:ext cx="8056563" cy="2151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80"/>
                </a:solidFill>
                <a:latin typeface="Bitstream Vera Serif" pitchFamily="16" charset="0"/>
              </a:rPr>
              <a:t>- воспитание ценностного отношения к природе, окружающей среде (экологическое воспитание);</a:t>
            </a:r>
          </a:p>
        </p:txBody>
      </p:sp>
    </p:spTree>
  </p:cSld>
  <p:clrMapOvr>
    <a:masterClrMapping/>
  </p:clrMapOvr>
  <p:transition spd="med" advTm="1228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619250" y="338138"/>
            <a:ext cx="7065963" cy="741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9000" rIns="0" bIns="0" anchor="ctr"/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FF0000"/>
                </a:solidFill>
                <a:latin typeface="Bitstream Vera Serif" pitchFamily="16" charset="0"/>
              </a:rPr>
              <a:t>Заповедная природа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260475"/>
            <a:ext cx="7380287" cy="559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 advTm="1228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720725" y="338138"/>
            <a:ext cx="7966075" cy="741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9000" rIns="0" bIns="0" anchor="ctr"/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FF0000"/>
                </a:solidFill>
                <a:latin typeface="Bitstream Vera Serif" pitchFamily="16" charset="0"/>
              </a:rPr>
              <a:t>Природа любви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0588" y="1079500"/>
            <a:ext cx="5040312" cy="577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 advTm="1228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619250" y="357166"/>
            <a:ext cx="6840538" cy="1571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9000" rIns="0" bIns="0" anchor="ctr"/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>
                <a:solidFill>
                  <a:srgbClr val="0000FF"/>
                </a:solidFill>
                <a:latin typeface="Bitstream Vera Serif" pitchFamily="16" charset="0"/>
              </a:rPr>
              <a:t>6 НАПРАВЛЕНИЕ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539750" y="2232025"/>
            <a:ext cx="8389938" cy="3529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80"/>
                </a:solidFill>
                <a:latin typeface="Bitstream Vera Serif" pitchFamily="16" charset="0"/>
              </a:rPr>
              <a:t>- воспитание ценностного отношения к прекрасному, формирование представлений об эстетических идеалах и ценностях (эстетическое воспитание).</a:t>
            </a:r>
          </a:p>
        </p:txBody>
      </p:sp>
    </p:spTree>
  </p:cSld>
  <p:clrMapOvr>
    <a:masterClrMapping/>
  </p:clrMapOvr>
  <p:transition spd="med" advTm="1228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900113" y="338138"/>
            <a:ext cx="7786687" cy="741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7200" rIns="0" bIns="0" anchor="ctr"/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FF0000"/>
                </a:solidFill>
                <a:latin typeface="Bitstream Vera Serif" pitchFamily="16" charset="0"/>
              </a:rPr>
              <a:t>Красота и гармония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725" y="1260475"/>
            <a:ext cx="7740650" cy="511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 advTm="1228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260475" y="338138"/>
            <a:ext cx="7426325" cy="741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7200" rIns="0" bIns="0" anchor="ctr"/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FF0000"/>
                </a:solidFill>
                <a:latin typeface="Bitstream Vera Serif" pitchFamily="16" charset="0"/>
              </a:rPr>
              <a:t>Духовный мир человека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260475"/>
            <a:ext cx="8820150" cy="559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 advTm="1228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260475" y="338138"/>
            <a:ext cx="7426325" cy="741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7200" rIns="0" bIns="0" anchor="ctr"/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FF0000"/>
                </a:solidFill>
                <a:latin typeface="Bitstream Vera Serif" pitchFamily="16" charset="0"/>
              </a:rPr>
              <a:t>Эстетическое развитие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500" y="1260475"/>
            <a:ext cx="6248400" cy="504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 advTm="1228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079500" y="0"/>
            <a:ext cx="7605713" cy="1104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7200" rIns="0" bIns="0" anchor="ctr"/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FF0000"/>
                </a:solidFill>
                <a:latin typeface="Bitstream Vera Serif" pitchFamily="16" charset="0"/>
              </a:rPr>
              <a:t> С</a:t>
            </a:r>
            <a:r>
              <a:rPr lang="ru-RU" sz="2800" b="1">
                <a:solidFill>
                  <a:srgbClr val="FF0000"/>
                </a:solidFill>
                <a:latin typeface="Bitstream Vera Serif" pitchFamily="16" charset="0"/>
                <a:cs typeface="Times New Roman" pitchFamily="16" charset="0"/>
              </a:rPr>
              <a:t>амовыражение </a:t>
            </a:r>
            <a:br>
              <a:rPr lang="ru-RU" sz="2800" b="1">
                <a:solidFill>
                  <a:srgbClr val="FF0000"/>
                </a:solidFill>
                <a:latin typeface="Bitstream Vera Serif" pitchFamily="16" charset="0"/>
                <a:cs typeface="Times New Roman" pitchFamily="16" charset="0"/>
              </a:rPr>
            </a:br>
            <a:r>
              <a:rPr lang="ru-RU" sz="2800" b="1">
                <a:solidFill>
                  <a:srgbClr val="FF0000"/>
                </a:solidFill>
                <a:latin typeface="Bitstream Vera Serif" pitchFamily="16" charset="0"/>
                <a:cs typeface="Times New Roman" pitchFamily="16" charset="0"/>
              </a:rPr>
              <a:t>в творчестве и искусстве.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0588" y="1260475"/>
            <a:ext cx="5040312" cy="557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 advTm="1228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</TotalTime>
  <Words>61</Words>
  <Application>Microsoft Office PowerPoint</Application>
  <PresentationFormat>Экран (4:3)</PresentationFormat>
  <Paragraphs>19</Paragraphs>
  <Slides>10</Slides>
  <Notes>10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2011-02-17T16:56:14Z</dcterms:created>
  <dcterms:modified xsi:type="dcterms:W3CDTF">2011-02-17T17:01:02Z</dcterms:modified>
</cp:coreProperties>
</file>