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2" r:id="rId2"/>
    <p:sldId id="265" r:id="rId3"/>
    <p:sldId id="261" r:id="rId4"/>
    <p:sldId id="272" r:id="rId5"/>
    <p:sldId id="269" r:id="rId6"/>
    <p:sldId id="266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78B3-676C-4A6E-9270-E07FE4EFF8B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40-4EB9-4372-AAD9-27EDD8063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78B3-676C-4A6E-9270-E07FE4EFF8B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40-4EB9-4372-AAD9-27EDD8063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78B3-676C-4A6E-9270-E07FE4EFF8B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40-4EB9-4372-AAD9-27EDD8063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78B3-676C-4A6E-9270-E07FE4EFF8B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40-4EB9-4372-AAD9-27EDD8063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78B3-676C-4A6E-9270-E07FE4EFF8B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40-4EB9-4372-AAD9-27EDD8063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78B3-676C-4A6E-9270-E07FE4EFF8B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40-4EB9-4372-AAD9-27EDD8063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78B3-676C-4A6E-9270-E07FE4EFF8B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40-4EB9-4372-AAD9-27EDD8063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78B3-676C-4A6E-9270-E07FE4EFF8B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40-4EB9-4372-AAD9-27EDD8063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78B3-676C-4A6E-9270-E07FE4EFF8B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40-4EB9-4372-AAD9-27EDD8063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78B3-676C-4A6E-9270-E07FE4EFF8B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40-4EB9-4372-AAD9-27EDD8063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78B3-676C-4A6E-9270-E07FE4EFF8B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40-4EB9-4372-AAD9-27EDD8063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178B3-676C-4A6E-9270-E07FE4EFF8B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9A040-4EB9-4372-AAD9-27EDD8063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heel spokes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026.radikal.ru/0805/19/75303d58b5fd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ешарики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20" y="2071678"/>
            <a:ext cx="8501122" cy="2928958"/>
          </a:xfrm>
          <a:prstGeom prst="rect">
            <a:avLst/>
          </a:prstGeom>
          <a:noFill/>
        </p:spPr>
        <p:txBody>
          <a:bodyPr wrap="none" rtlCol="0">
            <a:prstTxWarp prst="textStop">
              <a:avLst/>
            </a:prstTxWarp>
            <a:spAutoFit/>
          </a:bodyPr>
          <a:lstStyle/>
          <a:p>
            <a:r>
              <a:rPr lang="ru-RU" sz="9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Устный счёт</a:t>
            </a:r>
            <a:endParaRPr lang="ru-RU" sz="96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мешарики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332656"/>
            <a:ext cx="8001056" cy="714380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  <a:latin typeface="Arial Narrow" pitchFamily="34" charset="0"/>
              </a:rPr>
              <a:t>Решите цепочку примеров</a:t>
            </a:r>
            <a:endParaRPr lang="ru-RU" sz="36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142844" y="1428736"/>
            <a:ext cx="1071570" cy="928694"/>
          </a:xfrm>
          <a:prstGeom prst="sun">
            <a:avLst>
              <a:gd name="adj" fmla="val 23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  <a:latin typeface="Arial Narrow" pitchFamily="34" charset="0"/>
              </a:rPr>
              <a:t>7</a:t>
            </a:r>
            <a:endParaRPr lang="ru-RU" sz="36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842537">
            <a:off x="1299045" y="1886724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665011">
            <a:off x="1412685" y="1420638"/>
            <a:ext cx="721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 Narrow" pitchFamily="34" charset="0"/>
              </a:rPr>
              <a:t>+ 2</a:t>
            </a:r>
            <a:endParaRPr lang="ru-RU" sz="3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9" name="Солнце 18"/>
          <p:cNvSpPr/>
          <p:nvPr/>
        </p:nvSpPr>
        <p:spPr>
          <a:xfrm>
            <a:off x="2214546" y="3000372"/>
            <a:ext cx="1071570" cy="928694"/>
          </a:xfrm>
          <a:prstGeom prst="sun">
            <a:avLst>
              <a:gd name="adj" fmla="val 23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20" name="Солнце 19"/>
          <p:cNvSpPr/>
          <p:nvPr/>
        </p:nvSpPr>
        <p:spPr>
          <a:xfrm>
            <a:off x="4286248" y="2857496"/>
            <a:ext cx="1071570" cy="928694"/>
          </a:xfrm>
          <a:prstGeom prst="sun">
            <a:avLst>
              <a:gd name="adj" fmla="val 23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21" name="Солнце 20"/>
          <p:cNvSpPr/>
          <p:nvPr/>
        </p:nvSpPr>
        <p:spPr>
          <a:xfrm>
            <a:off x="6429388" y="3071810"/>
            <a:ext cx="1071570" cy="928694"/>
          </a:xfrm>
          <a:prstGeom prst="sun">
            <a:avLst>
              <a:gd name="adj" fmla="val 23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22" name="Солнце 21"/>
          <p:cNvSpPr/>
          <p:nvPr/>
        </p:nvSpPr>
        <p:spPr>
          <a:xfrm>
            <a:off x="6357950" y="1571612"/>
            <a:ext cx="1071570" cy="928694"/>
          </a:xfrm>
          <a:prstGeom prst="sun">
            <a:avLst>
              <a:gd name="adj" fmla="val 23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23" name="Солнце 22"/>
          <p:cNvSpPr/>
          <p:nvPr/>
        </p:nvSpPr>
        <p:spPr>
          <a:xfrm>
            <a:off x="4286248" y="1428736"/>
            <a:ext cx="1071570" cy="928694"/>
          </a:xfrm>
          <a:prstGeom prst="sun">
            <a:avLst>
              <a:gd name="adj" fmla="val 23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24" name="Солнце 23"/>
          <p:cNvSpPr/>
          <p:nvPr/>
        </p:nvSpPr>
        <p:spPr>
          <a:xfrm>
            <a:off x="2214546" y="1643050"/>
            <a:ext cx="1071570" cy="928694"/>
          </a:xfrm>
          <a:prstGeom prst="sun">
            <a:avLst>
              <a:gd name="adj" fmla="val 23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20914428">
            <a:off x="3370287" y="1868715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618388" flipH="1">
            <a:off x="5469678" y="3293651"/>
            <a:ext cx="906609" cy="2649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597615">
            <a:off x="5442344" y="1895059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21041944" flipH="1">
            <a:off x="3370245" y="3280433"/>
            <a:ext cx="831875" cy="224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гнутая вправо стрелка 29"/>
          <p:cNvSpPr/>
          <p:nvPr/>
        </p:nvSpPr>
        <p:spPr>
          <a:xfrm>
            <a:off x="7572396" y="2143116"/>
            <a:ext cx="642942" cy="1643074"/>
          </a:xfrm>
          <a:prstGeom prst="curvedLeftArrow">
            <a:avLst>
              <a:gd name="adj1" fmla="val 25000"/>
              <a:gd name="adj2" fmla="val 83466"/>
              <a:gd name="adj3" fmla="val 30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Солнце 31"/>
          <p:cNvSpPr/>
          <p:nvPr/>
        </p:nvSpPr>
        <p:spPr>
          <a:xfrm>
            <a:off x="2357422" y="4429132"/>
            <a:ext cx="1071570" cy="928694"/>
          </a:xfrm>
          <a:prstGeom prst="sun">
            <a:avLst>
              <a:gd name="adj" fmla="val 23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33" name="Солнце 32"/>
          <p:cNvSpPr/>
          <p:nvPr/>
        </p:nvSpPr>
        <p:spPr>
          <a:xfrm>
            <a:off x="4572000" y="4500570"/>
            <a:ext cx="1071570" cy="928694"/>
          </a:xfrm>
          <a:prstGeom prst="sun">
            <a:avLst>
              <a:gd name="adj" fmla="val 23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 rot="375956">
            <a:off x="3571868" y="4857760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299525">
            <a:off x="5794198" y="4894969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Выгнутая влево стрелка 36"/>
          <p:cNvSpPr/>
          <p:nvPr/>
        </p:nvSpPr>
        <p:spPr>
          <a:xfrm>
            <a:off x="1285852" y="3500438"/>
            <a:ext cx="857256" cy="150019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Солнце 38"/>
          <p:cNvSpPr/>
          <p:nvPr/>
        </p:nvSpPr>
        <p:spPr>
          <a:xfrm>
            <a:off x="6786578" y="4286256"/>
            <a:ext cx="1714512" cy="1643074"/>
          </a:xfrm>
          <a:prstGeom prst="sun">
            <a:avLst>
              <a:gd name="adj" fmla="val 23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 rot="20900316">
            <a:off x="3344964" y="1414005"/>
            <a:ext cx="6270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 Narrow" pitchFamily="34" charset="0"/>
              </a:rPr>
              <a:t>- 3</a:t>
            </a:r>
            <a:endParaRPr lang="ru-RU" sz="3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693960">
            <a:off x="5557086" y="1433688"/>
            <a:ext cx="827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 Narrow" pitchFamily="34" charset="0"/>
              </a:rPr>
              <a:t>+ 1 </a:t>
            </a:r>
            <a:endParaRPr lang="ru-RU" sz="3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215338" y="2571744"/>
            <a:ext cx="6270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 Narrow" pitchFamily="34" charset="0"/>
              </a:rPr>
              <a:t>- 2</a:t>
            </a:r>
            <a:endParaRPr lang="ru-RU" sz="3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 rot="686732">
            <a:off x="5701462" y="2841851"/>
            <a:ext cx="6270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 Narrow" pitchFamily="34" charset="0"/>
              </a:rPr>
              <a:t>- 1</a:t>
            </a:r>
            <a:endParaRPr lang="ru-RU" sz="3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21145538">
            <a:off x="3396741" y="2763298"/>
            <a:ext cx="781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 Narrow" pitchFamily="34" charset="0"/>
              </a:rPr>
              <a:t>+ 2</a:t>
            </a:r>
            <a:endParaRPr lang="ru-RU" sz="3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57290" y="3857628"/>
            <a:ext cx="6270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 Narrow" pitchFamily="34" charset="0"/>
              </a:rPr>
              <a:t>- 3</a:t>
            </a:r>
            <a:endParaRPr lang="ru-RU" sz="3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332633">
            <a:off x="3705893" y="4377449"/>
            <a:ext cx="615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 Narrow" pitchFamily="34" charset="0"/>
              </a:rPr>
              <a:t>+2</a:t>
            </a:r>
            <a:endParaRPr lang="ru-RU" sz="3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 rot="348619">
            <a:off x="5888746" y="4392563"/>
            <a:ext cx="721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 Narrow" pitchFamily="34" charset="0"/>
              </a:rPr>
              <a:t>+ 3</a:t>
            </a:r>
            <a:endParaRPr lang="ru-RU" sz="3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00100" y="27146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571736" y="178592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Arial Narrow" pitchFamily="34" charset="0"/>
              </a:rPr>
              <a:t>9</a:t>
            </a:r>
            <a:endParaRPr lang="ru-RU" sz="36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71736" y="3143248"/>
            <a:ext cx="39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Arial Narrow" pitchFamily="34" charset="0"/>
              </a:rPr>
              <a:t>6</a:t>
            </a:r>
            <a:endParaRPr lang="ru-RU" sz="36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43438" y="1571612"/>
            <a:ext cx="39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Arial Narrow" pitchFamily="34" charset="0"/>
              </a:rPr>
              <a:t>6</a:t>
            </a:r>
            <a:endParaRPr lang="ru-RU" sz="36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715140" y="1714488"/>
            <a:ext cx="39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Arial Narrow" pitchFamily="34" charset="0"/>
              </a:rPr>
              <a:t>7</a:t>
            </a:r>
            <a:endParaRPr lang="ru-RU" sz="36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786578" y="3214686"/>
            <a:ext cx="39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Arial Narrow" pitchFamily="34" charset="0"/>
              </a:rPr>
              <a:t>5</a:t>
            </a:r>
            <a:endParaRPr lang="ru-RU" sz="36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643438" y="3000372"/>
            <a:ext cx="394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Arial Narrow" pitchFamily="34" charset="0"/>
              </a:rPr>
              <a:t>4</a:t>
            </a:r>
            <a:endParaRPr lang="ru-RU" sz="36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714612" y="4572008"/>
            <a:ext cx="39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Arial Narrow" pitchFamily="34" charset="0"/>
              </a:rPr>
              <a:t>3</a:t>
            </a:r>
            <a:endParaRPr lang="ru-RU" sz="36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929190" y="4643446"/>
            <a:ext cx="39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Arial Narrow" pitchFamily="34" charset="0"/>
              </a:rPr>
              <a:t>5</a:t>
            </a:r>
            <a:endParaRPr lang="ru-RU" sz="36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58082" y="4643446"/>
            <a:ext cx="571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C000"/>
                </a:solidFill>
                <a:latin typeface="Arial Narrow" pitchFamily="34" charset="0"/>
              </a:rPr>
              <a:t>8</a:t>
            </a:r>
            <a:endParaRPr lang="ru-RU" sz="54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мешарики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500438"/>
            <a:ext cx="15716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1</a:t>
            </a:r>
            <a:r>
              <a:rPr lang="ru-RU" sz="1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3</a:t>
            </a:r>
            <a:endParaRPr lang="ru-RU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4500570"/>
            <a:ext cx="85792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solidFill>
                  <a:srgbClr val="FFC000"/>
                </a:solidFill>
                <a:latin typeface="Arial Narrow" pitchFamily="34" charset="0"/>
              </a:rPr>
              <a:t>2</a:t>
            </a:r>
            <a:endParaRPr lang="ru-RU" sz="115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4995952"/>
            <a:ext cx="85792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92D050"/>
                </a:solidFill>
                <a:latin typeface="Arial Narrow" pitchFamily="34" charset="0"/>
              </a:rPr>
              <a:t>5</a:t>
            </a:r>
            <a:endParaRPr lang="ru-RU" sz="11500" b="1" dirty="0">
              <a:solidFill>
                <a:srgbClr val="92D050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546" y="4786322"/>
            <a:ext cx="153118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1</a:t>
            </a:r>
            <a:r>
              <a:rPr lang="ru-RU" sz="115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7</a:t>
            </a:r>
            <a:endParaRPr lang="ru-RU" sz="11500" b="1" dirty="0">
              <a:solidFill>
                <a:schemeClr val="tx2">
                  <a:lumMod val="40000"/>
                  <a:lumOff val="6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72462" y="4143380"/>
            <a:ext cx="85792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chemeClr val="accent2"/>
                </a:solidFill>
                <a:latin typeface="Arial Narrow" pitchFamily="34" charset="0"/>
              </a:rPr>
              <a:t>7</a:t>
            </a:r>
            <a:endParaRPr lang="ru-RU" sz="11500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4437112"/>
            <a:ext cx="85792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8</a:t>
            </a:r>
            <a:endParaRPr lang="ru-RU" sz="11500" b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4744" y="4286256"/>
            <a:ext cx="153118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chemeClr val="tx2"/>
                </a:solidFill>
                <a:latin typeface="Arial Narrow" pitchFamily="34" charset="0"/>
              </a:rPr>
              <a:t>10</a:t>
            </a:r>
            <a:endParaRPr lang="ru-RU" sz="115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388" y="4786322"/>
            <a:ext cx="153118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solidFill>
                  <a:schemeClr val="tx2"/>
                </a:solidFill>
                <a:latin typeface="Arial Narrow" pitchFamily="34" charset="0"/>
              </a:rPr>
              <a:t>1</a:t>
            </a:r>
            <a:r>
              <a:rPr lang="ru-RU" sz="11500" b="1" dirty="0" smtClean="0">
                <a:solidFill>
                  <a:schemeClr val="tx2"/>
                </a:solidFill>
                <a:latin typeface="Arial Narrow" pitchFamily="34" charset="0"/>
              </a:rPr>
              <a:t>5</a:t>
            </a:r>
            <a:endParaRPr lang="ru-RU" sz="115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285728"/>
            <a:ext cx="8001056" cy="857256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C000"/>
                </a:solidFill>
                <a:latin typeface="Arial Narrow" pitchFamily="34" charset="0"/>
              </a:rPr>
              <a:t>Расставь числа в порядке увеличения</a:t>
            </a:r>
            <a:endParaRPr lang="ru-RU" sz="3600" b="1" i="1" dirty="0">
              <a:solidFill>
                <a:srgbClr val="FFC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23 -0.14491 L -0.14427 -0.4388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-1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10162 L -0.40122 -0.50069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00" y="-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-0.68959 -0.3763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00" y="-1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3 -0.125 L -0.29114 -0.4085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-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0.03194 -0.40764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-2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31 0.01065 L 0.54462 -0.27199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00" y="-1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L -0.0191 -0.44907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" y="-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4.81481E-6 L 0.59149 -0.43865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00" y="-2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5148064" y="2780928"/>
            <a:ext cx="36724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смешарики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719"/>
            <a:ext cx="9144000" cy="6822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7224" y="357166"/>
            <a:ext cx="7715304" cy="707886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Поставь  вопрос  и  реши  задачу</a:t>
            </a:r>
            <a:endParaRPr lang="ru-RU" sz="40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196752"/>
            <a:ext cx="73457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Маша съела 15 конфет, а 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Вова на 3 конфеты больше.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780928"/>
            <a:ext cx="34163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Сколько </a:t>
            </a:r>
          </a:p>
          <a:p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…………….</a:t>
            </a:r>
            <a:endParaRPr lang="ru-RU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0072" y="2780928"/>
            <a:ext cx="3744416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конфет съел Вова ?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0072" y="3717032"/>
            <a:ext cx="3744416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конфет осталось?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4365104"/>
            <a:ext cx="8892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15 + 3 = 18 (к.)</a:t>
            </a:r>
          </a:p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Ответ: 18 конфет съел Вова.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69 -0.06366 L -0.54323 0.1254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0" y="94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мешарики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719"/>
            <a:ext cx="9144000" cy="682228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5720" y="1142984"/>
            <a:ext cx="6215106" cy="1285884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pPr algn="ctr"/>
            <a:endParaRPr lang="ru-RU" sz="4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2500306"/>
            <a:ext cx="6072230" cy="3500462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pPr algn="ctr"/>
            <a:endParaRPr lang="ru-RU" sz="4000" b="1" dirty="0" smtClean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72066" y="5715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1196752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Arial Narrow" pitchFamily="34" charset="0"/>
              </a:rPr>
              <a:t>Папа купил </a:t>
            </a:r>
            <a:r>
              <a:rPr lang="ru-RU" sz="4000" b="1" dirty="0" smtClean="0">
                <a:solidFill>
                  <a:srgbClr val="7030A0"/>
                </a:solidFill>
                <a:latin typeface="Arial Narrow" pitchFamily="34" charset="0"/>
              </a:rPr>
              <a:t>6 </a:t>
            </a:r>
            <a:r>
              <a:rPr lang="ru-RU" sz="4000" b="1" dirty="0" smtClean="0">
                <a:solidFill>
                  <a:srgbClr val="7030A0"/>
                </a:solidFill>
                <a:latin typeface="Arial Narrow" pitchFamily="34" charset="0"/>
              </a:rPr>
              <a:t>тетрадей,</a:t>
            </a:r>
          </a:p>
          <a:p>
            <a:r>
              <a:rPr lang="ru-RU" sz="4000" b="1" dirty="0" smtClean="0">
                <a:solidFill>
                  <a:srgbClr val="7030A0"/>
                </a:solidFill>
                <a:latin typeface="Arial Narrow" pitchFamily="34" charset="0"/>
              </a:rPr>
              <a:t> а </a:t>
            </a:r>
            <a:r>
              <a:rPr lang="ru-RU" sz="4000" b="1" u="sng" dirty="0" smtClean="0">
                <a:solidFill>
                  <a:srgbClr val="7030A0"/>
                </a:solidFill>
                <a:latin typeface="Arial Narrow" pitchFamily="34" charset="0"/>
              </a:rPr>
              <a:t>мама</a:t>
            </a:r>
            <a:r>
              <a:rPr lang="ru-RU" sz="4000" b="1" dirty="0" smtClean="0">
                <a:solidFill>
                  <a:srgbClr val="7030A0"/>
                </a:solidFill>
                <a:latin typeface="Arial Narrow" pitchFamily="34" charset="0"/>
              </a:rPr>
              <a:t> купила на </a:t>
            </a:r>
            <a:r>
              <a:rPr lang="ru-RU" sz="4000" b="1" dirty="0" smtClean="0">
                <a:solidFill>
                  <a:srgbClr val="7030A0"/>
                </a:solidFill>
                <a:latin typeface="Arial Narrow" pitchFamily="34" charset="0"/>
              </a:rPr>
              <a:t>4 </a:t>
            </a:r>
            <a:r>
              <a:rPr lang="ru-RU" sz="4000" b="1" dirty="0" smtClean="0">
                <a:solidFill>
                  <a:srgbClr val="7030A0"/>
                </a:solidFill>
                <a:latin typeface="Arial Narrow" pitchFamily="34" charset="0"/>
              </a:rPr>
              <a:t>тетради больше.</a:t>
            </a:r>
          </a:p>
          <a:p>
            <a:endParaRPr lang="ru-RU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249289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Сколько </a:t>
            </a:r>
            <a:r>
              <a:rPr lang="ru-RU" sz="4000" b="1" u="sng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всего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тетрадей купили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папа и мама вместе?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7224" y="357166"/>
            <a:ext cx="7715304" cy="707886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Реши задачу</a:t>
            </a:r>
            <a:endParaRPr lang="ru-RU" sz="40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47864" y="508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043608" y="4005064"/>
            <a:ext cx="748883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arenR"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+4=10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(с.)-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купила мама</a:t>
            </a:r>
          </a:p>
          <a:p>
            <a:pPr marL="342900" indent="-342900" algn="ctr">
              <a:buAutoNum type="arabicParenR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10 +7 = 17 (с.) - 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всего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5445224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17  тетрадей купили папа и мама.</a:t>
            </a:r>
            <a:endParaRPr lang="ru-RU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смешарики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57158" y="1714488"/>
            <a:ext cx="8501122" cy="3714776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pPr algn="ctr"/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Молодцы!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ешарики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1643042" y="3571876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42910" y="4286256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grpSp>
        <p:nvGrpSpPr>
          <p:cNvPr id="81" name="Группа 80"/>
          <p:cNvGrpSpPr/>
          <p:nvPr/>
        </p:nvGrpSpPr>
        <p:grpSpPr>
          <a:xfrm>
            <a:off x="7000892" y="2928934"/>
            <a:ext cx="2000265" cy="3565406"/>
            <a:chOff x="6858015" y="785794"/>
            <a:chExt cx="2000265" cy="3565406"/>
          </a:xfrm>
        </p:grpSpPr>
        <p:sp>
          <p:nvSpPr>
            <p:cNvPr id="29" name="Равнобедренный треугольник 28"/>
            <p:cNvSpPr/>
            <p:nvPr/>
          </p:nvSpPr>
          <p:spPr>
            <a:xfrm>
              <a:off x="6858016" y="785794"/>
              <a:ext cx="2000264" cy="1385160"/>
            </a:xfrm>
            <a:prstGeom prst="triangle">
              <a:avLst>
                <a:gd name="adj" fmla="val 5089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7814664" y="2170954"/>
              <a:ext cx="1043616" cy="1583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858016" y="2170954"/>
              <a:ext cx="1043616" cy="1583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34" name="Прямая соединительная линия 33"/>
            <p:cNvCxnSpPr>
              <a:stCxn id="30" idx="3"/>
              <a:endCxn id="31" idx="1"/>
            </p:cNvCxnSpPr>
            <p:nvPr/>
          </p:nvCxnSpPr>
          <p:spPr>
            <a:xfrm flipH="1">
              <a:off x="6858015" y="2962474"/>
              <a:ext cx="2000264" cy="2199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Прямоугольник 50"/>
            <p:cNvSpPr/>
            <p:nvPr/>
          </p:nvSpPr>
          <p:spPr>
            <a:xfrm>
              <a:off x="6858015" y="3714753"/>
              <a:ext cx="1071570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7929585" y="3714753"/>
              <a:ext cx="928694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15272" y="1428736"/>
              <a:ext cx="44275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rgbClr val="FFC000"/>
                  </a:solidFill>
                  <a:latin typeface="Arial Narrow" pitchFamily="34" charset="0"/>
                </a:rPr>
                <a:t>7</a:t>
              </a:r>
              <a:endParaRPr lang="ru-RU" sz="4400" b="1" dirty="0"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15206" y="3000372"/>
              <a:ext cx="3571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FFC000"/>
                  </a:solidFill>
                  <a:latin typeface="Arial Narrow" pitchFamily="34" charset="0"/>
                </a:rPr>
                <a:t>4</a:t>
              </a:r>
              <a:endParaRPr lang="ru-RU" sz="4000" b="1" dirty="0"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143900" y="2285992"/>
              <a:ext cx="4187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FFC000"/>
                  </a:solidFill>
                  <a:latin typeface="Arial Narrow" pitchFamily="34" charset="0"/>
                </a:rPr>
                <a:t>2</a:t>
              </a:r>
              <a:endParaRPr lang="ru-RU" sz="4000" b="1" dirty="0"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143900" y="3643314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FFC000"/>
                  </a:solidFill>
                </a:rPr>
                <a:t>6</a:t>
              </a:r>
              <a:endParaRPr lang="ru-RU" sz="4000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2500298" y="2357430"/>
            <a:ext cx="2000264" cy="3636844"/>
            <a:chOff x="2357422" y="285728"/>
            <a:chExt cx="2000264" cy="3636844"/>
          </a:xfrm>
        </p:grpSpPr>
        <p:sp>
          <p:nvSpPr>
            <p:cNvPr id="36" name="Равнобедренный треугольник 35"/>
            <p:cNvSpPr/>
            <p:nvPr/>
          </p:nvSpPr>
          <p:spPr>
            <a:xfrm>
              <a:off x="2357422" y="285728"/>
              <a:ext cx="2000264" cy="1385160"/>
            </a:xfrm>
            <a:prstGeom prst="triangle">
              <a:avLst>
                <a:gd name="adj" fmla="val 5089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3314070" y="1670888"/>
              <a:ext cx="1043616" cy="1583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2357422" y="1670888"/>
              <a:ext cx="1043616" cy="1583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41" name="Прямая соединительная линия 40"/>
            <p:cNvCxnSpPr>
              <a:stCxn id="37" idx="3"/>
              <a:endCxn id="38" idx="1"/>
            </p:cNvCxnSpPr>
            <p:nvPr/>
          </p:nvCxnSpPr>
          <p:spPr>
            <a:xfrm flipH="1">
              <a:off x="2357422" y="2462408"/>
              <a:ext cx="2000264" cy="2199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Прямоугольник 55"/>
            <p:cNvSpPr/>
            <p:nvPr/>
          </p:nvSpPr>
          <p:spPr>
            <a:xfrm>
              <a:off x="2357422" y="3214686"/>
              <a:ext cx="1071570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3428992" y="3214686"/>
              <a:ext cx="92869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143240" y="785794"/>
              <a:ext cx="44275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rgbClr val="FFC000"/>
                  </a:solidFill>
                  <a:latin typeface="Arial Narrow" pitchFamily="34" charset="0"/>
                </a:rPr>
                <a:t>9</a:t>
              </a:r>
              <a:endParaRPr lang="ru-RU" sz="4400" b="1" dirty="0"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571868" y="3214686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FFC000"/>
                  </a:solidFill>
                </a:rPr>
                <a:t>3</a:t>
              </a:r>
              <a:endParaRPr lang="ru-RU" sz="4000" b="1" dirty="0">
                <a:solidFill>
                  <a:srgbClr val="FFC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571868" y="1785926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FFC000"/>
                  </a:solidFill>
                </a:rPr>
                <a:t>4</a:t>
              </a:r>
              <a:endParaRPr lang="ru-RU" sz="4000" b="1" dirty="0">
                <a:solidFill>
                  <a:srgbClr val="FFC00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714612" y="2500306"/>
              <a:ext cx="3946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FFC000"/>
                  </a:solidFill>
                  <a:latin typeface="Arial Narrow" pitchFamily="34" charset="0"/>
                </a:rPr>
                <a:t>7</a:t>
              </a:r>
              <a:endParaRPr lang="ru-RU" sz="4000" b="1" dirty="0"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43042" y="3571876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4357694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714744" y="457200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?</a:t>
            </a:r>
            <a:endParaRPr lang="ru-RU" sz="40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857488" y="385762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?</a:t>
            </a:r>
            <a:endParaRPr lang="ru-RU" sz="40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857488" y="528638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?</a:t>
            </a:r>
            <a:endParaRPr lang="ru-RU" sz="40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358082" y="571501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?</a:t>
            </a:r>
            <a:endParaRPr lang="ru-RU" sz="40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215338" y="514351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?</a:t>
            </a:r>
            <a:endParaRPr lang="ru-RU" sz="40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286644" y="442913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?</a:t>
            </a:r>
            <a:endParaRPr lang="ru-RU" sz="40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71472" y="428604"/>
            <a:ext cx="7858180" cy="646331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  <a:latin typeface="Arial Narrow" pitchFamily="34" charset="0"/>
              </a:rPr>
              <a:t>«Засели» домики</a:t>
            </a:r>
            <a:endParaRPr lang="ru-RU" sz="36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857488" y="3857628"/>
            <a:ext cx="418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5</a:t>
            </a:r>
            <a:endParaRPr lang="ru-RU" sz="4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286644" y="4357694"/>
            <a:ext cx="418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5</a:t>
            </a:r>
            <a:endParaRPr lang="ru-RU" sz="4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714744" y="4572008"/>
            <a:ext cx="418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2</a:t>
            </a:r>
            <a:endParaRPr lang="ru-RU" sz="4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857488" y="5286388"/>
            <a:ext cx="418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6</a:t>
            </a:r>
            <a:endParaRPr lang="ru-RU" sz="4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286776" y="5143512"/>
            <a:ext cx="394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3</a:t>
            </a:r>
            <a:endParaRPr lang="ru-RU" sz="4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358082" y="5786454"/>
            <a:ext cx="418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1</a:t>
            </a:r>
            <a:endParaRPr lang="ru-RU" sz="4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72" name="Рисунок 71" descr="http://i026.radikal.ru/0805/19/75303d58b5fd.gif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785794"/>
            <a:ext cx="171451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slide(fromRight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animEffect transition="out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11" grpId="0"/>
      <p:bldP spid="10" grpId="0"/>
      <p:bldP spid="84" grpId="0"/>
      <p:bldP spid="85" grpId="0"/>
      <p:bldP spid="88" grpId="0"/>
      <p:bldP spid="90" grpId="0"/>
      <p:bldP spid="91" grpId="0"/>
      <p:bldP spid="92" grpId="0"/>
      <p:bldP spid="97" grpId="0"/>
      <p:bldP spid="98" grpId="0"/>
      <p:bldP spid="99" grpId="0"/>
      <p:bldP spid="100" grpId="0"/>
      <p:bldP spid="102" grpId="0"/>
      <p:bldP spid="10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168</Words>
  <Application>Microsoft Office PowerPoint</Application>
  <PresentationFormat>Экран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219</cp:lastModifiedBy>
  <cp:revision>57</cp:revision>
  <dcterms:created xsi:type="dcterms:W3CDTF">2012-10-15T11:18:12Z</dcterms:created>
  <dcterms:modified xsi:type="dcterms:W3CDTF">2013-11-19T06:22:07Z</dcterms:modified>
</cp:coreProperties>
</file>