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D736-69BB-4CBC-BE55-2BD02596C59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D61F-89F3-4B87-81DB-14408556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BD736-69BB-4CBC-BE55-2BD02596C593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5D61F-89F3-4B87-81DB-14408556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Opasna eta stor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60648"/>
            <a:ext cx="4652825" cy="3024336"/>
          </a:xfrm>
          <a:prstGeom prst="rect">
            <a:avLst/>
          </a:prstGeom>
          <a:noFill/>
        </p:spPr>
      </p:pic>
      <p:pic>
        <p:nvPicPr>
          <p:cNvPr id="20484" name="Picture 4" descr="File:Kalinin str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84851"/>
            <a:ext cx="3419872" cy="45598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476672"/>
            <a:ext cx="38302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Блокада Ленинграда</a:t>
            </a: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17032"/>
            <a:ext cx="36531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Окружающий мир, 4 класс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УМК «Гармония»,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Марченко Е.В.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г. Красный Сулин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Ростовская область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732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За мужество, стойкость и невиданный героизм в дни тяжелой борьбы с </a:t>
            </a:r>
            <a:r>
              <a:rPr lang="ru-RU" sz="2400" b="1" dirty="0" err="1">
                <a:solidFill>
                  <a:srgbClr val="0070C0"/>
                </a:solidFill>
              </a:rPr>
              <a:t>немецко‑фашистскими</a:t>
            </a:r>
            <a:r>
              <a:rPr lang="ru-RU" sz="2400" b="1" dirty="0">
                <a:solidFill>
                  <a:srgbClr val="0070C0"/>
                </a:solidFill>
              </a:rPr>
              <a:t> захватчиками город Ленинград 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8 мая 1965 года получил почетное звание “</a:t>
            </a:r>
            <a:r>
              <a:rPr lang="ru-RU" sz="2400" b="1" dirty="0" err="1">
                <a:solidFill>
                  <a:srgbClr val="0070C0"/>
                </a:solidFill>
              </a:rPr>
              <a:t>Город‑Герой</a:t>
            </a:r>
            <a:r>
              <a:rPr lang="ru-RU" sz="2400" b="1" dirty="0">
                <a:solidFill>
                  <a:srgbClr val="0070C0"/>
                </a:solidFill>
              </a:rPr>
              <a:t>”.</a:t>
            </a:r>
          </a:p>
        </p:txBody>
      </p:sp>
      <p:pic>
        <p:nvPicPr>
          <p:cNvPr id="1026" name="Picture 2" descr="http://sh2-krkam.edusite.ru/images/p109_medal-zaoboronuleningrada.jpg"/>
          <p:cNvPicPr>
            <a:picLocks noChangeAspect="1" noChangeArrowheads="1"/>
          </p:cNvPicPr>
          <p:nvPr/>
        </p:nvPicPr>
        <p:blipFill>
          <a:blip r:embed="rId2" cstate="print"/>
          <a:srcRect t="6888"/>
          <a:stretch>
            <a:fillRect/>
          </a:stretch>
        </p:blipFill>
        <p:spPr bwMode="auto">
          <a:xfrm>
            <a:off x="323528" y="548680"/>
            <a:ext cx="1584176" cy="2920433"/>
          </a:xfrm>
          <a:prstGeom prst="rect">
            <a:avLst/>
          </a:prstGeom>
          <a:noFill/>
        </p:spPr>
      </p:pic>
      <p:pic>
        <p:nvPicPr>
          <p:cNvPr id="1028" name="Picture 4" descr="http://img0.liveinternet.ru/images/attach/c/0/42/508/42508133_L_233ningrad_timbre_sovi_233t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48680"/>
            <a:ext cx="2857500" cy="2057401"/>
          </a:xfrm>
          <a:prstGeom prst="rect">
            <a:avLst/>
          </a:prstGeom>
          <a:noFill/>
        </p:spPr>
      </p:pic>
      <p:pic>
        <p:nvPicPr>
          <p:cNvPr id="1030" name="Picture 6" descr="http://www.lotmonet.ru/upload/iblock/9e8/djhodh%20096.jpg"/>
          <p:cNvPicPr>
            <a:picLocks noChangeAspect="1" noChangeArrowheads="1"/>
          </p:cNvPicPr>
          <p:nvPr/>
        </p:nvPicPr>
        <p:blipFill>
          <a:blip r:embed="rId4" cstate="print"/>
          <a:srcRect l="13500" t="2250" r="12251"/>
          <a:stretch>
            <a:fillRect/>
          </a:stretch>
        </p:blipFill>
        <p:spPr bwMode="auto">
          <a:xfrm>
            <a:off x="5220072" y="476672"/>
            <a:ext cx="2376264" cy="3128393"/>
          </a:xfrm>
          <a:prstGeom prst="rect">
            <a:avLst/>
          </a:prstGeom>
          <a:noFill/>
        </p:spPr>
      </p:pic>
      <p:pic>
        <p:nvPicPr>
          <p:cNvPr id="1034" name="Picture 10" descr="File:2 р 2000 Ленингра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780928"/>
            <a:ext cx="2520280" cy="251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Obelisk zashitnikam Leningrad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286250" cy="5715000"/>
          </a:xfrm>
          <a:prstGeom prst="rect">
            <a:avLst/>
          </a:prstGeom>
          <a:noFill/>
        </p:spPr>
      </p:pic>
      <p:pic>
        <p:nvPicPr>
          <p:cNvPr id="23556" name="Picture 4" descr="File:Leningrad Monument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4058183" cy="29523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6016" y="4221088"/>
            <a:ext cx="4272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Обелиск «Городу-герою Ленинграду»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237312"/>
            <a:ext cx="366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Обелиск защитникам Ленинграда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1317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Захват Ленинграда был составной частью разработанного </a:t>
            </a:r>
            <a:r>
              <a:rPr lang="ru-RU" sz="2400" b="1" dirty="0" smtClean="0">
                <a:solidFill>
                  <a:srgbClr val="0070C0"/>
                </a:solidFill>
              </a:rPr>
              <a:t>Германией</a:t>
            </a:r>
            <a:r>
              <a:rPr lang="ru-RU" sz="2400" b="1" dirty="0">
                <a:solidFill>
                  <a:srgbClr val="0070C0"/>
                </a:solidFill>
              </a:rPr>
              <a:t> плана войны против СССР 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>
                <a:solidFill>
                  <a:srgbClr val="0070C0"/>
                </a:solidFill>
              </a:rPr>
              <a:t>В нём предусматривалось, что Советский Союз должен быть полностью разгромлен в течение 3—4 месяцев лета и осени 1941 </a:t>
            </a:r>
            <a:r>
              <a:rPr lang="ru-RU" sz="2400" b="1" dirty="0" smtClean="0">
                <a:solidFill>
                  <a:srgbClr val="0070C0"/>
                </a:solidFill>
              </a:rPr>
              <a:t>года.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File:RIAN archive 323 Sailors going to the 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6768752" cy="4647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Блокада Ленинграда во время Великой  Отечественной войны проводилась немецкими войсками с 8 сентября 1941 года по 27 января 1944 года с целью овладеть им.</a:t>
            </a:r>
          </a:p>
        </p:txBody>
      </p:sp>
      <p:pic>
        <p:nvPicPr>
          <p:cNvPr id="9218" name="Picture 2" descr="http://xn--80acgga2aurlbcpcr1i.xn--p1ai/uploads/posts/2011-02/129685018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84776" cy="5485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Эвакуация </a:t>
            </a:r>
            <a:r>
              <a:rPr lang="ru-RU" sz="2400" b="1" dirty="0">
                <a:solidFill>
                  <a:srgbClr val="0070C0"/>
                </a:solidFill>
              </a:rPr>
              <a:t>жителей города началась уже </a:t>
            </a:r>
            <a:r>
              <a:rPr lang="ru-RU" sz="2400" b="1" dirty="0" smtClean="0">
                <a:solidFill>
                  <a:srgbClr val="0070C0"/>
                </a:solidFill>
              </a:rPr>
              <a:t>29 июня 1941 и </a:t>
            </a:r>
            <a:r>
              <a:rPr lang="ru-RU" sz="2400" b="1" dirty="0">
                <a:solidFill>
                  <a:srgbClr val="0070C0"/>
                </a:solidFill>
              </a:rPr>
              <a:t>носила организованный характер. В конце июня была создана Городская комиссия по эвакуации. Началась разъяснительная работа среди населения о необходимости выезда из Ленинграда, так как многие жители не хотели покидать свои </a:t>
            </a:r>
            <a:r>
              <a:rPr lang="ru-RU" sz="2400" b="1" dirty="0" smtClean="0">
                <a:solidFill>
                  <a:srgbClr val="0070C0"/>
                </a:solidFill>
              </a:rPr>
              <a:t>дома.</a:t>
            </a:r>
            <a:r>
              <a:rPr lang="ru-RU" sz="2400" b="1" dirty="0">
                <a:solidFill>
                  <a:srgbClr val="0070C0"/>
                </a:solidFill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://usiter.com/uploads/20120421/blokada+leningrada+vostochnij+front+vtoraya+mirovaya+vojna+90520050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200800" cy="4604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В августе тяжелые бои шли уже на подступах к городу. 30 августа немецкие войска перерезали железные дороги, связывавшие Ленинград со страной. 8 сентября 1941 года </a:t>
            </a:r>
            <a:r>
              <a:rPr lang="ru-RU" sz="2400" b="1" dirty="0" err="1">
                <a:solidFill>
                  <a:srgbClr val="0070C0"/>
                </a:solidFill>
              </a:rPr>
              <a:t>немецко‑фашистские</a:t>
            </a:r>
            <a:r>
              <a:rPr lang="ru-RU" sz="2400" b="1" dirty="0">
                <a:solidFill>
                  <a:srgbClr val="0070C0"/>
                </a:solidFill>
              </a:rPr>
              <a:t> войска </a:t>
            </a:r>
            <a:r>
              <a:rPr lang="ru-RU" sz="2400" b="1" dirty="0" smtClean="0">
                <a:solidFill>
                  <a:srgbClr val="0070C0"/>
                </a:solidFill>
              </a:rPr>
              <a:t>отрезали </a:t>
            </a:r>
            <a:r>
              <a:rPr lang="ru-RU" sz="2400" b="1" dirty="0">
                <a:solidFill>
                  <a:srgbClr val="0070C0"/>
                </a:solidFill>
              </a:rPr>
              <a:t>Ленинград от всей страны с суши. Так началась почти 900‑дневная блокада города, сообщение с которым поддерживалось только по Ладожскому озеру и по воздуху.</a:t>
            </a:r>
          </a:p>
        </p:txBody>
      </p:sp>
      <p:pic>
        <p:nvPicPr>
          <p:cNvPr id="6146" name="Picture 2" descr="http://news.mail.ru/pic/ad/31/main16581922_947cab0219493a40a88ccc90f609cc03.jpg#600#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7212"/>
            <a:ext cx="6984776" cy="3958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После неудачи в попытках прорвать оборону советских войск внутри блокадного кольца, немцы решили взять город измором. Германское командование считало,  что Ленинград должен был быть стерт с лица земли, а население города — умереть от голода и холода. </a:t>
            </a:r>
          </a:p>
        </p:txBody>
      </p:sp>
      <p:pic>
        <p:nvPicPr>
          <p:cNvPr id="5122" name="Picture 2" descr="http://xn--80acgga2aurlbcpcr1i.xn--p1ai/uploads/posts/2011-02/129685018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120680" cy="4806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000" b="1" dirty="0">
                <a:solidFill>
                  <a:srgbClr val="0070C0"/>
                </a:solidFill>
              </a:rPr>
              <a:t>В блокированном городе оказалось более двух с половиной миллионов жителей, в том числе 400 тысяч детей. Продовольственных запасов было </a:t>
            </a:r>
            <a:r>
              <a:rPr lang="ru-RU" sz="2000" b="1" dirty="0" smtClean="0">
                <a:solidFill>
                  <a:srgbClr val="0070C0"/>
                </a:solidFill>
              </a:rPr>
              <a:t>мало. </a:t>
            </a:r>
            <a:r>
              <a:rPr lang="ru-RU" sz="2000" b="1" dirty="0" err="1">
                <a:solidFill>
                  <a:srgbClr val="0070C0"/>
                </a:solidFill>
              </a:rPr>
              <a:t>Осень‑зима</a:t>
            </a:r>
            <a:r>
              <a:rPr lang="ru-RU" sz="2000" b="1" dirty="0">
                <a:solidFill>
                  <a:srgbClr val="0070C0"/>
                </a:solidFill>
              </a:rPr>
              <a:t> 1941‑1942 годов ‑ самое страшное время блокады. Ранняя зима принесла с собой холод ‑ отопления, горячей воды не было, люди стали жечь мебель, книги, разбирали на дрова деревянные постройки. Транспорт стоял. От дистрофии и холода люди умирали тысячами. Но ленинградцы продолжали </a:t>
            </a:r>
            <a:r>
              <a:rPr lang="ru-RU" sz="2000" b="1" dirty="0" smtClean="0">
                <a:solidFill>
                  <a:srgbClr val="0070C0"/>
                </a:solidFill>
              </a:rPr>
              <a:t>трудиться. </a:t>
            </a:r>
            <a:r>
              <a:rPr lang="ru-RU" sz="2000" b="1" dirty="0">
                <a:solidFill>
                  <a:srgbClr val="0070C0"/>
                </a:solidFill>
              </a:rPr>
              <a:t>Работали 13‑14‑летние подростки, заменившие ушедших на фронт отцов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r>
              <a:rPr lang="ru-RU" sz="2000" b="1" dirty="0">
                <a:solidFill>
                  <a:srgbClr val="0070C0"/>
                </a:solidFill>
              </a:rPr>
              <a:t> В тяжелых условиях блокады трудящиеся города давали фронту вооружение, снаряжение, </a:t>
            </a:r>
            <a:r>
              <a:rPr lang="ru-RU" sz="2000" b="1" dirty="0" smtClean="0">
                <a:solidFill>
                  <a:srgbClr val="0070C0"/>
                </a:solidFill>
              </a:rPr>
              <a:t>обмундирование</a:t>
            </a:r>
            <a:r>
              <a:rPr lang="ru-RU" sz="20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098" name="Picture 2" descr="http://topwar.ru/uploads/posts/2011-04/1302600370_blokadnyy-lenin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3881636" cy="3665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22 ноября началось движение автомашин по ледовой дороге. Эта транспортная магистраль получила название “Дорога жизни</a:t>
            </a:r>
            <a:r>
              <a:rPr lang="ru-RU" b="1" dirty="0" smtClean="0">
                <a:solidFill>
                  <a:srgbClr val="0070C0"/>
                </a:solidFill>
              </a:rPr>
              <a:t>”.</a:t>
            </a:r>
            <a:r>
              <a:rPr lang="ru-RU" b="1" dirty="0">
                <a:solidFill>
                  <a:srgbClr val="0070C0"/>
                </a:solidFill>
              </a:rPr>
              <a:t> Немцы бомбили и обстреливали дорогу, но им не удалось остановить движение. Зимой началась эвакуация населения. Первыми вывозили женщин, детей, больных, стариков. Всего эвакуировали около миллиона человек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r>
              <a:rPr lang="ru-RU" b="1" dirty="0">
                <a:solidFill>
                  <a:srgbClr val="0070C0"/>
                </a:solidFill>
              </a:rPr>
              <a:t> Летом 1942 года по дну Ладожского озера был проложен трубопровод для снабжения Ленинграда горючим, осенью — энергетический кабель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r>
              <a:rPr lang="ru-RU" b="1" dirty="0">
                <a:solidFill>
                  <a:srgbClr val="0070C0"/>
                </a:solidFill>
              </a:rPr>
              <a:t> Южнее Ладожского озера образовался коридор шириной 8‑11 километров. По южному берегу Ладоги за 18 дней была построена железная дорога протяженностью 33 километра и возведена переправа через Неву. В феврале 1943 года по ней в Ленинград пошли поезда с продовольствием, сырьем, боеприпасами.</a:t>
            </a:r>
          </a:p>
        </p:txBody>
      </p:sp>
      <p:pic>
        <p:nvPicPr>
          <p:cNvPr id="3074" name="Picture 2" descr="http://estb.msn.com/i/68/11416DD288F7C918689A69D2B612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63902" cy="4031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6916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Блокада Ленинграда была снята полностью в ходе </a:t>
            </a:r>
            <a:r>
              <a:rPr lang="ru-RU" sz="2000" b="1" dirty="0" err="1">
                <a:solidFill>
                  <a:srgbClr val="0070C0"/>
                </a:solidFill>
              </a:rPr>
              <a:t>Ленинградско‑Новгородской</a:t>
            </a:r>
            <a:r>
              <a:rPr lang="ru-RU" sz="2000" b="1" dirty="0">
                <a:solidFill>
                  <a:srgbClr val="0070C0"/>
                </a:solidFill>
              </a:rPr>
              <a:t> операции 1944 года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  <a:r>
              <a:rPr lang="ru-RU" sz="2000" b="1" dirty="0">
                <a:solidFill>
                  <a:srgbClr val="0070C0"/>
                </a:solidFill>
              </a:rPr>
              <a:t>27 января 1944 года стало днем полного освобождения Ленинграда от блокады. В этот день в Ленинграде был дан праздничный салют. Блокада Ленинграда длилась почти 900 дней и стала самой кровопролитной блокадой в истории человечества: от голода и обстрелов погибло свыше 641 тысячи жителей (по другим данным, не менее одного миллиона человек). 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lihachev.ru/pic/preview/15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120680" cy="4529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330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</cp:revision>
  <dcterms:created xsi:type="dcterms:W3CDTF">2014-01-26T15:15:36Z</dcterms:created>
  <dcterms:modified xsi:type="dcterms:W3CDTF">2015-03-02T16:18:16Z</dcterms:modified>
</cp:coreProperties>
</file>