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CF3D648-0D92-4EB1-9845-ABE4DDB8F378}" type="datetimeFigureOut">
              <a:rPr lang="ru-RU" smtClean="0"/>
              <a:t>13.06.2014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C8B499B-2421-47BF-B966-27C9E8EAD6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85729"/>
            <a:ext cx="8458200" cy="3586184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ОТКРЫТЫЙ УРОК ПО МАТЕМАТИКЕ В 1 КЛАССЕ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«Сложение  </a:t>
            </a:r>
            <a:r>
              <a:rPr lang="ru-RU" b="1" dirty="0" smtClean="0">
                <a:solidFill>
                  <a:srgbClr val="002060"/>
                </a:solidFill>
              </a:rPr>
              <a:t>и вычитание чисел без перехода через разряд в пределах </a:t>
            </a:r>
            <a:r>
              <a:rPr lang="ru-RU" b="1" dirty="0" smtClean="0">
                <a:solidFill>
                  <a:srgbClr val="002060"/>
                </a:solidFill>
              </a:rPr>
              <a:t>20»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Учитель: </a:t>
            </a:r>
            <a:r>
              <a:rPr lang="ru-RU" sz="3600" dirty="0" err="1" smtClean="0">
                <a:solidFill>
                  <a:srgbClr val="002060"/>
                </a:solidFill>
              </a:rPr>
              <a:t>Берая</a:t>
            </a:r>
            <a:r>
              <a:rPr lang="ru-RU" sz="3600" dirty="0" smtClean="0">
                <a:solidFill>
                  <a:srgbClr val="002060"/>
                </a:solidFill>
              </a:rPr>
              <a:t> С.И.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002060"/>
                </a:solidFill>
              </a:rPr>
              <a:t>СЧИТАЛИЯ</a:t>
            </a:r>
            <a:endParaRPr lang="ru-RU" sz="6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710584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1166" r="17696"/>
          <a:stretch>
            <a:fillRect/>
          </a:stretch>
        </p:blipFill>
        <p:spPr>
          <a:xfrm>
            <a:off x="357158" y="1687442"/>
            <a:ext cx="3571900" cy="3294448"/>
          </a:xfrm>
        </p:spPr>
      </p:pic>
      <p:pic>
        <p:nvPicPr>
          <p:cNvPr id="6" name="Рисунок 5" descr="Cartoon-Clipart-Free-04.gif"/>
          <p:cNvPicPr>
            <a:picLocks noChangeAspect="1"/>
          </p:cNvPicPr>
          <p:nvPr/>
        </p:nvPicPr>
        <p:blipFill>
          <a:blip r:embed="rId3" cstate="print"/>
          <a:srcRect r="2743" b="5000"/>
          <a:stretch>
            <a:fillRect/>
          </a:stretch>
        </p:blipFill>
        <p:spPr>
          <a:xfrm>
            <a:off x="5539389" y="1714488"/>
            <a:ext cx="2533073" cy="2714644"/>
          </a:xfrm>
          <a:prstGeom prst="rect">
            <a:avLst/>
          </a:prstGeom>
        </p:spPr>
      </p:pic>
      <p:pic>
        <p:nvPicPr>
          <p:cNvPr id="5" name="Рисунок 4" descr="post-1074-122582194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3286124"/>
            <a:ext cx="2786082" cy="28046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i="1" dirty="0" smtClean="0">
                <a:solidFill>
                  <a:srgbClr val="002060"/>
                </a:solidFill>
              </a:rPr>
              <a:t>15 марта</a:t>
            </a:r>
            <a:endParaRPr lang="ru-RU" sz="7200" i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Книги888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2268538"/>
            <a:ext cx="5715000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1296472681_parovo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389" b="47169"/>
          <a:stretch>
            <a:fillRect/>
          </a:stretch>
        </p:blipFill>
        <p:spPr>
          <a:xfrm>
            <a:off x="571472" y="3500438"/>
            <a:ext cx="8115328" cy="2857520"/>
          </a:xfrm>
        </p:spPr>
      </p:pic>
      <p:pic>
        <p:nvPicPr>
          <p:cNvPr id="7" name="Рисунок 6" descr="c4ee448a02919b2ed01ea66e97e5e98c.jpg"/>
          <p:cNvPicPr>
            <a:picLocks noChangeAspect="1"/>
          </p:cNvPicPr>
          <p:nvPr/>
        </p:nvPicPr>
        <p:blipFill>
          <a:blip r:embed="rId3" cstate="print"/>
          <a:srcRect l="14843" t="36907" r="11328" b="20075"/>
          <a:stretch>
            <a:fillRect/>
          </a:stretch>
        </p:blipFill>
        <p:spPr>
          <a:xfrm>
            <a:off x="214282" y="1000108"/>
            <a:ext cx="4500594" cy="1643074"/>
          </a:xfrm>
          <a:prstGeom prst="rect">
            <a:avLst/>
          </a:prstGeom>
        </p:spPr>
      </p:pic>
      <p:pic>
        <p:nvPicPr>
          <p:cNvPr id="9" name="Рисунок 8" descr="c4ee448a02919b2ed01ea66e97e5e98c.jpg"/>
          <p:cNvPicPr>
            <a:picLocks noChangeAspect="1"/>
          </p:cNvPicPr>
          <p:nvPr/>
        </p:nvPicPr>
        <p:blipFill>
          <a:blip r:embed="rId3" cstate="print"/>
          <a:srcRect l="14843" t="36907" r="11328" b="20075"/>
          <a:stretch>
            <a:fillRect/>
          </a:stretch>
        </p:blipFill>
        <p:spPr>
          <a:xfrm rot="20184407">
            <a:off x="1928794" y="1643050"/>
            <a:ext cx="4500594" cy="1643074"/>
          </a:xfrm>
          <a:prstGeom prst="rect">
            <a:avLst/>
          </a:prstGeom>
        </p:spPr>
      </p:pic>
      <p:pic>
        <p:nvPicPr>
          <p:cNvPr id="10" name="Рисунок 9" descr="c4ee448a02919b2ed01ea66e97e5e98c.jpg"/>
          <p:cNvPicPr>
            <a:picLocks noChangeAspect="1"/>
          </p:cNvPicPr>
          <p:nvPr/>
        </p:nvPicPr>
        <p:blipFill>
          <a:blip r:embed="rId3" cstate="print"/>
          <a:srcRect l="14843" t="36907" r="11328" b="20075"/>
          <a:stretch>
            <a:fillRect/>
          </a:stretch>
        </p:blipFill>
        <p:spPr>
          <a:xfrm rot="1624325">
            <a:off x="3929058" y="1000108"/>
            <a:ext cx="450059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ЗАДАЧА</a:t>
            </a: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b="1" dirty="0" smtClean="0">
                <a:solidFill>
                  <a:srgbClr val="002060"/>
                </a:solidFill>
              </a:rPr>
              <a:t>В </a:t>
            </a:r>
            <a:r>
              <a:rPr lang="ru-RU" sz="4000" b="1" dirty="0" smtClean="0">
                <a:solidFill>
                  <a:srgbClr val="002060"/>
                </a:solidFill>
              </a:rPr>
              <a:t>вагоне ехало 17 человек. На первой остановке вышло 7 человек, а на второй – 4 человека. Сколько человек осталось в вагоне?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ЗАДАЧА</a:t>
            </a:r>
            <a:endParaRPr lang="ru-RU" sz="6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078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1 СПОСОБ:</a:t>
                      </a:r>
                    </a:p>
                    <a:p>
                      <a:endParaRPr lang="ru-RU" sz="28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17-7-4=6 (человек)</a:t>
                      </a:r>
                    </a:p>
                    <a:p>
                      <a:endParaRPr lang="ru-RU" sz="28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Ответ: 6 человек осталось.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2 СПОСОБ: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17-(7+4)=6(человек)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2060"/>
                          </a:solidFill>
                        </a:rPr>
                        <a:t>Ответ: 6 человек осталось.</a:t>
                      </a:r>
                    </a:p>
                    <a:p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dirty="0"/>
          </a:p>
        </p:txBody>
      </p:sp>
      <p:pic>
        <p:nvPicPr>
          <p:cNvPr id="4" name="Содержимое 3" descr="105635061_0_3a8a4_bb040935_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71678"/>
            <a:ext cx="4324350" cy="4324350"/>
          </a:xfrm>
        </p:spPr>
      </p:pic>
      <p:sp>
        <p:nvSpPr>
          <p:cNvPr id="6" name="Прямоугольник с одним скругленным углом 5"/>
          <p:cNvSpPr/>
          <p:nvPr/>
        </p:nvSpPr>
        <p:spPr>
          <a:xfrm>
            <a:off x="4000496" y="2857496"/>
            <a:ext cx="4714908" cy="2286016"/>
          </a:xfrm>
          <a:prstGeom prst="round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</a:rPr>
              <a:t>Стр. 19 №7</a:t>
            </a:r>
            <a:endParaRPr lang="ru-RU" sz="6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6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608" t="23128" r="7488" b="24008"/>
          <a:stretch>
            <a:fillRect/>
          </a:stretch>
        </p:blipFill>
        <p:spPr>
          <a:xfrm>
            <a:off x="928662" y="2143116"/>
            <a:ext cx="6902697" cy="4247813"/>
          </a:xfrm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928794" y="500042"/>
            <a:ext cx="4572032" cy="157163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Стр. 18 №3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стр.18 №3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стр.18 №3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стр.18 №3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ee04a767bc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071546"/>
            <a:ext cx="8001056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ОТГАДАЙ НАЗВАНИЕ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Ч 16+2-12             И 16-13+7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Л 18-14-3              С 10+8-6      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Я 11-7-1                А 9+10-14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Т </a:t>
            </a:r>
            <a:r>
              <a:rPr lang="ru-RU" sz="4400" b="1" dirty="0" smtClean="0">
                <a:solidFill>
                  <a:srgbClr val="002060"/>
                </a:solidFill>
              </a:rPr>
              <a:t>13-3-6</a:t>
            </a:r>
          </a:p>
          <a:p>
            <a:endParaRPr lang="ru-RU" sz="4400" b="1" dirty="0" smtClean="0">
              <a:solidFill>
                <a:srgbClr val="002060"/>
              </a:solidFill>
            </a:endParaRPr>
          </a:p>
          <a:p>
            <a:endParaRPr lang="ru-RU" sz="4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4786322"/>
          <a:ext cx="700092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116"/>
                <a:gridCol w="875116"/>
                <a:gridCol w="875116"/>
                <a:gridCol w="875116"/>
                <a:gridCol w="875116"/>
                <a:gridCol w="875116"/>
                <a:gridCol w="875116"/>
                <a:gridCol w="8751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12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7">
      <a:dk1>
        <a:srgbClr val="33CCFF"/>
      </a:dk1>
      <a:lt1>
        <a:srgbClr val="F5CBCB"/>
      </a:lt1>
      <a:dk2>
        <a:srgbClr val="92D050"/>
      </a:dk2>
      <a:lt2>
        <a:srgbClr val="FBEEC9"/>
      </a:lt2>
      <a:accent1>
        <a:srgbClr val="FF99CC"/>
      </a:accent1>
      <a:accent2>
        <a:srgbClr val="FFC000"/>
      </a:accent2>
      <a:accent3>
        <a:srgbClr val="00B0F0"/>
      </a:accent3>
      <a:accent4>
        <a:srgbClr val="EC9797"/>
      </a:accent4>
      <a:accent5>
        <a:srgbClr val="7030A0"/>
      </a:accent5>
      <a:accent6>
        <a:srgbClr val="33CCFF"/>
      </a:accent6>
      <a:hlink>
        <a:srgbClr val="CC00F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</TotalTime>
  <Words>115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ОТКРЫТЫЙ УРОК ПО МАТЕМАТИКЕ В 1 КЛАССЕ «Сложение  и вычитание чисел без перехода через разряд в пределах 20»</vt:lpstr>
      <vt:lpstr>15 марта</vt:lpstr>
      <vt:lpstr>Слайд 3</vt:lpstr>
      <vt:lpstr>ЗАДАЧА</vt:lpstr>
      <vt:lpstr>ЗАДАЧА</vt:lpstr>
      <vt:lpstr>Слайд 6</vt:lpstr>
      <vt:lpstr>Слайд 7</vt:lpstr>
      <vt:lpstr>Слайд 8</vt:lpstr>
      <vt:lpstr>ОТГАДАЙ НАЗВАНИЕ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2014-06-13T08:12:44Z</dcterms:created>
  <dcterms:modified xsi:type="dcterms:W3CDTF">2014-06-13T09:15:19Z</dcterms:modified>
</cp:coreProperties>
</file>