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09A91-648E-41F2-99B7-66424FE9700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CB69393C-179C-4635-8E56-950BB75FE951}">
      <dgm:prSet phldrT="[Текст]"/>
      <dgm:spPr/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9C776CEF-2BEB-4B9C-81FB-F33735ACEA08}" type="parTrans" cxnId="{BF41D1C8-14C4-489F-B506-18D015C56C77}">
      <dgm:prSet/>
      <dgm:spPr/>
      <dgm:t>
        <a:bodyPr/>
        <a:lstStyle/>
        <a:p>
          <a:endParaRPr lang="ru-RU"/>
        </a:p>
      </dgm:t>
    </dgm:pt>
    <dgm:pt modelId="{10F1D25B-0DD9-40E0-B993-D664658344A5}" type="sibTrans" cxnId="{BF41D1C8-14C4-489F-B506-18D015C56C77}">
      <dgm:prSet/>
      <dgm:spPr/>
      <dgm:t>
        <a:bodyPr/>
        <a:lstStyle/>
        <a:p>
          <a:endParaRPr lang="ru-RU"/>
        </a:p>
      </dgm:t>
    </dgm:pt>
    <dgm:pt modelId="{12A677C3-59D0-4D8E-B9C5-C0979AFA0952}">
      <dgm:prSet phldrT="[Текст]"/>
      <dgm:spPr/>
      <dgm:t>
        <a:bodyPr/>
        <a:lstStyle/>
        <a:p>
          <a:r>
            <a:rPr lang="ru-RU" dirty="0" smtClean="0"/>
            <a:t>Ребёнок</a:t>
          </a:r>
          <a:endParaRPr lang="ru-RU" dirty="0"/>
        </a:p>
      </dgm:t>
    </dgm:pt>
    <dgm:pt modelId="{B499EB9D-57C9-4977-A70E-B78142222716}" type="parTrans" cxnId="{03B3EF1F-B689-485C-BD17-7C24F6B8743E}">
      <dgm:prSet/>
      <dgm:spPr/>
      <dgm:t>
        <a:bodyPr/>
        <a:lstStyle/>
        <a:p>
          <a:endParaRPr lang="ru-RU"/>
        </a:p>
      </dgm:t>
    </dgm:pt>
    <dgm:pt modelId="{0876DD55-80DD-48EB-B8AD-4A2A0AC5314E}" type="sibTrans" cxnId="{03B3EF1F-B689-485C-BD17-7C24F6B8743E}">
      <dgm:prSet/>
      <dgm:spPr/>
      <dgm:t>
        <a:bodyPr/>
        <a:lstStyle/>
        <a:p>
          <a:endParaRPr lang="ru-RU"/>
        </a:p>
      </dgm:t>
    </dgm:pt>
    <dgm:pt modelId="{C68A5B53-E2EF-4CDC-97AB-467416D9B58D}">
      <dgm:prSet phldrT="[Текст]"/>
      <dgm:spPr/>
      <dgm:t>
        <a:bodyPr/>
        <a:lstStyle/>
        <a:p>
          <a:r>
            <a:rPr lang="ru-RU" dirty="0" smtClean="0"/>
            <a:t>Школа</a:t>
          </a:r>
          <a:endParaRPr lang="ru-RU" dirty="0"/>
        </a:p>
      </dgm:t>
    </dgm:pt>
    <dgm:pt modelId="{9E498019-EE50-49FC-B9C2-1284C0836791}" type="parTrans" cxnId="{B0D060E4-F197-4E25-B4BE-ABF6515EA71B}">
      <dgm:prSet/>
      <dgm:spPr/>
      <dgm:t>
        <a:bodyPr/>
        <a:lstStyle/>
        <a:p>
          <a:endParaRPr lang="ru-RU"/>
        </a:p>
      </dgm:t>
    </dgm:pt>
    <dgm:pt modelId="{AD5E5D8A-53D3-4A9A-928D-417179F5AE1B}" type="sibTrans" cxnId="{B0D060E4-F197-4E25-B4BE-ABF6515EA71B}">
      <dgm:prSet/>
      <dgm:spPr/>
      <dgm:t>
        <a:bodyPr/>
        <a:lstStyle/>
        <a:p>
          <a:endParaRPr lang="ru-RU"/>
        </a:p>
      </dgm:t>
    </dgm:pt>
    <dgm:pt modelId="{FE98522A-8814-412F-92A1-CC8FF845319B}" type="pres">
      <dgm:prSet presAssocID="{4DB09A91-648E-41F2-99B7-66424FE9700B}" presName="compositeShape" presStyleCnt="0">
        <dgm:presLayoutVars>
          <dgm:chMax val="7"/>
          <dgm:dir/>
          <dgm:resizeHandles val="exact"/>
        </dgm:presLayoutVars>
      </dgm:prSet>
      <dgm:spPr/>
    </dgm:pt>
    <dgm:pt modelId="{5D3BB21C-F3E1-47BD-8291-7CAE0FBD0CDC}" type="pres">
      <dgm:prSet presAssocID="{CB69393C-179C-4635-8E56-950BB75FE951}" presName="circ1" presStyleLbl="vennNode1" presStyleIdx="0" presStyleCnt="3"/>
      <dgm:spPr/>
      <dgm:t>
        <a:bodyPr/>
        <a:lstStyle/>
        <a:p>
          <a:endParaRPr lang="ru-RU"/>
        </a:p>
      </dgm:t>
    </dgm:pt>
    <dgm:pt modelId="{8016F3A9-F5BA-49FA-9AD4-F9C389C0FFAC}" type="pres">
      <dgm:prSet presAssocID="{CB69393C-179C-4635-8E56-950BB75FE95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34567-3FE5-47A6-8514-A935855D3594}" type="pres">
      <dgm:prSet presAssocID="{12A677C3-59D0-4D8E-B9C5-C0979AFA0952}" presName="circ2" presStyleLbl="vennNode1" presStyleIdx="1" presStyleCnt="3"/>
      <dgm:spPr/>
      <dgm:t>
        <a:bodyPr/>
        <a:lstStyle/>
        <a:p>
          <a:endParaRPr lang="ru-RU"/>
        </a:p>
      </dgm:t>
    </dgm:pt>
    <dgm:pt modelId="{94BFC058-5F0F-44A8-B68A-539F52DB563F}" type="pres">
      <dgm:prSet presAssocID="{12A677C3-59D0-4D8E-B9C5-C0979AFA095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FB2E1-F56A-4B4E-A8F1-B8772842FEA1}" type="pres">
      <dgm:prSet presAssocID="{C68A5B53-E2EF-4CDC-97AB-467416D9B58D}" presName="circ3" presStyleLbl="vennNode1" presStyleIdx="2" presStyleCnt="3"/>
      <dgm:spPr/>
      <dgm:t>
        <a:bodyPr/>
        <a:lstStyle/>
        <a:p>
          <a:endParaRPr lang="ru-RU"/>
        </a:p>
      </dgm:t>
    </dgm:pt>
    <dgm:pt modelId="{59C26EB5-3907-468E-A3AB-D668FDDDA828}" type="pres">
      <dgm:prSet presAssocID="{C68A5B53-E2EF-4CDC-97AB-467416D9B5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3A7E59-E382-424E-9AAF-5FDCDFD7A244}" type="presOf" srcId="{C68A5B53-E2EF-4CDC-97AB-467416D9B58D}" destId="{59C26EB5-3907-468E-A3AB-D668FDDDA828}" srcOrd="1" destOrd="0" presId="urn:microsoft.com/office/officeart/2005/8/layout/venn1"/>
    <dgm:cxn modelId="{03B3EF1F-B689-485C-BD17-7C24F6B8743E}" srcId="{4DB09A91-648E-41F2-99B7-66424FE9700B}" destId="{12A677C3-59D0-4D8E-B9C5-C0979AFA0952}" srcOrd="1" destOrd="0" parTransId="{B499EB9D-57C9-4977-A70E-B78142222716}" sibTransId="{0876DD55-80DD-48EB-B8AD-4A2A0AC5314E}"/>
    <dgm:cxn modelId="{0DD8D0EE-798D-4B94-AE1C-BDBBBD31F729}" type="presOf" srcId="{CB69393C-179C-4635-8E56-950BB75FE951}" destId="{5D3BB21C-F3E1-47BD-8291-7CAE0FBD0CDC}" srcOrd="0" destOrd="0" presId="urn:microsoft.com/office/officeart/2005/8/layout/venn1"/>
    <dgm:cxn modelId="{379DF2E2-5EDD-451E-94A6-1D97D1CC331F}" type="presOf" srcId="{CB69393C-179C-4635-8E56-950BB75FE951}" destId="{8016F3A9-F5BA-49FA-9AD4-F9C389C0FFAC}" srcOrd="1" destOrd="0" presId="urn:microsoft.com/office/officeart/2005/8/layout/venn1"/>
    <dgm:cxn modelId="{B0D060E4-F197-4E25-B4BE-ABF6515EA71B}" srcId="{4DB09A91-648E-41F2-99B7-66424FE9700B}" destId="{C68A5B53-E2EF-4CDC-97AB-467416D9B58D}" srcOrd="2" destOrd="0" parTransId="{9E498019-EE50-49FC-B9C2-1284C0836791}" sibTransId="{AD5E5D8A-53D3-4A9A-928D-417179F5AE1B}"/>
    <dgm:cxn modelId="{0C700DE4-17F0-4CAB-AA8E-485B71872DA3}" type="presOf" srcId="{12A677C3-59D0-4D8E-B9C5-C0979AFA0952}" destId="{94BFC058-5F0F-44A8-B68A-539F52DB563F}" srcOrd="1" destOrd="0" presId="urn:microsoft.com/office/officeart/2005/8/layout/venn1"/>
    <dgm:cxn modelId="{BF41D1C8-14C4-489F-B506-18D015C56C77}" srcId="{4DB09A91-648E-41F2-99B7-66424FE9700B}" destId="{CB69393C-179C-4635-8E56-950BB75FE951}" srcOrd="0" destOrd="0" parTransId="{9C776CEF-2BEB-4B9C-81FB-F33735ACEA08}" sibTransId="{10F1D25B-0DD9-40E0-B993-D664658344A5}"/>
    <dgm:cxn modelId="{598CBBD1-C5AA-48D2-9757-205D76E37F55}" type="presOf" srcId="{4DB09A91-648E-41F2-99B7-66424FE9700B}" destId="{FE98522A-8814-412F-92A1-CC8FF845319B}" srcOrd="0" destOrd="0" presId="urn:microsoft.com/office/officeart/2005/8/layout/venn1"/>
    <dgm:cxn modelId="{78A624ED-64C8-445D-9EBC-367EF3B16D5C}" type="presOf" srcId="{12A677C3-59D0-4D8E-B9C5-C0979AFA0952}" destId="{C0634567-3FE5-47A6-8514-A935855D3594}" srcOrd="0" destOrd="0" presId="urn:microsoft.com/office/officeart/2005/8/layout/venn1"/>
    <dgm:cxn modelId="{A9D5E7B9-ACDC-4A6C-AE13-EA781C798FAF}" type="presOf" srcId="{C68A5B53-E2EF-4CDC-97AB-467416D9B58D}" destId="{727FB2E1-F56A-4B4E-A8F1-B8772842FEA1}" srcOrd="0" destOrd="0" presId="urn:microsoft.com/office/officeart/2005/8/layout/venn1"/>
    <dgm:cxn modelId="{01ACE0B3-4DE2-46CF-8FD4-F7ABC51A85E6}" type="presParOf" srcId="{FE98522A-8814-412F-92A1-CC8FF845319B}" destId="{5D3BB21C-F3E1-47BD-8291-7CAE0FBD0CDC}" srcOrd="0" destOrd="0" presId="urn:microsoft.com/office/officeart/2005/8/layout/venn1"/>
    <dgm:cxn modelId="{7213194A-366B-4FB8-83ED-699CD6352A09}" type="presParOf" srcId="{FE98522A-8814-412F-92A1-CC8FF845319B}" destId="{8016F3A9-F5BA-49FA-9AD4-F9C389C0FFAC}" srcOrd="1" destOrd="0" presId="urn:microsoft.com/office/officeart/2005/8/layout/venn1"/>
    <dgm:cxn modelId="{1576D5AF-00FE-40F3-BE8F-28D966073BAC}" type="presParOf" srcId="{FE98522A-8814-412F-92A1-CC8FF845319B}" destId="{C0634567-3FE5-47A6-8514-A935855D3594}" srcOrd="2" destOrd="0" presId="urn:microsoft.com/office/officeart/2005/8/layout/venn1"/>
    <dgm:cxn modelId="{3ECEDB72-1A2D-4973-AF18-279BBD55E724}" type="presParOf" srcId="{FE98522A-8814-412F-92A1-CC8FF845319B}" destId="{94BFC058-5F0F-44A8-B68A-539F52DB563F}" srcOrd="3" destOrd="0" presId="urn:microsoft.com/office/officeart/2005/8/layout/venn1"/>
    <dgm:cxn modelId="{EC23358F-B0AE-459F-B91B-7F31D41BA32A}" type="presParOf" srcId="{FE98522A-8814-412F-92A1-CC8FF845319B}" destId="{727FB2E1-F56A-4B4E-A8F1-B8772842FEA1}" srcOrd="4" destOrd="0" presId="urn:microsoft.com/office/officeart/2005/8/layout/venn1"/>
    <dgm:cxn modelId="{E358B3B9-25CF-44EB-8DB9-6F6961ACE34C}" type="presParOf" srcId="{FE98522A-8814-412F-92A1-CC8FF845319B}" destId="{59C26EB5-3907-468E-A3AB-D668FDDDA828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D2D69-6EC0-4F8E-927E-48CF64854158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7D591-084D-4F73-B0E8-3AE347728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8BA96A-792D-424C-8995-01FC8747BFB8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3F7028-EFD7-493D-BE32-0D158D2910C9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150pr-tolbino.edusite.ru/p14aa1.html" TargetMode="External"/><Relationship Id="rId2" Type="http://schemas.openxmlformats.org/officeDocument/2006/relationships/hyperlink" Target="http://shkolazhizni.ru/archive/0/n-14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nimashki2010.ucoz.ru/photo/smajly_animirovannye/44" TargetMode="External"/><Relationship Id="rId5" Type="http://schemas.openxmlformats.org/officeDocument/2006/relationships/hyperlink" Target="http://allforchildren.ru/pictures/school.php" TargetMode="External"/><Relationship Id="rId4" Type="http://schemas.openxmlformats.org/officeDocument/2006/relationships/hyperlink" Target="http://referat.diplomplanet.ru/articles/category/16/message/273/prin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pictures/showimg/school25/school2538jpg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nimashki2010.ucoz.ru/photo/smajly_animirovannye/photo_038/44-0-262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gif"/><Relationship Id="rId2" Type="http://schemas.openxmlformats.org/officeDocument/2006/relationships/hyperlink" Target="http://allforchildren.ru/pictures/showimg/school21/school2150jpg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nimashki2010.ucoz.ru/photo/smajly_animirovannye/smay_question_mark/44-0-2824" TargetMode="External"/><Relationship Id="rId5" Type="http://schemas.openxmlformats.org/officeDocument/2006/relationships/image" Target="../media/image5.gif"/><Relationship Id="rId4" Type="http://schemas.openxmlformats.org/officeDocument/2006/relationships/hyperlink" Target="http://animashki2010.ucoz.ru/photo/smajly_animirovannye/smayly_funny_zoons/44-0-299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allforchildren.ru/pictures/showimg/school21/school2151jpg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llforchildren.ru/pictures/showimg/school3/school0316jpg.htm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allforchildren.ru/pictures/showimg/school21/school2132jpg.ht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hyperlink" Target="http://animashki2010.ucoz.ru/photo/smajly_animirovannye/543938006/44-0-613" TargetMode="External"/><Relationship Id="rId7" Type="http://schemas.openxmlformats.org/officeDocument/2006/relationships/hyperlink" Target="http://animashki2010.ucoz.ru/photo/smajly_animirovannye/smajly_gif_internet/44-0-239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hyperlink" Target="http://animashki2010.ucoz.ru/photo/smajly_animirovannye/smayy_pictures/44-0-2858" TargetMode="Externa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72400" cy="1470025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Родительское собрание в 4 А классе</a:t>
            </a:r>
            <a:br>
              <a:rPr lang="ru-RU" sz="2800" dirty="0" smtClean="0"/>
            </a:br>
            <a:r>
              <a:rPr lang="ru-RU" sz="2800" dirty="0" smtClean="0"/>
              <a:t>МБОУ СОШ «Технический лицей» г.Обнинска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500570"/>
            <a:ext cx="7486650" cy="1001712"/>
          </a:xfrm>
        </p:spPr>
        <p:txBody>
          <a:bodyPr>
            <a:normAutofit fontScale="85000" lnSpcReduction="10000"/>
          </a:bodyPr>
          <a:lstStyle/>
          <a:p>
            <a:pPr algn="r" eaLnBrk="1" hangingPunct="1"/>
            <a:r>
              <a:rPr lang="ru-RU" sz="1800" dirty="0" smtClean="0"/>
              <a:t>Классный руководитель: </a:t>
            </a:r>
          </a:p>
          <a:p>
            <a:pPr algn="r" eaLnBrk="1" hangingPunct="1"/>
            <a:r>
              <a:rPr lang="ru-RU" sz="1800" dirty="0" smtClean="0"/>
              <a:t>Городцова Татьяна Владимировна</a:t>
            </a:r>
          </a:p>
          <a:p>
            <a:pPr eaLnBrk="1" hangingPunct="1"/>
            <a:r>
              <a:rPr lang="ru-RU" dirty="0" smtClean="0"/>
              <a:t>2012-2013 учебный год.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857364"/>
            <a:ext cx="548041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 smtClean="0"/>
              <a:t>Почему они такие разные?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786058"/>
            <a:ext cx="65621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 smtClean="0"/>
              <a:t>Почему школьник плохо учится?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370013" y="0"/>
            <a:ext cx="7313612" cy="785813"/>
          </a:xfrm>
        </p:spPr>
        <p:txBody>
          <a:bodyPr/>
          <a:lstStyle/>
          <a:p>
            <a:pPr algn="ctr" eaLnBrk="1" hangingPunct="1"/>
            <a:r>
              <a:rPr lang="ru-RU" smtClean="0"/>
              <a:t>Литература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86812" cy="5929312"/>
          </a:xfrm>
        </p:spPr>
        <p:txBody>
          <a:bodyPr/>
          <a:lstStyle/>
          <a:p>
            <a:pPr marL="0" indent="0" eaLnBrk="1" hangingPunct="1"/>
            <a:r>
              <a:rPr lang="ru-RU" smtClean="0"/>
              <a:t>1.</a:t>
            </a:r>
            <a:r>
              <a:rPr lang="en-US" smtClean="0"/>
              <a:t> </a:t>
            </a:r>
            <a:r>
              <a:rPr lang="en-US" smtClean="0">
                <a:hlinkClick r:id="rId2"/>
              </a:rPr>
              <a:t>http://shkolazhizni.ru/archive/0/n-1433</a:t>
            </a:r>
            <a:endParaRPr lang="ru-RU" smtClean="0"/>
          </a:p>
          <a:p>
            <a:pPr marL="0" indent="0" eaLnBrk="1" hangingPunct="1"/>
            <a:r>
              <a:rPr lang="ru-RU" smtClean="0"/>
              <a:t>2.</a:t>
            </a:r>
            <a:r>
              <a:rPr lang="en-US" smtClean="0"/>
              <a:t> </a:t>
            </a:r>
            <a:r>
              <a:rPr lang="en-US" smtClean="0">
                <a:hlinkClick r:id="rId3"/>
              </a:rPr>
              <a:t>http://150pr-tolbino.edusite.ru/p14aa1.html</a:t>
            </a:r>
            <a:endParaRPr lang="ru-RU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3.</a:t>
            </a:r>
            <a:r>
              <a:rPr lang="en-US" smtClean="0"/>
              <a:t> </a:t>
            </a:r>
            <a:r>
              <a:rPr lang="en-US" smtClean="0">
                <a:hlinkClick r:id="rId4"/>
              </a:rPr>
              <a:t>http://referat.diplomplanet.ru/articles/category/16/message/273/print/</a:t>
            </a:r>
            <a:endParaRPr lang="ru-RU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4.</a:t>
            </a:r>
            <a:r>
              <a:rPr lang="en-US" smtClean="0"/>
              <a:t> </a:t>
            </a:r>
            <a:r>
              <a:rPr lang="en-US" smtClean="0">
                <a:hlinkClick r:id="rId5"/>
              </a:rPr>
              <a:t>http://allforchildren.ru/pictures/school.php</a:t>
            </a:r>
            <a:endParaRPr lang="ru-RU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5.</a:t>
            </a:r>
            <a:r>
              <a:rPr lang="en-US" smtClean="0"/>
              <a:t> </a:t>
            </a:r>
            <a:r>
              <a:rPr lang="en-US" smtClean="0">
                <a:hlinkClick r:id="rId6"/>
              </a:rPr>
              <a:t>http://animashki2010.ucoz.ru/photo/smajly_animirovannye/44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57313" y="142875"/>
            <a:ext cx="7313612" cy="928688"/>
          </a:xfrm>
        </p:spPr>
        <p:txBody>
          <a:bodyPr/>
          <a:lstStyle/>
          <a:p>
            <a:r>
              <a:rPr lang="ru-RU" smtClean="0"/>
              <a:t>Цель: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8775">
              <a:buFont typeface="Wingdings" pitchFamily="2" charset="2"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Сформировать устойчивое понимание таких понятий как отставание и неуспеваемость и распространить опыт преодоления неуспеваемости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Содержание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57256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1.Вступительное слово классного руководителя.</a:t>
            </a: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2.Что такое отставание и неуспеваемость?</a:t>
            </a: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3.Способы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преодоления неуспеваемости.</a:t>
            </a: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4.Заключение.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pic>
        <p:nvPicPr>
          <p:cNvPr id="5124" name="Picture 6" descr="http://allforchildren.ru/pictures/school25_s/school2538.jpg">
            <a:hlinkClick r:id="rId3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4643438"/>
            <a:ext cx="1333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>
          <a:xfrm>
            <a:off x="1830388" y="357166"/>
            <a:ext cx="7313612" cy="6794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/>
              <a:t>Почему школьник плохо учится?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504237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500" dirty="0" smtClean="0"/>
              <a:t>  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Ребёнок –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робот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привязанный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книжкам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Гулять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и играть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должен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каждый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мальчишка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Девчонка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хочет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всегда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сидеть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дома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–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Такая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всем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взрослым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знакома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!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же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заставить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учиться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книжкой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упорно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день,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вечер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трудиться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может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просто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сидеть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И в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мыслях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миры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улететь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надо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ругать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бесконечно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Попробуйте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лучше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нём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волю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развить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ним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вместе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вам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надо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учиться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конечно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главное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просто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любить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148" name="Picture 9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786190"/>
            <a:ext cx="2071702" cy="225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http://animashki2010.ucoz.ru/_ph/44/1/741120764.jpg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42852"/>
            <a:ext cx="1836518" cy="142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428875" y="0"/>
            <a:ext cx="5572125" cy="1357313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3600" dirty="0">
                <a:latin typeface="Calibri" pitchFamily="34" charset="0"/>
              </a:rPr>
              <a:t>Отставание</a:t>
            </a:r>
            <a:endParaRPr lang="ru-RU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00063" y="1643063"/>
            <a:ext cx="7500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1.Пробелы в знаниях (отсутствие мотивации учения)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5813" y="2571750"/>
            <a:ext cx="7286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2.Безответсвенность, слабая воля, отсутствие трудолюбия.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28596" y="3429000"/>
            <a:ext cx="7286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3.Недостаточность терпения и выдержки, легкомыслие, неусидчивость.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214414" y="4500570"/>
            <a:ext cx="6572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4.Избыток нерастраченной энергии, всевозрастающие стремления к самостоятельности.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5" name="Picture 8" descr="http://allforchildren.ru/pictures/school21_s/school2150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3500438"/>
            <a:ext cx="1785937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http://animashki2010.ucoz.ru/_ph/44/1/414502005.jpg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43438"/>
            <a:ext cx="1285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5" descr="http://animashki2010.ucoz.ru/_ph/44/1/958794767.jpg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428625"/>
            <a:ext cx="785813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2" grpId="0"/>
      <p:bldP spid="82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2428875" y="0"/>
            <a:ext cx="5572125" cy="1357313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3600" dirty="0">
                <a:latin typeface="Calibri" pitchFamily="34" charset="0"/>
              </a:rPr>
              <a:t>Неуспеваемость</a:t>
            </a:r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214438" y="1714500"/>
            <a:ext cx="6362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1. Отсутствие интереса к учёбе</a:t>
            </a:r>
            <a:r>
              <a:rPr lang="ru-RU" sz="2800"/>
              <a:t>.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85875" y="2214563"/>
            <a:ext cx="5630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2. Конфликты с педагогами. </a:t>
            </a:r>
            <a:endParaRPr lang="ru-RU" sz="280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285875" y="2786063"/>
            <a:ext cx="70008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3. Конфликты с товарищами по учёбе, с ребятами во дворе и т. д. </a:t>
            </a:r>
            <a:endParaRPr lang="ru-RU" sz="280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357313" y="3714750"/>
            <a:ext cx="56551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4. </a:t>
            </a:r>
            <a:r>
              <a:rPr lang="en-US" sz="2800" dirty="0" err="1"/>
              <a:t>Конфликты</a:t>
            </a:r>
            <a:r>
              <a:rPr lang="en-US" sz="2800" dirty="0"/>
              <a:t> с </a:t>
            </a:r>
            <a:r>
              <a:rPr lang="en-US" sz="2800" dirty="0" err="1" smtClean="0"/>
              <a:t>родителями</a:t>
            </a:r>
            <a:r>
              <a:rPr lang="ru-RU" sz="2800" dirty="0" smtClean="0"/>
              <a:t> и ( или)</a:t>
            </a:r>
          </a:p>
          <a:p>
            <a:r>
              <a:rPr lang="ru-RU" sz="2800" dirty="0" smtClean="0"/>
              <a:t>      между членами семьи</a:t>
            </a:r>
            <a:r>
              <a:rPr lang="en-US" sz="2800" dirty="0" smtClean="0"/>
              <a:t>. </a:t>
            </a:r>
            <a:endParaRPr lang="ru-RU" sz="2800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00100" y="4572008"/>
            <a:ext cx="6429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5. </a:t>
            </a:r>
            <a:r>
              <a:rPr lang="en-US" sz="2800" dirty="0" err="1"/>
              <a:t>Пробелы</a:t>
            </a:r>
            <a:r>
              <a:rPr lang="en-US" sz="2800" dirty="0"/>
              <a:t> в </a:t>
            </a:r>
            <a:r>
              <a:rPr lang="en-US" sz="2800" dirty="0" err="1"/>
              <a:t>ранее</a:t>
            </a:r>
            <a:r>
              <a:rPr lang="en-US" sz="2800" dirty="0"/>
              <a:t> </a:t>
            </a:r>
            <a:r>
              <a:rPr lang="en-US" sz="2800" dirty="0" err="1"/>
              <a:t>усвоенных</a:t>
            </a:r>
            <a:r>
              <a:rPr lang="en-US" sz="2800" dirty="0"/>
              <a:t> </a:t>
            </a:r>
            <a:r>
              <a:rPr lang="en-US" sz="2800" dirty="0" err="1"/>
              <a:t>знаниях</a:t>
            </a:r>
            <a:r>
              <a:rPr lang="en-US" sz="2800" dirty="0"/>
              <a:t>. </a:t>
            </a:r>
            <a:endParaRPr lang="ru-RU" sz="2800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42910" y="5429264"/>
            <a:ext cx="65722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6. </a:t>
            </a:r>
            <a:r>
              <a:rPr lang="en-US" sz="2800" dirty="0" err="1"/>
              <a:t>Неумение</a:t>
            </a:r>
            <a:r>
              <a:rPr lang="en-US" sz="2800" dirty="0"/>
              <a:t> </a:t>
            </a:r>
            <a:r>
              <a:rPr lang="en-US" sz="2800" dirty="0" err="1"/>
              <a:t>организовать</a:t>
            </a:r>
            <a:r>
              <a:rPr lang="en-US" sz="2800" dirty="0"/>
              <a:t> </a:t>
            </a:r>
            <a:r>
              <a:rPr lang="en-US" sz="2800" dirty="0" err="1"/>
              <a:t>свою</a:t>
            </a:r>
            <a:r>
              <a:rPr lang="en-US" sz="2800" dirty="0"/>
              <a:t> </a:t>
            </a:r>
            <a:r>
              <a:rPr lang="en-US" sz="2800" dirty="0" err="1"/>
              <a:t>домашнюю</a:t>
            </a:r>
            <a:r>
              <a:rPr lang="en-US" sz="2800" dirty="0"/>
              <a:t> </a:t>
            </a:r>
            <a:r>
              <a:rPr lang="en-US" sz="2800" dirty="0" err="1"/>
              <a:t>работу</a:t>
            </a:r>
            <a:r>
              <a:rPr lang="en-US" sz="2800" dirty="0"/>
              <a:t>. </a:t>
            </a:r>
            <a:endParaRPr lang="ru-RU" sz="2800" dirty="0"/>
          </a:p>
        </p:txBody>
      </p:sp>
      <p:pic>
        <p:nvPicPr>
          <p:cNvPr id="8201" name="Picture 6" descr="http://allforchildren.ru/pictures/school21_s/school2151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050" y="0"/>
            <a:ext cx="113188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http://allforchildren.ru/pictures/school21_s/school2132.jpg">
            <a:hlinkClick r:id="rId4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4643446"/>
            <a:ext cx="1500186" cy="169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http://allforchildren.ru/pictures/school3_s/school0316.jpg">
            <a:hlinkClick r:id="rId6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1500174"/>
            <a:ext cx="1571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2428875" y="0"/>
            <a:ext cx="5572125" cy="1357313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3600" dirty="0">
                <a:latin typeface="Calibri" pitchFamily="34" charset="0"/>
              </a:rPr>
              <a:t>Неуспеваемость</a:t>
            </a:r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643063" y="1714500"/>
            <a:ext cx="5289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7. Отвлекающие факторы. </a:t>
            </a:r>
            <a:endParaRPr lang="ru-RU" sz="280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714500" y="2214563"/>
            <a:ext cx="62150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8</a:t>
            </a:r>
            <a:r>
              <a:rPr lang="en-US" sz="2800"/>
              <a:t>. Отсутствие мотивации к учебной деятельности. </a:t>
            </a:r>
            <a:endParaRPr lang="ru-RU" sz="280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785938" y="3214688"/>
            <a:ext cx="650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9.Недостаточное умение учиться.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785938" y="3714750"/>
            <a:ext cx="6500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</a:t>
            </a:r>
            <a:r>
              <a:rPr lang="ru-RU" sz="2800"/>
              <a:t>0</a:t>
            </a:r>
            <a:r>
              <a:rPr lang="en-US" sz="2800"/>
              <a:t>. Проблемы с развитием внимания и памяти. </a:t>
            </a:r>
            <a:endParaRPr lang="ru-RU" sz="28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928813" y="4714875"/>
            <a:ext cx="4583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  <a:r>
              <a:rPr lang="ru-RU" sz="2800"/>
              <a:t>1</a:t>
            </a:r>
            <a:r>
              <a:rPr lang="en-US" sz="2800"/>
              <a:t>. Личные проблемы. </a:t>
            </a:r>
            <a:endParaRPr lang="ru-RU" sz="28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857375" y="5286375"/>
            <a:ext cx="5219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  <a:r>
              <a:rPr lang="ru-RU" sz="2800"/>
              <a:t>2</a:t>
            </a:r>
            <a:r>
              <a:rPr lang="en-US" sz="2800"/>
              <a:t>. Ребёнок часто болеет. </a:t>
            </a:r>
            <a:endParaRPr lang="ru-RU" sz="2800"/>
          </a:p>
        </p:txBody>
      </p:sp>
      <p:pic>
        <p:nvPicPr>
          <p:cNvPr id="52226" name="Picture 2" descr="http://animashki2010.ucoz.ru/_ph/44/1/606892439.jpg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3" y="50720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 descr="http://animashki2010.ucoz.ru/_ph/44/1/590869543.jpg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4357688"/>
            <a:ext cx="928688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6" descr="http://animashki2010.ucoz.ru/_ph/44/1/681987830.jpg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86625" y="1357313"/>
            <a:ext cx="13716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30388" y="142875"/>
            <a:ext cx="7313612" cy="785813"/>
          </a:xfrm>
        </p:spPr>
        <p:txBody>
          <a:bodyPr/>
          <a:lstStyle/>
          <a:p>
            <a:r>
              <a:rPr lang="ru-RU" dirty="0" smtClean="0"/>
              <a:t>Заключение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28728" y="1500174"/>
          <a:ext cx="7215238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714356"/>
            <a:ext cx="878687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Мы сильно заблуждаемся,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думаем,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жизнь ребенка в школьном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возрасте вся принадлежит школе; нет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школа имеет только весьма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небольшую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долю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том естественном развитии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ребенка, 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которое гораздо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большее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оказывают время, природа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семейная жизнь.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/>
              <a:t>К.Д. Ушинский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0" grpId="1"/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785794"/>
            <a:ext cx="86443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оспитание ребенка с четким представлением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ы-это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целенаправленный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жедневный процесс, в котором происходит его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амосовершенствование и саморазвитие. Данная работа ведет к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риумф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личности ребенка. Это путь к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динению ученика, его родителей и школы.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331</Words>
  <PresentationFormat>Экран (4:3)</PresentationFormat>
  <Paragraphs>57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Родительское собрание в 4 А классе МБОУ СОШ «Технический лицей» г.Обнинска</vt:lpstr>
      <vt:lpstr>Цель:</vt:lpstr>
      <vt:lpstr>Содержание</vt:lpstr>
      <vt:lpstr>Почему школьник плохо учится?</vt:lpstr>
      <vt:lpstr>Слайд 5</vt:lpstr>
      <vt:lpstr>Слайд 6</vt:lpstr>
      <vt:lpstr>Слайд 7</vt:lpstr>
      <vt:lpstr>Заключение</vt:lpstr>
      <vt:lpstr>Слайд 9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в 4 А классе МБОУ СОШ «Технический лицей» г.Обнинска</dc:title>
  <dc:creator>Татьяна</dc:creator>
  <cp:lastModifiedBy>Татьяна</cp:lastModifiedBy>
  <cp:revision>5</cp:revision>
  <dcterms:created xsi:type="dcterms:W3CDTF">2013-02-01T17:13:31Z</dcterms:created>
  <dcterms:modified xsi:type="dcterms:W3CDTF">2013-02-01T17:57:49Z</dcterms:modified>
</cp:coreProperties>
</file>