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57" r:id="rId5"/>
    <p:sldId id="260" r:id="rId6"/>
    <p:sldId id="262" r:id="rId7"/>
    <p:sldId id="261" r:id="rId8"/>
    <p:sldId id="264" r:id="rId9"/>
    <p:sldId id="265" r:id="rId10"/>
    <p:sldId id="263" r:id="rId11"/>
    <p:sldId id="266" r:id="rId12"/>
    <p:sldId id="267" r:id="rId13"/>
    <p:sldId id="268" r:id="rId14"/>
    <p:sldId id="259" r:id="rId15"/>
    <p:sldId id="275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09.04.2010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09.04.2010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09.04.2010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09.04.2010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09.04.2010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09.04.2010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09.04.2010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09.04.2010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09.04.2010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09.04.2010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452-52D5-4F59-9A20-462B9A1D9399}" type="datetimeFigureOut">
              <a:rPr lang="ru-RU" smtClean="0"/>
              <a:pPr/>
              <a:t>09.04.2010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D69452-52D5-4F59-9A20-462B9A1D9399}" type="datetimeFigureOut">
              <a:rPr lang="ru-RU" smtClean="0"/>
              <a:pPr/>
              <a:t>09.04.2010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2FA10BD-7C51-44A5-B134-A179465801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Родительское собрание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с родителями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будущих первоклассников.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Готовность ребёнка к школе.</a:t>
            </a:r>
            <a:endParaRPr lang="ru-RU" sz="4400" dirty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Мелкая моторика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714488"/>
            <a:ext cx="9001156" cy="5143512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К семи годам ребёнок должен: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1"/>
                </a:solidFill>
              </a:rPr>
              <a:t>Свободно владеть карандашом и кистью при разных приёмах рисования.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Изображать в рисунке несколько предметов, объединяя их единым содержанием.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Штриховать или раскрашивать рисунки, не выходя за контуры.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Ориентироваться в тетради в клетку или в линию.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Уметь копировать фразы, простейшие рисунки.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Передавать в рисунке точную форму предмета, пропорции, расположение частей.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8309" y="428604"/>
            <a:ext cx="68344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Высокий уровень развития.</a:t>
            </a:r>
            <a:endParaRPr lang="ru-RU" sz="4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428736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	</a:t>
            </a:r>
            <a:r>
              <a:rPr lang="ru-RU" sz="3600" i="1" dirty="0" smtClean="0"/>
              <a:t>Если по определённой теме</a:t>
            </a:r>
          </a:p>
          <a:p>
            <a:pPr algn="ctr"/>
            <a:r>
              <a:rPr lang="ru-RU" sz="3600" i="1" dirty="0" smtClean="0"/>
              <a:t> у ребёнка преобладают </a:t>
            </a:r>
            <a:r>
              <a:rPr lang="ru-RU" sz="3600" i="1" dirty="0" smtClean="0">
                <a:solidFill>
                  <a:srgbClr val="FF0000"/>
                </a:solidFill>
              </a:rPr>
              <a:t>красные</a:t>
            </a:r>
            <a:r>
              <a:rPr lang="ru-RU" sz="3600" i="1" dirty="0" smtClean="0"/>
              <a:t> флажки, один-два </a:t>
            </a:r>
            <a:r>
              <a:rPr lang="ru-RU" sz="3600" i="1" dirty="0" smtClean="0">
                <a:solidFill>
                  <a:srgbClr val="00B050"/>
                </a:solidFill>
              </a:rPr>
              <a:t>зелёных</a:t>
            </a:r>
            <a:r>
              <a:rPr lang="ru-RU" sz="3600" i="1" dirty="0" smtClean="0"/>
              <a:t> и совсем нет </a:t>
            </a:r>
            <a:r>
              <a:rPr lang="ru-RU" sz="3600" i="1" dirty="0" smtClean="0">
                <a:solidFill>
                  <a:srgbClr val="0070C0"/>
                </a:solidFill>
              </a:rPr>
              <a:t>синих</a:t>
            </a:r>
            <a:r>
              <a:rPr lang="ru-RU" sz="3600" i="1" dirty="0" smtClean="0"/>
              <a:t>,</a:t>
            </a:r>
          </a:p>
          <a:p>
            <a:pPr algn="ctr"/>
            <a:r>
              <a:rPr lang="ru-RU" sz="3600" i="1" dirty="0" smtClean="0"/>
              <a:t> уровень готовности по данной теме достаточный.</a:t>
            </a:r>
          </a:p>
          <a:p>
            <a:pPr algn="ctr"/>
            <a:r>
              <a:rPr lang="ru-RU" sz="3600" i="1" dirty="0" smtClean="0"/>
              <a:t> Вы можете предлагать ребёнку более сложные задания по этой теме.</a:t>
            </a:r>
            <a:endParaRPr lang="ru-RU" sz="3600" i="1" dirty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8765" y="428604"/>
            <a:ext cx="67735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Средний</a:t>
            </a:r>
            <a:r>
              <a:rPr lang="ru-RU" sz="4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уровень развития.</a:t>
            </a:r>
            <a:endParaRPr lang="ru-RU" sz="4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714488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/>
              <a:t>Если по определённой теме у ребёнка преобладают </a:t>
            </a:r>
            <a:r>
              <a:rPr lang="ru-RU" sz="3600" i="1" dirty="0" smtClean="0">
                <a:solidFill>
                  <a:srgbClr val="00B050"/>
                </a:solidFill>
              </a:rPr>
              <a:t>зелёные</a:t>
            </a:r>
            <a:r>
              <a:rPr lang="ru-RU" sz="3600" i="1" dirty="0" smtClean="0"/>
              <a:t> флажки,</a:t>
            </a:r>
          </a:p>
          <a:p>
            <a:pPr algn="ctr"/>
            <a:r>
              <a:rPr lang="ru-RU" sz="3600" i="1" dirty="0" smtClean="0"/>
              <a:t> то уровень готовности средний.</a:t>
            </a:r>
          </a:p>
          <a:p>
            <a:pPr algn="ctr"/>
            <a:r>
              <a:rPr lang="ru-RU" sz="3600" i="1" dirty="0" smtClean="0"/>
              <a:t> Вам необходимо предложить ребёнку подобные задания для закрепления материала.</a:t>
            </a: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3799" y="428604"/>
            <a:ext cx="65234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Низкий</a:t>
            </a:r>
            <a:r>
              <a:rPr lang="ru-RU" sz="4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уровень развития.</a:t>
            </a:r>
            <a:endParaRPr lang="ru-RU" sz="4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714488"/>
            <a:ext cx="87154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/>
              <a:t>Если по определённой теме у ребёнка преобладают  </a:t>
            </a:r>
            <a:r>
              <a:rPr lang="ru-RU" sz="3600" i="1" dirty="0" smtClean="0">
                <a:solidFill>
                  <a:srgbClr val="0070C0"/>
                </a:solidFill>
              </a:rPr>
              <a:t>синие </a:t>
            </a:r>
            <a:r>
              <a:rPr lang="ru-RU" sz="3600" i="1" dirty="0" smtClean="0"/>
              <a:t> флажки,</a:t>
            </a:r>
          </a:p>
          <a:p>
            <a:pPr algn="ctr"/>
            <a:r>
              <a:rPr lang="ru-RU" sz="3600" i="1" dirty="0" smtClean="0"/>
              <a:t> один-два </a:t>
            </a:r>
            <a:r>
              <a:rPr lang="ru-RU" sz="3600" i="1" dirty="0" smtClean="0">
                <a:solidFill>
                  <a:srgbClr val="00B050"/>
                </a:solidFill>
              </a:rPr>
              <a:t>зелёных</a:t>
            </a:r>
            <a:r>
              <a:rPr lang="ru-RU" sz="3600" i="1" dirty="0" smtClean="0"/>
              <a:t> и совсем нет </a:t>
            </a:r>
            <a:r>
              <a:rPr lang="ru-RU" sz="3600" i="1" dirty="0" smtClean="0">
                <a:solidFill>
                  <a:srgbClr val="FF0000"/>
                </a:solidFill>
              </a:rPr>
              <a:t>красных</a:t>
            </a:r>
            <a:r>
              <a:rPr lang="ru-RU" sz="3600" i="1" dirty="0" smtClean="0"/>
              <a:t>, уровень готовности недостаточный.</a:t>
            </a:r>
          </a:p>
          <a:p>
            <a:pPr algn="ctr"/>
            <a:r>
              <a:rPr lang="ru-RU" sz="3600" i="1" dirty="0" smtClean="0"/>
              <a:t> Вам необходимо позаниматься с ребёнком дополнительно, возможно потребуется помощь специалиста.</a:t>
            </a: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7382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Итак,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успехов Вам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 – больше веры в себя</a:t>
            </a:r>
          </a:p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возможности своего ребёнка!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G:\Документы\Картинки\Фон для презентаций\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071810"/>
            <a:ext cx="4736942" cy="355270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71146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Документы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для поступления в 1 класс.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928802"/>
            <a:ext cx="8572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i="1" dirty="0" smtClean="0"/>
              <a:t>Заявление на имя директора школы.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i="1" dirty="0" smtClean="0"/>
              <a:t>Ксерокопия свидетельства о рождении.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i="1" dirty="0" smtClean="0"/>
              <a:t>Справка с места жительства.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i="1" dirty="0" smtClean="0"/>
              <a:t>Медицинская карта.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i="1" dirty="0" smtClean="0"/>
              <a:t>Ксерокопия медицинского полиса.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i="1" dirty="0" smtClean="0"/>
              <a:t>Социальная анкета семьи.</a:t>
            </a:r>
            <a:endParaRPr lang="ru-RU" sz="3600" b="1" i="1" dirty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6703~1\AppData\Local\Temp\Rar$DI29.442\cat3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857628"/>
            <a:ext cx="1905000" cy="2857500"/>
          </a:xfrm>
          <a:prstGeom prst="rect">
            <a:avLst/>
          </a:prstGeom>
          <a:noFill/>
        </p:spPr>
      </p:pic>
      <p:pic>
        <p:nvPicPr>
          <p:cNvPr id="1034" name="Picture 10" descr="C:\Users\6703~1\AppData\Local\Temp\Rar$DI27.195\cat3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3643314"/>
            <a:ext cx="1905000" cy="2857500"/>
          </a:xfrm>
          <a:prstGeom prst="rect">
            <a:avLst/>
          </a:prstGeom>
          <a:noFill/>
        </p:spPr>
      </p:pic>
      <p:pic>
        <p:nvPicPr>
          <p:cNvPr id="1033" name="Picture 9" descr="C:\Users\6703~1\AppData\Local\Temp\Rar$DI26.094\cat35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3429000"/>
            <a:ext cx="1905000" cy="2857500"/>
          </a:xfrm>
          <a:prstGeom prst="rect">
            <a:avLst/>
          </a:prstGeom>
          <a:noFill/>
        </p:spPr>
      </p:pic>
      <p:pic>
        <p:nvPicPr>
          <p:cNvPr id="1028" name="Picture 4" descr="C:\Users\6703~1\AppData\Local\Temp\Rar$DI16.330\cat28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2" y="285728"/>
            <a:ext cx="1905000" cy="2857500"/>
          </a:xfrm>
          <a:prstGeom prst="rect">
            <a:avLst/>
          </a:prstGeom>
          <a:noFill/>
        </p:spPr>
      </p:pic>
      <p:pic>
        <p:nvPicPr>
          <p:cNvPr id="1029" name="Picture 5" descr="C:\Users\6703~1\AppData\Local\Temp\Rar$DI18.069\cat28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2" y="285728"/>
            <a:ext cx="1905000" cy="2857500"/>
          </a:xfrm>
          <a:prstGeom prst="rect">
            <a:avLst/>
          </a:prstGeom>
          <a:noFill/>
        </p:spPr>
      </p:pic>
      <p:pic>
        <p:nvPicPr>
          <p:cNvPr id="1026" name="Picture 2" descr="C:\Users\6703~1\AppData\Local\Temp\Rar$DI10.869\cat22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3214686"/>
            <a:ext cx="1905000" cy="2857500"/>
          </a:xfrm>
          <a:prstGeom prst="rect">
            <a:avLst/>
          </a:prstGeom>
          <a:noFill/>
        </p:spPr>
      </p:pic>
      <p:pic>
        <p:nvPicPr>
          <p:cNvPr id="1027" name="Picture 3" descr="C:\Users\6703~1\AppData\Local\Temp\Rar$DI13.213\cat23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00232" y="3500438"/>
            <a:ext cx="1905000" cy="2857500"/>
          </a:xfrm>
          <a:prstGeom prst="rect">
            <a:avLst/>
          </a:prstGeom>
          <a:noFill/>
        </p:spPr>
      </p:pic>
      <p:pic>
        <p:nvPicPr>
          <p:cNvPr id="1030" name="Picture 6" descr="C:\Users\6703~1\AppData\Local\Temp\Rar$DI19.326\cat285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14612" y="285728"/>
            <a:ext cx="1905000" cy="2857500"/>
          </a:xfrm>
          <a:prstGeom prst="rect">
            <a:avLst/>
          </a:prstGeom>
          <a:noFill/>
        </p:spPr>
      </p:pic>
      <p:pic>
        <p:nvPicPr>
          <p:cNvPr id="1031" name="Picture 7" descr="C:\Users\6703~1\AppData\Local\Temp\Rar$DI21.871\cat34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7158" y="214290"/>
            <a:ext cx="1905000" cy="2857500"/>
          </a:xfrm>
          <a:prstGeom prst="rect">
            <a:avLst/>
          </a:prstGeom>
          <a:noFill/>
        </p:spPr>
      </p:pic>
      <p:pic>
        <p:nvPicPr>
          <p:cNvPr id="1032" name="Picture 8" descr="C:\Users\6703~1\AppData\Local\Temp\Rar$DI24.745\cat350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71934" y="3286124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6703~1\AppData\Local\Temp\Rar$DI54.654\cat1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28604"/>
            <a:ext cx="1905000" cy="2857500"/>
          </a:xfrm>
          <a:prstGeom prst="rect">
            <a:avLst/>
          </a:prstGeom>
          <a:noFill/>
        </p:spPr>
      </p:pic>
      <p:pic>
        <p:nvPicPr>
          <p:cNvPr id="2051" name="Picture 3" descr="C:\Users\6703~1\AppData\Local\Temp\Rar$DI56.900\cat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357166"/>
            <a:ext cx="1905000" cy="2857500"/>
          </a:xfrm>
          <a:prstGeom prst="rect">
            <a:avLst/>
          </a:prstGeom>
          <a:noFill/>
        </p:spPr>
      </p:pic>
      <p:pic>
        <p:nvPicPr>
          <p:cNvPr id="2052" name="Picture 4" descr="C:\Users\6703~1\AppData\Local\Temp\Rar$DI58.419\cat19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57166"/>
            <a:ext cx="1905000" cy="2857500"/>
          </a:xfrm>
          <a:prstGeom prst="rect">
            <a:avLst/>
          </a:prstGeom>
          <a:noFill/>
        </p:spPr>
      </p:pic>
      <p:pic>
        <p:nvPicPr>
          <p:cNvPr id="2053" name="Picture 5" descr="C:\Users\6703~1\AppData\Local\Temp\Rar$DI62.355\cat37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3571876"/>
            <a:ext cx="1905000" cy="2857500"/>
          </a:xfrm>
          <a:prstGeom prst="rect">
            <a:avLst/>
          </a:prstGeom>
          <a:noFill/>
        </p:spPr>
      </p:pic>
      <p:pic>
        <p:nvPicPr>
          <p:cNvPr id="2054" name="Picture 6" descr="C:\Users\6703~1\AppData\Local\Temp\Rar$DI64.870\cat37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571876"/>
            <a:ext cx="1905000" cy="2857500"/>
          </a:xfrm>
          <a:prstGeom prst="rect">
            <a:avLst/>
          </a:prstGeom>
          <a:noFill/>
        </p:spPr>
      </p:pic>
      <p:pic>
        <p:nvPicPr>
          <p:cNvPr id="2055" name="Picture 7" descr="C:\Users\6703~1\AppData\Local\Temp\Rar$DI66.129\cat37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0298" y="3500438"/>
            <a:ext cx="1905000" cy="2857500"/>
          </a:xfrm>
          <a:prstGeom prst="rect">
            <a:avLst/>
          </a:prstGeom>
          <a:noFill/>
        </p:spPr>
      </p:pic>
      <p:pic>
        <p:nvPicPr>
          <p:cNvPr id="2056" name="Picture 8" descr="C:\Users\6703~1\AppData\Local\Temp\Rar$DI67.665\cat37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3500438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6703~1\AppData\Local\Temp\Rar$DI75.963\cat14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57166"/>
            <a:ext cx="1905000" cy="2857500"/>
          </a:xfrm>
          <a:prstGeom prst="rect">
            <a:avLst/>
          </a:prstGeom>
          <a:noFill/>
        </p:spPr>
      </p:pic>
      <p:pic>
        <p:nvPicPr>
          <p:cNvPr id="3075" name="Picture 3" descr="C:\Users\6703~1\AppData\Local\Temp\Rar$DI78.568\cat21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785794"/>
            <a:ext cx="1905000" cy="2857500"/>
          </a:xfrm>
          <a:prstGeom prst="rect">
            <a:avLst/>
          </a:prstGeom>
          <a:noFill/>
        </p:spPr>
      </p:pic>
      <p:pic>
        <p:nvPicPr>
          <p:cNvPr id="3076" name="Picture 4" descr="C:\Users\6703~1\AppData\Local\Temp\Rar$DI80.562\cat220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857232"/>
            <a:ext cx="1905000" cy="2857500"/>
          </a:xfrm>
          <a:prstGeom prst="rect">
            <a:avLst/>
          </a:prstGeom>
          <a:noFill/>
        </p:spPr>
      </p:pic>
      <p:pic>
        <p:nvPicPr>
          <p:cNvPr id="3077" name="Picture 5" descr="C:\Users\6703~1\AppData\Local\Temp\Rar$DI81.697\cat22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286124"/>
            <a:ext cx="1905000" cy="2857500"/>
          </a:xfrm>
          <a:prstGeom prst="rect">
            <a:avLst/>
          </a:prstGeom>
          <a:noFill/>
        </p:spPr>
      </p:pic>
      <p:pic>
        <p:nvPicPr>
          <p:cNvPr id="3078" name="Picture 6" descr="C:\Users\6703~1\AppData\Local\Temp\Rar$DI82.849\cat222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286124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6703~1\AppData\Local\Temp\Rar$DI90.339\cat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571480"/>
            <a:ext cx="1905000" cy="2857500"/>
          </a:xfrm>
          <a:prstGeom prst="rect">
            <a:avLst/>
          </a:prstGeom>
          <a:noFill/>
        </p:spPr>
      </p:pic>
      <p:pic>
        <p:nvPicPr>
          <p:cNvPr id="4100" name="Picture 4" descr="C:\Users\6703~1\AppData\Local\Temp\Rar$DI92.041\cat174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71480"/>
            <a:ext cx="1905000" cy="2857500"/>
          </a:xfrm>
          <a:prstGeom prst="rect">
            <a:avLst/>
          </a:prstGeom>
          <a:noFill/>
        </p:spPr>
      </p:pic>
      <p:pic>
        <p:nvPicPr>
          <p:cNvPr id="4101" name="Picture 5" descr="C:\Users\6703~1\AppData\Local\Temp\Rar$DI93.722\cat1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2786058"/>
            <a:ext cx="1905000" cy="2857500"/>
          </a:xfrm>
          <a:prstGeom prst="rect">
            <a:avLst/>
          </a:prstGeom>
          <a:noFill/>
        </p:spPr>
      </p:pic>
      <p:pic>
        <p:nvPicPr>
          <p:cNvPr id="4098" name="Picture 2" descr="C:\Users\6703~1\AppData\Local\Temp\Rar$DI88.101\cat15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3000372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136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Дитятко – что тесто,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как замесил, так и выросло.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8943" y="2500306"/>
            <a:ext cx="88750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Когда ребёнку три года,</a:t>
            </a:r>
          </a:p>
          <a:p>
            <a:pPr algn="ctr"/>
            <a:r>
              <a:rPr lang="ru-RU" sz="4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вся семья учиться говорить.</a:t>
            </a:r>
            <a:endParaRPr lang="ru-RU" sz="4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004" y="4500570"/>
            <a:ext cx="91199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CC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Учение в детстве так же прочно, </a:t>
            </a:r>
          </a:p>
          <a:p>
            <a:pPr algn="ctr"/>
            <a:r>
              <a:rPr lang="ru-RU" sz="4400" b="1" cap="none" spc="0" dirty="0" smtClean="0">
                <a:ln w="11430"/>
                <a:solidFill>
                  <a:srgbClr val="CC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гравировка на камне.</a:t>
            </a:r>
            <a:endParaRPr lang="ru-RU" sz="4400" b="1" cap="none" spc="0" dirty="0">
              <a:ln w="11430"/>
              <a:solidFill>
                <a:srgbClr val="CC33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6703~1\AppData\Local\Temp\Rar$DI00.716\cat34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714356"/>
            <a:ext cx="2714644" cy="4071966"/>
          </a:xfrm>
          <a:prstGeom prst="rect">
            <a:avLst/>
          </a:prstGeom>
          <a:noFill/>
        </p:spPr>
      </p:pic>
      <p:pic>
        <p:nvPicPr>
          <p:cNvPr id="5123" name="Picture 3" descr="C:\Users\6703~1\AppData\Local\Temp\Rar$DI03.363\cat348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928670"/>
            <a:ext cx="1905000" cy="2857500"/>
          </a:xfrm>
          <a:prstGeom prst="rect">
            <a:avLst/>
          </a:prstGeom>
          <a:noFill/>
        </p:spPr>
      </p:pic>
      <p:pic>
        <p:nvPicPr>
          <p:cNvPr id="5124" name="Picture 4" descr="C:\Users\6703~1\AppData\Local\Temp\Rar$DI04.588\cat345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214686"/>
            <a:ext cx="1905000" cy="2857500"/>
          </a:xfrm>
          <a:prstGeom prst="rect">
            <a:avLst/>
          </a:prstGeom>
          <a:noFill/>
        </p:spPr>
      </p:pic>
      <p:pic>
        <p:nvPicPr>
          <p:cNvPr id="5125" name="Picture 5" descr="C:\Users\6703~1\AppData\Local\Temp\Rar$DI07.557\cat346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285992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Психологическая готовность ребёнка к школе.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643050"/>
            <a:ext cx="86439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Хочет ли Ваш ребёнок идти в школу.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Достаточно ли хорошо развиты у ребёнка познавательные процессы.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Может ли ребёнок контролировать своё поведение (произвольное поведение)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Хорошо ли развита тонкая моторика пальцев рук.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3200" i="1" dirty="0" smtClean="0"/>
              <a:t>Достаточно ли хорошо развиты у ребёнка речь, навык общения и интеллект.</a:t>
            </a:r>
            <a:endParaRPr lang="ru-RU" sz="3200" i="1" dirty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Познавательные процессы: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643050"/>
            <a:ext cx="8286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5400" dirty="0" smtClean="0"/>
              <a:t>Внимание</a:t>
            </a:r>
          </a:p>
          <a:p>
            <a:pPr>
              <a:buFont typeface="Wingdings" pitchFamily="2" charset="2"/>
              <a:buChar char="Ø"/>
            </a:pPr>
            <a:r>
              <a:rPr lang="ru-RU" sz="5400" dirty="0" smtClean="0"/>
              <a:t>Память</a:t>
            </a:r>
          </a:p>
          <a:p>
            <a:pPr>
              <a:buFont typeface="Wingdings" pitchFamily="2" charset="2"/>
              <a:buChar char="Ø"/>
            </a:pPr>
            <a:r>
              <a:rPr lang="ru-RU" sz="5400" dirty="0" smtClean="0"/>
              <a:t>Мышление</a:t>
            </a:r>
          </a:p>
          <a:p>
            <a:pPr>
              <a:buFont typeface="Wingdings" pitchFamily="2" charset="2"/>
              <a:buChar char="Ø"/>
            </a:pPr>
            <a:r>
              <a:rPr lang="ru-RU" sz="5400" dirty="0" smtClean="0"/>
              <a:t>Восприятие</a:t>
            </a:r>
          </a:p>
          <a:p>
            <a:pPr>
              <a:buFont typeface="Wingdings" pitchFamily="2" charset="2"/>
              <a:buChar char="Ø"/>
            </a:pPr>
            <a:r>
              <a:rPr lang="ru-RU" sz="5400" dirty="0" smtClean="0"/>
              <a:t>Воображение</a:t>
            </a:r>
            <a:endParaRPr lang="ru-RU" sz="5400" dirty="0"/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Внимание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857364"/>
            <a:ext cx="8501122" cy="3810020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К семи годам ребёнок должен: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Выполнять задания, не отвлекаясь, около 20 минут.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Находить 10 отличий между предметами.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Удерживать в поле зрения не менее 10 предметов.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Выполнять самостоятельно задания по предложенному образцу.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Копировать в точности узор или движение.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Уметь находить одинаковые предметы.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Память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714488"/>
            <a:ext cx="9001156" cy="5143512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К семи годам ребёнок должен: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200" b="1" i="1" dirty="0" smtClean="0">
                <a:solidFill>
                  <a:schemeClr val="tx1"/>
                </a:solidFill>
              </a:rPr>
              <a:t>Уметь запоминать не менее 9-10 предложенных предметов или названных слов.</a:t>
            </a:r>
          </a:p>
          <a:p>
            <a:pPr>
              <a:buFont typeface="Wingdings" pitchFamily="2" charset="2"/>
              <a:buChar char="ü"/>
            </a:pPr>
            <a:r>
              <a:rPr lang="ru-RU" sz="2200" b="1" i="1" dirty="0" smtClean="0">
                <a:solidFill>
                  <a:schemeClr val="tx1"/>
                </a:solidFill>
              </a:rPr>
              <a:t>Рассказывать по памяти стихи, сказки, рассказы.</a:t>
            </a:r>
          </a:p>
          <a:p>
            <a:pPr>
              <a:buFont typeface="Wingdings" pitchFamily="2" charset="2"/>
              <a:buChar char="ü"/>
            </a:pPr>
            <a:r>
              <a:rPr lang="ru-RU" sz="2200" b="1" i="1" dirty="0" smtClean="0">
                <a:solidFill>
                  <a:schemeClr val="tx1"/>
                </a:solidFill>
              </a:rPr>
              <a:t>Повторять дословно предложения, состоящие из 9-10 слов.</a:t>
            </a:r>
          </a:p>
          <a:p>
            <a:pPr>
              <a:buFont typeface="Wingdings" pitchFamily="2" charset="2"/>
              <a:buChar char="ü"/>
            </a:pPr>
            <a:r>
              <a:rPr lang="ru-RU" sz="2200" b="1" i="1" dirty="0" smtClean="0">
                <a:solidFill>
                  <a:schemeClr val="tx1"/>
                </a:solidFill>
              </a:rPr>
              <a:t>Подробно рассказывать по памяти содержание сюжетной картинки.</a:t>
            </a:r>
          </a:p>
          <a:p>
            <a:pPr>
              <a:buFont typeface="Wingdings" pitchFamily="2" charset="2"/>
              <a:buChar char="ü"/>
            </a:pPr>
            <a:r>
              <a:rPr lang="ru-RU" sz="2200" b="1" i="1" dirty="0" smtClean="0">
                <a:solidFill>
                  <a:schemeClr val="tx1"/>
                </a:solidFill>
              </a:rPr>
              <a:t>Повторять ряды цифр (от 5 до 7), запоминая их на слух или зрительно.</a:t>
            </a:r>
          </a:p>
          <a:p>
            <a:pPr>
              <a:buFont typeface="Wingdings" pitchFamily="2" charset="2"/>
              <a:buChar char="ü"/>
            </a:pPr>
            <a:r>
              <a:rPr lang="ru-RU" sz="2200" b="1" i="1" dirty="0" smtClean="0">
                <a:solidFill>
                  <a:schemeClr val="tx1"/>
                </a:solidFill>
              </a:rPr>
              <a:t>Запоминать расположение игрушек (8-10), называть по памяти, что где находилось.</a:t>
            </a:r>
            <a:endParaRPr lang="ru-RU" sz="22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Мышление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714488"/>
            <a:ext cx="9001156" cy="5143512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К семи годам ребёнок должен: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1"/>
                </a:solidFill>
              </a:rPr>
              <a:t>Объединять предметы в группы по определённым признакам.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Находить закономерность в построении ряда предметов.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Выделять предмет, не подходящий к общим признакам.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Уметь выстроить последовательность событий и составлять связный рассказ по картинкам.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Решать логические задачи.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Сравнивать предметы друг с другом, находить сходства и различия между ними.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Восприятие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714488"/>
            <a:ext cx="9001156" cy="4786346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К семи годам ребёнок должен: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1"/>
                </a:solidFill>
              </a:rPr>
              <a:t>Различать цвет и форму предмета.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По силуэту или незначительным деталям определять предмет и различать его по величине, форме, удалённости и пр.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Использовать в речи многообразные обозначения пространственных отношений (вниз, направо, налево, на другую сторону).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tx1"/>
                </a:solidFill>
              </a:rPr>
              <a:t>Ориентироваться во времени суток, оценивать разные промежутки времени (неделя, месяц, время года, часы).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Воображение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571720"/>
            <a:ext cx="9001156" cy="4286280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	Воображение развивается и формируется в течение всей жизни.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	Благодаря воображению дети превращают обыденную жизнь в игру. Фантазия ребёнка наиболее полно проявляется в соответствующих видах творческой деятельности и свидетельствует о наличии у ребёнка задатков к ним.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	Одним из проявлений воображения является мечта. Важно, чтобы мечта вызывала у ребёнка стремление к достижению реальной и желаемой цели с помощью собственных усилий.</a:t>
            </a: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endParaRPr lang="ru-RU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249</TotalTime>
  <Words>559</Words>
  <Application>Microsoft Office PowerPoint</Application>
  <PresentationFormat>Экран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Справедливость</vt:lpstr>
      <vt:lpstr>Готовность ребёнка к школе.</vt:lpstr>
      <vt:lpstr>Слайд 2</vt:lpstr>
      <vt:lpstr>Психологическая готовность ребёнка к школе.</vt:lpstr>
      <vt:lpstr>Познавательные процессы:</vt:lpstr>
      <vt:lpstr>Внимание</vt:lpstr>
      <vt:lpstr>Память</vt:lpstr>
      <vt:lpstr>Мышление</vt:lpstr>
      <vt:lpstr>Восприятие</vt:lpstr>
      <vt:lpstr>Воображение</vt:lpstr>
      <vt:lpstr>Мелкая моторика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Готовность ребёнка к школе.</dc:title>
  <dc:creator>Альбина</dc:creator>
  <cp:lastModifiedBy>Альбина</cp:lastModifiedBy>
  <cp:revision>24</cp:revision>
  <dcterms:created xsi:type="dcterms:W3CDTF">2010-04-04T08:17:30Z</dcterms:created>
  <dcterms:modified xsi:type="dcterms:W3CDTF">2010-04-09T17:52:22Z</dcterms:modified>
</cp:coreProperties>
</file>