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57" r:id="rId5"/>
    <p:sldId id="277" r:id="rId6"/>
    <p:sldId id="278" r:id="rId7"/>
    <p:sldId id="286" r:id="rId8"/>
    <p:sldId id="274" r:id="rId9"/>
    <p:sldId id="270" r:id="rId10"/>
    <p:sldId id="275" r:id="rId11"/>
    <p:sldId id="281" r:id="rId12"/>
    <p:sldId id="267" r:id="rId13"/>
    <p:sldId id="290" r:id="rId14"/>
    <p:sldId id="282" r:id="rId15"/>
    <p:sldId id="283" r:id="rId16"/>
    <p:sldId id="284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5" d="100"/>
          <a:sy n="45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4baby.ua/productpicture/1301/1301710_gallery_large1.jpg" TargetMode="External"/><Relationship Id="rId7" Type="http://schemas.openxmlformats.org/officeDocument/2006/relationships/hyperlink" Target="http://www.biznes-com.ru/upload/iblock/ee5/ee5818eee47d3996ad8b02a4074f6ca5.jpg" TargetMode="External"/><Relationship Id="rId2" Type="http://schemas.openxmlformats.org/officeDocument/2006/relationships/hyperlink" Target="http://deti-online.com/raskraski/razvivayuschie-raskraski/cifry/168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gralkino.ru/pictures/753_1.jpg" TargetMode="External"/><Relationship Id="rId5" Type="http://schemas.openxmlformats.org/officeDocument/2006/relationships/hyperlink" Target="http://maminyzaboty.ru/wp-content/uploads/2011/12/34-300x271.jpg" TargetMode="External"/><Relationship Id="rId4" Type="http://schemas.openxmlformats.org/officeDocument/2006/relationships/hyperlink" Target="http://s017.radikal.ru/i433/1112/78/52d2e8bc5ac3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li.ru/wp-content/uploads/teddy7.jpg" TargetMode="External"/><Relationship Id="rId7" Type="http://schemas.openxmlformats.org/officeDocument/2006/relationships/hyperlink" Target="http://www.frimg.ru/upload/iblock/eb9/k_kashtan01.jpg" TargetMode="External"/><Relationship Id="rId2" Type="http://schemas.openxmlformats.org/officeDocument/2006/relationships/hyperlink" Target="http://img0.liveinternet.ru/images/attach/c/1/58/351/58351445_831ya_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vropagift.ru/image.php?width=200&amp;image=http://evropagift.ru/uploads/Products/product_734/2.jpg" TargetMode="External"/><Relationship Id="rId5" Type="http://schemas.openxmlformats.org/officeDocument/2006/relationships/hyperlink" Target="http://suvenir.segment.ru/data/images/1226_2_1_small.jpg" TargetMode="External"/><Relationship Id="rId4" Type="http://schemas.openxmlformats.org/officeDocument/2006/relationships/hyperlink" Target="http://flower-shop.kiev.ua/product_images/p_20_1_small.jpg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streferat.ru/images/paper/51/47/4704751.png" TargetMode="External"/><Relationship Id="rId3" Type="http://schemas.openxmlformats.org/officeDocument/2006/relationships/hyperlink" Target="http://static4.read.ru/images/illustrations/13694010102831190137.jpeg" TargetMode="External"/><Relationship Id="rId7" Type="http://schemas.openxmlformats.org/officeDocument/2006/relationships/hyperlink" Target="http://www.razumniki.ru/propisi_cifra.html" TargetMode="External"/><Relationship Id="rId2" Type="http://schemas.openxmlformats.org/officeDocument/2006/relationships/hyperlink" Target="http://static4.read.ru/images/illustrations/13694010211680109885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tersoft.net/images/c/9/palchikovye-igry_3.jpg" TargetMode="External"/><Relationship Id="rId5" Type="http://schemas.openxmlformats.org/officeDocument/2006/relationships/hyperlink" Target="http://www.djgardner.com/headphone/gilmore/)2-310.jpg" TargetMode="External"/><Relationship Id="rId4" Type="http://schemas.openxmlformats.org/officeDocument/2006/relationships/hyperlink" Target="http://easyen.ru/_ld/38/15461384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ority-group.com.ua/cont/img/cat/mid/antistress-1.jpg" TargetMode="External"/><Relationship Id="rId2" Type="http://schemas.openxmlformats.org/officeDocument/2006/relationships/hyperlink" Target="http://www.preisscan.de/image/336dcd29c6177c89f9f5080eab62bf8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.bookmar.ru/bigcover/2012-31/7217582-1003183076.jpg" TargetMode="External"/><Relationship Id="rId4" Type="http://schemas.openxmlformats.org/officeDocument/2006/relationships/hyperlink" Target="http://forum.gorod.dp.ua/attachment.php?s=8717dab8678f2c5f82bc89b9f59f5282&amp;attachmentid=837975&amp;stc=1&amp;thumb=1&amp;d=134062457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428628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математики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 классе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теме: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«Число и цифра 2»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982776"/>
            <a:ext cx="6215074" cy="1875224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Пальчиковая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221" y="1232282"/>
            <a:ext cx="8229600" cy="562571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711200" indent="7938">
              <a:buNone/>
            </a:pPr>
            <a:endParaRPr lang="ru-RU" dirty="0" smtClean="0"/>
          </a:p>
          <a:p>
            <a:pPr marL="241935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41935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4193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Наши пальчики играли,</a:t>
            </a:r>
          </a:p>
          <a:p>
            <a:pPr marL="24193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Веселились и плясали.</a:t>
            </a:r>
          </a:p>
          <a:p>
            <a:pPr marL="24193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 прыжок, два прыжок – </a:t>
            </a:r>
          </a:p>
          <a:p>
            <a:pPr marL="24193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ноготочку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ноготок.</a:t>
            </a:r>
          </a:p>
          <a:p>
            <a:endParaRPr lang="ru-RU" dirty="0"/>
          </a:p>
        </p:txBody>
      </p:sp>
      <p:pic>
        <p:nvPicPr>
          <p:cNvPr id="27650" name="Picture 2" descr="http://astersoft.net/images/c/9/palchikovye-igry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5214974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Написание цифры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50076"/>
            <a:ext cx="8229600" cy="537608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Прописная цифра д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089381"/>
            <a:ext cx="5000661" cy="5268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70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 цифру 2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928670"/>
            <a:ext cx="4357718" cy="59293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bestreferat.ru/images/paper/51/47/470475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031" r="18788"/>
          <a:stretch>
            <a:fillRect/>
          </a:stretch>
        </p:blipFill>
        <p:spPr bwMode="auto">
          <a:xfrm>
            <a:off x="2071670" y="1142984"/>
            <a:ext cx="5214974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 предмет, который встречается 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раза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500306"/>
          <a:ext cx="914400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20002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http://www.preisscan.de/image/336dcd29c6177c89f9f5080eab62bf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1785918" cy="1857388"/>
          </a:xfrm>
          <a:prstGeom prst="rect">
            <a:avLst/>
          </a:prstGeom>
          <a:noFill/>
        </p:spPr>
      </p:pic>
      <p:pic>
        <p:nvPicPr>
          <p:cNvPr id="6" name="Picture 8" descr="http://www.priority-group.com.ua/cont/img/cat/mid/antistres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571744"/>
            <a:ext cx="1643074" cy="1857388"/>
          </a:xfrm>
          <a:prstGeom prst="rect">
            <a:avLst/>
          </a:prstGeom>
          <a:noFill/>
        </p:spPr>
      </p:pic>
      <p:pic>
        <p:nvPicPr>
          <p:cNvPr id="31748" name="Picture 4" descr="http://forum.gorod.dp.ua/attachment.php?s=8717dab8678f2c5f82bc89b9f59f5282&amp;attachmentid=837975&amp;stc=1&amp;thumb=1&amp;d=13406245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571744"/>
            <a:ext cx="1714480" cy="1857388"/>
          </a:xfrm>
          <a:prstGeom prst="rect">
            <a:avLst/>
          </a:prstGeom>
          <a:noFill/>
        </p:spPr>
      </p:pic>
      <p:pic>
        <p:nvPicPr>
          <p:cNvPr id="9" name="Picture 4" descr="http://forum.gorod.dp.ua/attachment.php?s=8717dab8678f2c5f82bc89b9f59f5282&amp;attachmentid=837975&amp;stc=1&amp;thumb=1&amp;d=13406245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571744"/>
            <a:ext cx="1714480" cy="1857388"/>
          </a:xfrm>
          <a:prstGeom prst="rect">
            <a:avLst/>
          </a:prstGeom>
          <a:noFill/>
        </p:spPr>
      </p:pic>
      <p:pic>
        <p:nvPicPr>
          <p:cNvPr id="31754" name="Picture 10" descr="http://img.bookmar.ru/bigcover/2012-31/7217582-10031830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571744"/>
            <a:ext cx="176212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79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2574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цифры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http://deti-online.com/raskraski/razvivayuschie-raskraski/cifry/1683/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игрушки-лошади: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http://4baby.ua/productpicture/1301/1301710_gallery_large1.jpg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поезда: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http://s017.radikal.ru/i433/1112/78/52d2e8bc5ac3.jpg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барабана: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http://maminyzaboty.ru/wp-content/uploads/2011/12/34-300x271.jpg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лопатки: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http://www.igralkino.ru/pictures/753_1.jpg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тетради: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http://www.biznes-com.ru/upload/iblock/ee5/ee5818eee47d3996ad8b02a4074f6ca5.jpg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342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девочки и мальчика: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http://img0.liveinternet.ru/images/attach/c/1/58/351/58351445_831ya_001.jpg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жёлтого мишки: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http://www.qli.ru/wp-content/uploads/teddy7.jpg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коричневого мишки: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http://flower-shop.kiev.ua/product_images/p_20_1_small.jpg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большого мяча: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http://suvenir.segment.ru/data/images/1226_2_1_small.jpg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 маленького мяча: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http://evropagift.ru/image.php?width=200&amp;image=http://evropagift.ru/uploads/Products/product_734/2.jpg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каштана: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http://www.frimg.ru/upload/iblock/eb9/k_kashtan01.jpg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342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35737"/>
            <a:ext cx="8229600" cy="63222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синей счётной палочки: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http://static4.read.ru/images/illustrations/13694010211680109885.jpeg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красной счётной палочки: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http://static4.read.ru/images/illustrations/13694010102831190137.jpeg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http://easyen.ru/_ld/38/15461384.jpg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цифры 2 в виде птицы: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http://www.djgardner.com/headphone/gilmore/)2-310.jpg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«Пальчиковая гимнастика»: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http://astersoft.net/images/c/9/palchikovye-igry_3.jpg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написания цифры 2 по стрелкам: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http://www.razumniki.ru/propisi_cifra.html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цифр вразброс: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http://www.bestreferat.ru/images/paper/51/47/4704751.png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машины: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http://www.preisscan.de/image/336dcd29c6177c89f9f5080eab62bf83.jpg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футбольного мяча: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http://www.priority-group.com.ua/cont/img/cat/mid/antistress-1.jpg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пирамидки: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http://forum.gorod.dp.ua/attachment.php?s=8717dab8678f2c5f82bc89b9f59f5282&amp;attachmentid=837975&amp;stc=1&amp;thumb=1&amp;d=1340624574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 ведра: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http://img.bookmar.ru/bigcover/2012-31/7217582-1003183076.jpg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342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Знакомство с числом и цифрой 2.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75224"/>
            <a:ext cx="8229600" cy="42509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первоначальные сведения о числе и цифре 2. Учить соотносить число, цифру и количество.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и корригировать основные познавательные процессы, речь, моторику.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Прививать интерес к предмету, воспитывать трудолюбие.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Четвёртый лишний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89935"/>
            <a:ext cx="9144000" cy="219671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22415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детская площадка.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Поезд, барабан, лопатка.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мальчишки, и девчушки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Принесли с собой...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maminyzaboty.ru/wp-content/uploads/2011/12/34-300x271.jpg"/>
          <p:cNvPicPr>
            <a:picLocks noChangeAspect="1" noChangeArrowheads="1"/>
          </p:cNvPicPr>
          <p:nvPr/>
        </p:nvPicPr>
        <p:blipFill>
          <a:blip r:embed="rId2" cstate="print"/>
          <a:srcRect l="15000" t="19373" r="12499" b="11438"/>
          <a:stretch>
            <a:fillRect/>
          </a:stretch>
        </p:blipFill>
        <p:spPr bwMode="auto">
          <a:xfrm>
            <a:off x="5500694" y="928670"/>
            <a:ext cx="2500330" cy="1857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18" name="Picture 2" descr="http://www.igralkino.ru/pictures/753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214686"/>
            <a:ext cx="2571768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0" name="Picture 4" descr="http://www.biznes-com.ru/upload/iblock/ee5/ee5818eee47d3996ad8b02a4074f6ca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9" y="3000372"/>
            <a:ext cx="1714513" cy="2071702"/>
          </a:xfrm>
          <a:prstGeom prst="rect">
            <a:avLst/>
          </a:prstGeom>
          <a:noFill/>
        </p:spPr>
      </p:pic>
      <p:pic>
        <p:nvPicPr>
          <p:cNvPr id="9222" name="Picture 6" descr="http://s017.radikal.ru/i433/1112/78/52d2e8bc5a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928670"/>
            <a:ext cx="2500330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342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Сосчитай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mg0.liveinternet.ru/images/attach/c/1/58/351/58351445_831ya_0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E2D0"/>
              </a:clrFrom>
              <a:clrTo>
                <a:srgbClr val="F9E2D0">
                  <a:alpha val="0"/>
                </a:srgbClr>
              </a:clrTo>
            </a:clrChange>
          </a:blip>
          <a:srcRect b="4833"/>
          <a:stretch>
            <a:fillRect/>
          </a:stretch>
        </p:blipFill>
        <p:spPr bwMode="auto">
          <a:xfrm>
            <a:off x="2786050" y="0"/>
            <a:ext cx="3571900" cy="450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http://www.qli.ru/wp-content/uploads/teddy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3286124"/>
            <a:ext cx="3357586" cy="3143272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6" name="Picture 8" descr="http://flower-shop.kiev.ua/product_images/p_20_1_smal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1" y="3357562"/>
            <a:ext cx="3714776" cy="2928958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8" name="Picture 10" descr="http://evropagift.ru/image.php?width=200&amp;image=http://evropagift.ru/uploads/Products/product_734/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929198"/>
            <a:ext cx="1922461" cy="1928802"/>
          </a:xfrm>
          <a:prstGeom prst="ellipse">
            <a:avLst/>
          </a:prstGeom>
          <a:noFill/>
        </p:spPr>
      </p:pic>
      <p:pic>
        <p:nvPicPr>
          <p:cNvPr id="2062" name="Picture 14" descr="http://suvenir.segment.ru/data/images/1226_2_1_smal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1810"/>
            <a:ext cx="3866057" cy="4214842"/>
          </a:xfrm>
          <a:prstGeom prst="ellipse">
            <a:avLst/>
          </a:prstGeom>
          <a:noFill/>
        </p:spPr>
      </p:pic>
      <p:cxnSp>
        <p:nvCxnSpPr>
          <p:cNvPr id="13" name="Скругленная соединительная линия 12"/>
          <p:cNvCxnSpPr/>
          <p:nvPr/>
        </p:nvCxnSpPr>
        <p:spPr>
          <a:xfrm flipV="1">
            <a:off x="0" y="4875620"/>
            <a:ext cx="9144000" cy="1339463"/>
          </a:xfrm>
          <a:prstGeom prst="curvedConnector3">
            <a:avLst>
              <a:gd name="adj1" fmla="val 50000"/>
            </a:avLst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кругленная соединительная линия 29"/>
          <p:cNvCxnSpPr/>
          <p:nvPr/>
        </p:nvCxnSpPr>
        <p:spPr>
          <a:xfrm flipV="1">
            <a:off x="4000497" y="5786455"/>
            <a:ext cx="3238523" cy="696521"/>
          </a:xfrm>
          <a:prstGeom prst="curvedConnector3">
            <a:avLst>
              <a:gd name="adj1" fmla="val 50000"/>
            </a:avLst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81035" y="4929198"/>
            <a:ext cx="10001320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1+1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frimg.ru/upload/iblock/eb9/k_kashtan01.jpg"/>
          <p:cNvPicPr>
            <a:picLocks noChangeAspect="1" noChangeArrowheads="1"/>
          </p:cNvPicPr>
          <p:nvPr/>
        </p:nvPicPr>
        <p:blipFill>
          <a:blip r:embed="rId2" cstate="print"/>
          <a:srcRect l="21250" t="17857" r="15000" b="19048"/>
          <a:stretch>
            <a:fillRect/>
          </a:stretch>
        </p:blipFill>
        <p:spPr bwMode="auto">
          <a:xfrm>
            <a:off x="928662" y="1357298"/>
            <a:ext cx="3357586" cy="2839661"/>
          </a:xfrm>
          <a:prstGeom prst="ellipse">
            <a:avLst/>
          </a:prstGeom>
          <a:noFill/>
        </p:spPr>
      </p:pic>
      <p:pic>
        <p:nvPicPr>
          <p:cNvPr id="1028" name="Picture 4" descr="http://www.frimg.ru/upload/iblock/eb9/k_kashtan01.jpg"/>
          <p:cNvPicPr>
            <a:picLocks noChangeAspect="1" noChangeArrowheads="1"/>
          </p:cNvPicPr>
          <p:nvPr/>
        </p:nvPicPr>
        <p:blipFill>
          <a:blip r:embed="rId2" cstate="print"/>
          <a:srcRect l="20000" t="16667" r="15000" b="18333"/>
          <a:stretch>
            <a:fillRect/>
          </a:stretch>
        </p:blipFill>
        <p:spPr bwMode="auto">
          <a:xfrm>
            <a:off x="5786446" y="2786058"/>
            <a:ext cx="1928826" cy="178595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61305"/>
            <a:ext cx="9144000" cy="21966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1+1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static4.read.ru/images/illustrations/13694010211680109885.jpeg"/>
          <p:cNvPicPr>
            <a:picLocks noChangeAspect="1" noChangeArrowheads="1"/>
          </p:cNvPicPr>
          <p:nvPr/>
        </p:nvPicPr>
        <p:blipFill>
          <a:blip r:embed="rId2" cstate="print"/>
          <a:srcRect l="14687" t="53750" r="2812" b="36731"/>
          <a:stretch>
            <a:fillRect/>
          </a:stretch>
        </p:blipFill>
        <p:spPr bwMode="auto">
          <a:xfrm>
            <a:off x="428596" y="1928802"/>
            <a:ext cx="8382059" cy="589364"/>
          </a:xfrm>
          <a:prstGeom prst="rect">
            <a:avLst/>
          </a:prstGeom>
          <a:noFill/>
        </p:spPr>
      </p:pic>
      <p:pic>
        <p:nvPicPr>
          <p:cNvPr id="30724" name="Picture 4" descr="http://static4.read.ru/images/illustrations/13694010102831190137.jpeg"/>
          <p:cNvPicPr>
            <a:picLocks noChangeAspect="1" noChangeArrowheads="1"/>
          </p:cNvPicPr>
          <p:nvPr/>
        </p:nvPicPr>
        <p:blipFill>
          <a:blip r:embed="rId3" cstate="print"/>
          <a:srcRect l="13750" t="52500" r="2813" b="36250"/>
          <a:stretch>
            <a:fillRect/>
          </a:stretch>
        </p:blipFill>
        <p:spPr bwMode="auto">
          <a:xfrm>
            <a:off x="380971" y="3375421"/>
            <a:ext cx="8477277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6" name="Picture 4" descr="http://easyen.ru/_ld/38/15461384.jpg"/>
          <p:cNvPicPr>
            <a:picLocks noChangeAspect="1" noChangeArrowheads="1"/>
          </p:cNvPicPr>
          <p:nvPr/>
        </p:nvPicPr>
        <p:blipFill>
          <a:blip r:embed="rId2" cstate="print"/>
          <a:srcRect l="21312"/>
          <a:stretch>
            <a:fillRect/>
          </a:stretch>
        </p:blipFill>
        <p:spPr bwMode="auto">
          <a:xfrm>
            <a:off x="214282" y="0"/>
            <a:ext cx="87154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649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64983"/>
            <a:ext cx="8229600" cy="11787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Два</a:t>
            </a:r>
            <a:endParaRPr lang="ru-RU" sz="7200" dirty="0"/>
          </a:p>
        </p:txBody>
      </p:sp>
      <p:pic>
        <p:nvPicPr>
          <p:cNvPr id="4" name="Picture 2" descr="Раскраска Учим цифру 2-д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661" t="36862" r="54198" b="20296"/>
          <a:stretch>
            <a:fillRect/>
          </a:stretch>
        </p:blipFill>
        <p:spPr bwMode="auto">
          <a:xfrm>
            <a:off x="1142976" y="1500174"/>
            <a:ext cx="2143140" cy="28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8" name="Picture 2" descr="http://4baby.ua/productpicture/1301/1301710_gallery_large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" t="5000" b="11666"/>
          <a:stretch>
            <a:fillRect/>
          </a:stretch>
        </p:blipFill>
        <p:spPr bwMode="auto">
          <a:xfrm>
            <a:off x="4857752" y="2643182"/>
            <a:ext cx="3571900" cy="267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0" name="Picture 4" descr="http://4baby.ua/productpicture/1301/1301710_gallery_large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" t="4999" b="11667"/>
          <a:stretch>
            <a:fillRect/>
          </a:stretch>
        </p:blipFill>
        <p:spPr bwMode="auto">
          <a:xfrm>
            <a:off x="4857752" y="0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Шуточное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изображение цифры 2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281518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вот это – цифра два: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Есть и хвост, и голова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длинной шеей лебединой.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Переходит шея в спину.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Хвостик пририсуй к спине: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Двойка - чёткая вполне.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написании сложна:</a:t>
            </a:r>
          </a:p>
          <a:p>
            <a:pPr marL="889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Тренировка здесь нужна.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djgardner.com/headphone/gilmore/)2-3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1357298"/>
            <a:ext cx="4572000" cy="550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313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математики  в 1 классе   по теме:  «Число и цифра 2»</vt:lpstr>
      <vt:lpstr>Цель: Знакомство с числом и цифрой 2.</vt:lpstr>
      <vt:lpstr>Четвёртый лишний</vt:lpstr>
      <vt:lpstr>Слайд 4</vt:lpstr>
      <vt:lpstr>Проверь себя</vt:lpstr>
      <vt:lpstr>Проверь себя</vt:lpstr>
      <vt:lpstr>Слайд 7</vt:lpstr>
      <vt:lpstr>Слайд 8</vt:lpstr>
      <vt:lpstr>Шуточное изображение цифры 2</vt:lpstr>
      <vt:lpstr>Пальчиковая гимнастика</vt:lpstr>
      <vt:lpstr>Написание цифры 2</vt:lpstr>
      <vt:lpstr>Найди цифру 2</vt:lpstr>
      <vt:lpstr>Найди предмет, который встречается  2 раза</vt:lpstr>
      <vt:lpstr>Список использованных источников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1 классе  по математике:  «Число и цифра 2»</dc:title>
  <dc:creator>Вика</dc:creator>
  <cp:lastModifiedBy>Владелец</cp:lastModifiedBy>
  <cp:revision>183</cp:revision>
  <dcterms:created xsi:type="dcterms:W3CDTF">2013-12-06T17:23:03Z</dcterms:created>
  <dcterms:modified xsi:type="dcterms:W3CDTF">2014-06-22T09:13:59Z</dcterms:modified>
</cp:coreProperties>
</file>