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9" r:id="rId8"/>
    <p:sldId id="262" r:id="rId9"/>
    <p:sldId id="263" r:id="rId10"/>
    <p:sldId id="270" r:id="rId11"/>
    <p:sldId id="271" r:id="rId12"/>
    <p:sldId id="264" r:id="rId13"/>
    <p:sldId id="265" r:id="rId14"/>
    <p:sldId id="266" r:id="rId15"/>
    <p:sldId id="267" r:id="rId16"/>
    <p:sldId id="268" r:id="rId1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4/1/2013</a:t>
            </a:fld>
            <a:endParaRPr 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4/1/2013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4/1/2013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4/1/2013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4/1/2013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4/1/2013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4/1/2013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4/1/2013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4/1/2013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4/1/2013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4/1/2013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4/1/2013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jpeg"/><Relationship Id="rId5" Type="http://schemas.openxmlformats.org/officeDocument/2006/relationships/image" Target="../media/image38.jpeg"/><Relationship Id="rId4" Type="http://schemas.openxmlformats.org/officeDocument/2006/relationships/image" Target="../media/image37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7" Type="http://schemas.openxmlformats.org/officeDocument/2006/relationships/image" Target="../media/image45.jpeg"/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jpeg"/><Relationship Id="rId5" Type="http://schemas.openxmlformats.org/officeDocument/2006/relationships/image" Target="../media/image43.jpeg"/><Relationship Id="rId4" Type="http://schemas.openxmlformats.org/officeDocument/2006/relationships/image" Target="../media/image4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Проблемы формирования мотивации у современных школьников.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Работу выполнила : Новикова Ю. Н.</a:t>
            </a:r>
          </a:p>
          <a:p>
            <a:r>
              <a:rPr lang="ru-RU" dirty="0" smtClean="0"/>
              <a:t>МБОУ «СОШ №2»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Важнейшая способность: «терпимость к отсрочке выполнения запросов»</a:t>
            </a:r>
            <a:endParaRPr lang="ru-RU" dirty="0"/>
          </a:p>
        </p:txBody>
      </p:sp>
      <p:pic>
        <p:nvPicPr>
          <p:cNvPr id="4" name="Содержимое 3" descr="images (2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00375" y="2971006"/>
            <a:ext cx="2152650" cy="2124075"/>
          </a:xfrm>
        </p:spPr>
      </p:pic>
      <p:pic>
        <p:nvPicPr>
          <p:cNvPr id="5" name="Рисунок 4" descr="images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828800"/>
            <a:ext cx="2619375" cy="1743075"/>
          </a:xfrm>
          <a:prstGeom prst="rect">
            <a:avLst/>
          </a:prstGeom>
        </p:spPr>
      </p:pic>
      <p:pic>
        <p:nvPicPr>
          <p:cNvPr id="6" name="Рисунок 5" descr="images (4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10200" y="1676400"/>
            <a:ext cx="2476500" cy="1562100"/>
          </a:xfrm>
          <a:prstGeom prst="rect">
            <a:avLst/>
          </a:prstGeom>
        </p:spPr>
      </p:pic>
      <p:pic>
        <p:nvPicPr>
          <p:cNvPr id="7" name="Рисунок 6" descr="images (3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1001" y="5209116"/>
            <a:ext cx="2514600" cy="1439333"/>
          </a:xfrm>
          <a:prstGeom prst="rect">
            <a:avLst/>
          </a:prstGeom>
        </p:spPr>
      </p:pic>
      <p:pic>
        <p:nvPicPr>
          <p:cNvPr id="8" name="Рисунок 7" descr="images (5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86400" y="4495800"/>
            <a:ext cx="2143125" cy="2143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Ипохондрия и депрессия</a:t>
            </a:r>
            <a:endParaRPr lang="ru-RU" dirty="0"/>
          </a:p>
        </p:txBody>
      </p:sp>
      <p:pic>
        <p:nvPicPr>
          <p:cNvPr id="4" name="Содержимое 3" descr="images (9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71850" y="3309144"/>
            <a:ext cx="1409700" cy="1447800"/>
          </a:xfrm>
        </p:spPr>
      </p:pic>
      <p:pic>
        <p:nvPicPr>
          <p:cNvPr id="5" name="Рисунок 4" descr="загруженное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057400"/>
            <a:ext cx="2457450" cy="1866900"/>
          </a:xfrm>
          <a:prstGeom prst="rect">
            <a:avLst/>
          </a:prstGeom>
        </p:spPr>
      </p:pic>
      <p:pic>
        <p:nvPicPr>
          <p:cNvPr id="6" name="Рисунок 5" descr="images (8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29200" y="1981200"/>
            <a:ext cx="2638425" cy="1733550"/>
          </a:xfrm>
          <a:prstGeom prst="rect">
            <a:avLst/>
          </a:prstGeom>
        </p:spPr>
      </p:pic>
      <p:pic>
        <p:nvPicPr>
          <p:cNvPr id="7" name="Рисунок 6" descr="images (10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2000" y="4724400"/>
            <a:ext cx="2438400" cy="1828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Завышенные требования не дают детям учиться</a:t>
            </a:r>
            <a:endParaRPr lang="ru-RU" dirty="0"/>
          </a:p>
        </p:txBody>
      </p:sp>
      <p:pic>
        <p:nvPicPr>
          <p:cNvPr id="4" name="Содержимое 3" descr="images (15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828800"/>
            <a:ext cx="6629400" cy="4114800"/>
          </a:xfrm>
        </p:spPr>
      </p:pic>
      <p:pic>
        <p:nvPicPr>
          <p:cNvPr id="5" name="Рисунок 4" descr="images (1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9691403" flipH="1">
            <a:off x="6324035" y="4744631"/>
            <a:ext cx="256070" cy="2486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Кто считает себя глупым, таким и будет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… я недостаточно подготовился.</a:t>
            </a:r>
          </a:p>
          <a:p>
            <a:r>
              <a:rPr lang="ru-RU" dirty="0" smtClean="0"/>
              <a:t>…выбрал для подготовки не ту главу.</a:t>
            </a:r>
          </a:p>
          <a:p>
            <a:r>
              <a:rPr lang="ru-RU" dirty="0" smtClean="0"/>
              <a:t>…у меня болела голова, я не смог сосредоточиться.</a:t>
            </a:r>
          </a:p>
          <a:p>
            <a:pPr>
              <a:buNone/>
            </a:pPr>
            <a:r>
              <a:rPr lang="ru-RU" dirty="0" smtClean="0"/>
              <a:t>Или:</a:t>
            </a:r>
          </a:p>
          <a:p>
            <a:pPr>
              <a:buNone/>
            </a:pPr>
            <a:r>
              <a:rPr lang="ru-RU" dirty="0" smtClean="0"/>
              <a:t>  … задания были тупые.</a:t>
            </a:r>
          </a:p>
          <a:p>
            <a:pPr>
              <a:buNone/>
            </a:pPr>
            <a:r>
              <a:rPr lang="ru-RU" dirty="0" smtClean="0"/>
              <a:t>  …мне просто не повезло.</a:t>
            </a:r>
          </a:p>
          <a:p>
            <a:pPr>
              <a:buNone/>
            </a:pPr>
            <a:r>
              <a:rPr lang="ru-RU" dirty="0" smtClean="0"/>
              <a:t>  … меня не любит учитель.</a:t>
            </a:r>
          </a:p>
          <a:p>
            <a:pPr>
              <a:buNone/>
            </a:pPr>
            <a:r>
              <a:rPr lang="ru-RU" dirty="0" smtClean="0"/>
              <a:t>  …я для математики слишком глупый.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Когда нет интереса к предмету, нет и желания учиться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Работа над собственным проектом.</a:t>
            </a:r>
          </a:p>
          <a:p>
            <a:r>
              <a:rPr lang="ru-RU" dirty="0" smtClean="0"/>
              <a:t>Сотрудничество в группах.</a:t>
            </a:r>
          </a:p>
          <a:p>
            <a:r>
              <a:rPr lang="ru-RU" dirty="0" smtClean="0"/>
              <a:t>Семинары с экспертами.</a:t>
            </a:r>
          </a:p>
          <a:p>
            <a:r>
              <a:rPr lang="ru-RU" dirty="0" smtClean="0"/>
              <a:t>Экскурсии.</a:t>
            </a:r>
            <a:endParaRPr lang="ru-RU" dirty="0"/>
          </a:p>
        </p:txBody>
      </p:sp>
      <p:pic>
        <p:nvPicPr>
          <p:cNvPr id="4" name="Рисунок 3" descr="загруженное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08" y="3810000"/>
            <a:ext cx="2772168" cy="2076450"/>
          </a:xfrm>
          <a:prstGeom prst="rect">
            <a:avLst/>
          </a:prstGeom>
        </p:spPr>
      </p:pic>
      <p:pic>
        <p:nvPicPr>
          <p:cNvPr id="5" name="Рисунок 4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4616" y="4876800"/>
            <a:ext cx="2390359" cy="1590675"/>
          </a:xfrm>
          <a:prstGeom prst="rect">
            <a:avLst/>
          </a:prstGeom>
        </p:spPr>
      </p:pic>
      <p:pic>
        <p:nvPicPr>
          <p:cNvPr id="6" name="Рисунок 5" descr="images (1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10200" y="3276600"/>
            <a:ext cx="2585357" cy="1447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Переизбыток медийной информации</a:t>
            </a:r>
            <a:endParaRPr lang="ru-RU" dirty="0"/>
          </a:p>
        </p:txBody>
      </p:sp>
      <p:pic>
        <p:nvPicPr>
          <p:cNvPr id="4" name="Содержимое 3" descr="images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38500" y="2923381"/>
            <a:ext cx="1676400" cy="2219325"/>
          </a:xfrm>
        </p:spPr>
      </p:pic>
      <p:pic>
        <p:nvPicPr>
          <p:cNvPr id="5" name="Рисунок 4" descr="загруженное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749" y="1828800"/>
            <a:ext cx="2422451" cy="1736090"/>
          </a:xfrm>
          <a:prstGeom prst="rect">
            <a:avLst/>
          </a:prstGeom>
        </p:spPr>
      </p:pic>
      <p:pic>
        <p:nvPicPr>
          <p:cNvPr id="6" name="Рисунок 5" descr="загруженное (2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5181599" y="1600200"/>
            <a:ext cx="2667000" cy="1752600"/>
          </a:xfrm>
          <a:prstGeom prst="rect">
            <a:avLst/>
          </a:prstGeom>
        </p:spPr>
      </p:pic>
      <p:pic>
        <p:nvPicPr>
          <p:cNvPr id="7" name="Рисунок 6" descr="images (2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560544" flipH="1" flipV="1">
            <a:off x="63051" y="4138674"/>
            <a:ext cx="2875249" cy="2375789"/>
          </a:xfrm>
          <a:prstGeom prst="rect">
            <a:avLst/>
          </a:prstGeom>
        </p:spPr>
      </p:pic>
      <p:pic>
        <p:nvPicPr>
          <p:cNvPr id="8" name="Рисунок 7" descr="images (4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34000" y="4609364"/>
            <a:ext cx="2696850" cy="20200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Опасности для мозга в период полового созревания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«Не хочу учиться!»</a:t>
            </a:r>
            <a:endParaRPr lang="ru-RU" dirty="0"/>
          </a:p>
        </p:txBody>
      </p:sp>
      <p:pic>
        <p:nvPicPr>
          <p:cNvPr id="4" name="Рисунок 3" descr="images (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2667000"/>
            <a:ext cx="1524000" cy="1476375"/>
          </a:xfrm>
          <a:prstGeom prst="rect">
            <a:avLst/>
          </a:prstGeom>
        </p:spPr>
      </p:pic>
      <p:pic>
        <p:nvPicPr>
          <p:cNvPr id="5" name="Рисунок 4" descr="images (6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1" y="2362200"/>
            <a:ext cx="2133600" cy="1828800"/>
          </a:xfrm>
          <a:prstGeom prst="rect">
            <a:avLst/>
          </a:prstGeom>
        </p:spPr>
      </p:pic>
      <p:pic>
        <p:nvPicPr>
          <p:cNvPr id="6" name="Рисунок 5" descr="загруженное (3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45722" y="2362200"/>
            <a:ext cx="2426677" cy="1600200"/>
          </a:xfrm>
          <a:prstGeom prst="rect">
            <a:avLst/>
          </a:prstGeom>
        </p:spPr>
      </p:pic>
      <p:pic>
        <p:nvPicPr>
          <p:cNvPr id="7" name="Рисунок 6" descr="загруженное (4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53391" y="4800600"/>
            <a:ext cx="2614008" cy="1701926"/>
          </a:xfrm>
          <a:prstGeom prst="rect">
            <a:avLst/>
          </a:prstGeom>
        </p:spPr>
      </p:pic>
      <p:pic>
        <p:nvPicPr>
          <p:cNvPr id="8" name="Рисунок 7" descr="images (7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9600" y="4724400"/>
            <a:ext cx="2486025" cy="1838325"/>
          </a:xfrm>
          <a:prstGeom prst="rect">
            <a:avLst/>
          </a:prstGeom>
        </p:spPr>
      </p:pic>
      <p:pic>
        <p:nvPicPr>
          <p:cNvPr id="9" name="Рисунок 8" descr="загруженное (5)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72201" y="4572000"/>
            <a:ext cx="1828800" cy="1828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89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Нежелание учиться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8 % учащихся начальной школы прогуливают занятия</a:t>
            </a:r>
          </a:p>
          <a:p>
            <a:r>
              <a:rPr lang="ru-RU" dirty="0" smtClean="0"/>
              <a:t>15 % учащихся средней школы прогуливают занятия</a:t>
            </a:r>
          </a:p>
          <a:p>
            <a:r>
              <a:rPr lang="ru-RU" dirty="0" smtClean="0"/>
              <a:t>10% всех школьников одного года рождения бросают школу, не закончив её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снижает мотивацию ребёнка в обучении?</a:t>
            </a:r>
            <a:endParaRPr lang="ru-RU" dirty="0"/>
          </a:p>
        </p:txBody>
      </p:sp>
      <p:pic>
        <p:nvPicPr>
          <p:cNvPr id="4" name="Содержимое 3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43399" y="1805610"/>
            <a:ext cx="3367789" cy="2232990"/>
          </a:xfrm>
        </p:spPr>
      </p:pic>
      <p:pic>
        <p:nvPicPr>
          <p:cNvPr id="5" name="Рисунок 4" descr="images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858" y="3109722"/>
            <a:ext cx="3906142" cy="34541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Недостаток любви затрудняет развитие ребёнка</a:t>
            </a:r>
            <a:endParaRPr lang="ru-RU" dirty="0"/>
          </a:p>
        </p:txBody>
      </p:sp>
      <p:pic>
        <p:nvPicPr>
          <p:cNvPr id="4" name="Содержимое 3" descr="images (3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1828800"/>
            <a:ext cx="2828925" cy="1609725"/>
          </a:xfrm>
        </p:spPr>
      </p:pic>
      <p:pic>
        <p:nvPicPr>
          <p:cNvPr id="5" name="Рисунок 4" descr="images (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3400" y="1752600"/>
            <a:ext cx="2619375" cy="1743075"/>
          </a:xfrm>
          <a:prstGeom prst="rect">
            <a:avLst/>
          </a:prstGeom>
        </p:spPr>
      </p:pic>
      <p:pic>
        <p:nvPicPr>
          <p:cNvPr id="6" name="Рисунок 5" descr="images (5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00200" y="4038600"/>
            <a:ext cx="1828800" cy="2495550"/>
          </a:xfrm>
          <a:prstGeom prst="rect">
            <a:avLst/>
          </a:prstGeom>
        </p:spPr>
      </p:pic>
      <p:pic>
        <p:nvPicPr>
          <p:cNvPr id="7" name="Рисунок 6" descr="загруженное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05400" y="4495800"/>
            <a:ext cx="2085975" cy="22002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Влияние плохого психологического климата в школе</a:t>
            </a:r>
            <a:endParaRPr lang="ru-RU" dirty="0"/>
          </a:p>
        </p:txBody>
      </p:sp>
      <p:pic>
        <p:nvPicPr>
          <p:cNvPr id="4" name="Содержимое 3" descr="загруженное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5400" y="2133600"/>
            <a:ext cx="5562600" cy="3962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Педагогическая поддержка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1. Снятие страха: «Ничего страшного…»</a:t>
            </a:r>
          </a:p>
          <a:p>
            <a:r>
              <a:rPr lang="ru-RU" dirty="0" smtClean="0"/>
              <a:t>2. Авансирование: «У тебя получится…»</a:t>
            </a:r>
          </a:p>
          <a:p>
            <a:r>
              <a:rPr lang="ru-RU" dirty="0" smtClean="0"/>
              <a:t>3. Персональная исключительность: «Только у тебя и может получиться…»</a:t>
            </a:r>
          </a:p>
          <a:p>
            <a:r>
              <a:rPr lang="ru-RU" dirty="0" smtClean="0"/>
              <a:t>4.Усиление мотива: «Нам это нужно для…»</a:t>
            </a:r>
          </a:p>
          <a:p>
            <a:r>
              <a:rPr lang="ru-RU" dirty="0" smtClean="0"/>
              <a:t>5. Педагогическое внушение: «Приступай же!»</a:t>
            </a:r>
          </a:p>
          <a:p>
            <a:r>
              <a:rPr lang="ru-RU" dirty="0" smtClean="0"/>
              <a:t>6. Высокая оценка детали: «Вот эта часть у тебя замечательно…»</a:t>
            </a:r>
          </a:p>
          <a:p>
            <a:r>
              <a:rPr lang="ru-RU" dirty="0" smtClean="0"/>
              <a:t>Доброжелательные реакции обладают способностью умножаться в геометрической прогрессии!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 должны вести себя родители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 уважением отзываться о школьных учителях.</a:t>
            </a:r>
          </a:p>
          <a:p>
            <a:r>
              <a:rPr lang="ru-RU" dirty="0" smtClean="0"/>
              <a:t>Регулярно посещать родительские собрания.</a:t>
            </a:r>
          </a:p>
          <a:p>
            <a:r>
              <a:rPr lang="ru-RU" dirty="0" smtClean="0"/>
              <a:t>Принимать участие в школьных праздниках и экскурсиях.</a:t>
            </a:r>
          </a:p>
          <a:p>
            <a:r>
              <a:rPr lang="ru-RU" dirty="0" smtClean="0"/>
              <a:t>Поддерживать контакт с классным руководителем, сильно не вмешиваясь в процесс обучения.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Родительский страх мешает детям стать самостоятельнее</a:t>
            </a:r>
            <a:endParaRPr lang="ru-RU" dirty="0"/>
          </a:p>
        </p:txBody>
      </p:sp>
      <p:pic>
        <p:nvPicPr>
          <p:cNvPr id="4" name="Содержимое 3" descr="загруженное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10800000" flipV="1">
            <a:off x="359108" y="2432804"/>
            <a:ext cx="1423987" cy="1891347"/>
          </a:xfrm>
        </p:spPr>
      </p:pic>
      <p:pic>
        <p:nvPicPr>
          <p:cNvPr id="5" name="Рисунок 4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391275">
            <a:off x="2565616" y="2279173"/>
            <a:ext cx="2339810" cy="1752599"/>
          </a:xfrm>
          <a:prstGeom prst="rect">
            <a:avLst/>
          </a:prstGeom>
        </p:spPr>
      </p:pic>
      <p:pic>
        <p:nvPicPr>
          <p:cNvPr id="6" name="Рисунок 5" descr="images (1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33600" y="4800600"/>
            <a:ext cx="2362200" cy="1600200"/>
          </a:xfrm>
          <a:prstGeom prst="rect">
            <a:avLst/>
          </a:prstGeom>
        </p:spPr>
      </p:pic>
      <p:pic>
        <p:nvPicPr>
          <p:cNvPr id="7" name="Рисунок 6" descr="images (2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34000" y="4191000"/>
            <a:ext cx="2438400" cy="2438400"/>
          </a:xfrm>
          <a:prstGeom prst="rect">
            <a:avLst/>
          </a:prstGeom>
        </p:spPr>
      </p:pic>
      <p:pic>
        <p:nvPicPr>
          <p:cNvPr id="8" name="Рисунок 7" descr="images (3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62600" y="2286000"/>
            <a:ext cx="2133600" cy="1295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Чрезмерные нагрузки отнимают энергию</a:t>
            </a:r>
            <a:endParaRPr lang="ru-RU" dirty="0"/>
          </a:p>
        </p:txBody>
      </p:sp>
      <p:pic>
        <p:nvPicPr>
          <p:cNvPr id="4" name="Содержимое 3" descr="загруженное (2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33700" y="3223419"/>
            <a:ext cx="2286000" cy="1619250"/>
          </a:xfrm>
        </p:spPr>
      </p:pic>
      <p:pic>
        <p:nvPicPr>
          <p:cNvPr id="5" name="Рисунок 4" descr="images (5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752600"/>
            <a:ext cx="2286000" cy="1524000"/>
          </a:xfrm>
          <a:prstGeom prst="rect">
            <a:avLst/>
          </a:prstGeom>
        </p:spPr>
      </p:pic>
      <p:pic>
        <p:nvPicPr>
          <p:cNvPr id="6" name="Рисунок 5" descr="images (6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6600" y="1552786"/>
            <a:ext cx="2133600" cy="1469813"/>
          </a:xfrm>
          <a:prstGeom prst="rect">
            <a:avLst/>
          </a:prstGeom>
        </p:spPr>
      </p:pic>
      <p:pic>
        <p:nvPicPr>
          <p:cNvPr id="7" name="Рисунок 6" descr="images (7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38800" y="1524001"/>
            <a:ext cx="1981200" cy="1600200"/>
          </a:xfrm>
          <a:prstGeom prst="rect">
            <a:avLst/>
          </a:prstGeom>
        </p:spPr>
      </p:pic>
      <p:pic>
        <p:nvPicPr>
          <p:cNvPr id="8" name="Рисунок 7" descr="images (8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15000" y="4038600"/>
            <a:ext cx="2133600" cy="1693333"/>
          </a:xfrm>
          <a:prstGeom prst="rect">
            <a:avLst/>
          </a:prstGeom>
        </p:spPr>
      </p:pic>
      <p:pic>
        <p:nvPicPr>
          <p:cNvPr id="9" name="Рисунок 8" descr="images (9)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33817" y="4343400"/>
            <a:ext cx="2056983" cy="1368829"/>
          </a:xfrm>
          <a:prstGeom prst="rect">
            <a:avLst/>
          </a:prstGeom>
        </p:spPr>
      </p:pic>
      <p:pic>
        <p:nvPicPr>
          <p:cNvPr id="10" name="Рисунок 9" descr="загруженное (3)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352800" y="5181379"/>
            <a:ext cx="2009775" cy="15053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228</TotalTime>
  <Words>311</Words>
  <PresentationFormat>Экран (4:3)</PresentationFormat>
  <Paragraphs>45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Изящная</vt:lpstr>
      <vt:lpstr>Проблемы формирования мотивации у современных школьников.</vt:lpstr>
      <vt:lpstr>Нежелание учиться</vt:lpstr>
      <vt:lpstr>Что снижает мотивацию ребёнка в обучении?</vt:lpstr>
      <vt:lpstr>Недостаток любви затрудняет развитие ребёнка</vt:lpstr>
      <vt:lpstr>Влияние плохого психологического климата в школе</vt:lpstr>
      <vt:lpstr>Педагогическая поддержка</vt:lpstr>
      <vt:lpstr>Как должны вести себя родители</vt:lpstr>
      <vt:lpstr>Родительский страх мешает детям стать самостоятельнее</vt:lpstr>
      <vt:lpstr>Чрезмерные нагрузки отнимают энергию</vt:lpstr>
      <vt:lpstr>Важнейшая способность: «терпимость к отсрочке выполнения запросов»</vt:lpstr>
      <vt:lpstr>Ипохондрия и депрессия</vt:lpstr>
      <vt:lpstr>Завышенные требования не дают детям учиться</vt:lpstr>
      <vt:lpstr>Кто считает себя глупым, таким и будет</vt:lpstr>
      <vt:lpstr>Когда нет интереса к предмету, нет и желания учиться</vt:lpstr>
      <vt:lpstr>Переизбыток медийной информации</vt:lpstr>
      <vt:lpstr>Опасности для мозга в период полового созревания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Мама</cp:lastModifiedBy>
  <cp:revision>27</cp:revision>
  <dcterms:modified xsi:type="dcterms:W3CDTF">2013-04-01T05:13:02Z</dcterms:modified>
</cp:coreProperties>
</file>