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2FAB-7BF4-4E1A-8406-7D0BB5DAA4EA}" type="datetimeFigureOut">
              <a:rPr lang="ru-RU" smtClean="0"/>
              <a:t>18.01.2009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2F14-56E5-4320-94A2-92C860FF4E3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Autofit/>
          </a:bodyPr>
          <a:lstStyle/>
          <a:p>
            <a:r>
              <a:rPr lang="ru-RU" sz="5400" dirty="0" smtClean="0"/>
              <a:t>Проектная деятельность учащихся </a:t>
            </a:r>
            <a:br>
              <a:rPr lang="ru-RU" sz="5400" dirty="0" smtClean="0"/>
            </a:br>
            <a:r>
              <a:rPr lang="ru-RU" sz="5400" dirty="0" smtClean="0"/>
              <a:t>начальной школы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Колодезева Альбина Ивановна</a:t>
            </a:r>
          </a:p>
          <a:p>
            <a:r>
              <a:rPr lang="ru-RU" dirty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читель начальных классов МОУ «СОШ № 83»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439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Метод проектов не является принципиально новым </a:t>
            </a:r>
          </a:p>
          <a:p>
            <a:pPr algn="ctr"/>
            <a:r>
              <a:rPr lang="ru-RU" sz="3600" b="1" i="1" dirty="0" smtClean="0"/>
              <a:t>в педагогической практике, </a:t>
            </a:r>
          </a:p>
          <a:p>
            <a:pPr algn="ctr"/>
            <a:r>
              <a:rPr lang="ru-RU" sz="3600" b="1" i="1" dirty="0" smtClean="0"/>
              <a:t>но вместе с тем его относят </a:t>
            </a:r>
          </a:p>
          <a:p>
            <a:pPr algn="ctr"/>
            <a:r>
              <a:rPr lang="ru-RU" sz="3600" b="1" i="1" dirty="0" smtClean="0"/>
              <a:t>к педагогическим технологиям</a:t>
            </a:r>
          </a:p>
          <a:p>
            <a:pPr algn="ctr"/>
            <a:r>
              <a:rPr lang="ru-RU" sz="3600" b="1" i="1" dirty="0" smtClean="0"/>
              <a:t> ХХ</a:t>
            </a:r>
            <a:r>
              <a:rPr lang="en-US" sz="3600" b="1" i="1" dirty="0" smtClean="0"/>
              <a:t>I</a:t>
            </a:r>
            <a:r>
              <a:rPr lang="ru-RU" sz="3600" b="1" i="1" dirty="0" smtClean="0"/>
              <a:t>  века </a:t>
            </a:r>
          </a:p>
          <a:p>
            <a:pPr algn="ctr"/>
            <a:r>
              <a:rPr lang="ru-RU" sz="3600" b="1" i="1" dirty="0" smtClean="0"/>
              <a:t>как предусматривающий умение адаптироваться в стремительно изменяющемся мире </a:t>
            </a:r>
          </a:p>
          <a:p>
            <a:pPr algn="ctr"/>
            <a:r>
              <a:rPr lang="ru-RU" sz="3600" b="1" i="1" dirty="0" smtClean="0"/>
              <a:t>постиндустриального общества.</a:t>
            </a:r>
            <a:endParaRPr lang="ru-RU" sz="3600" b="1" i="1" dirty="0"/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63915"/>
            <a:ext cx="892971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	</a:t>
            </a:r>
            <a:r>
              <a:rPr lang="ru-RU" sz="3200" b="1" i="1" dirty="0" smtClean="0"/>
              <a:t>«</a:t>
            </a:r>
            <a:r>
              <a:rPr lang="ru-RU" sz="3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Человек рождён для мысли и действия</a:t>
            </a:r>
            <a:r>
              <a:rPr lang="ru-RU" sz="3200" b="1" i="1" dirty="0" smtClean="0"/>
              <a:t>», - говорили древние мудрецы.</a:t>
            </a:r>
          </a:p>
          <a:p>
            <a:r>
              <a:rPr lang="ru-RU" sz="3200" b="1" i="1" dirty="0" smtClean="0"/>
              <a:t>	Проектная деятельность учащихся – сфера, где необходим союз между знаниями и умениями, теорией и практикой. </a:t>
            </a:r>
          </a:p>
          <a:p>
            <a:r>
              <a:rPr lang="ru-RU" sz="3200" b="1" i="1" dirty="0"/>
              <a:t>	</a:t>
            </a:r>
            <a:r>
              <a:rPr lang="ru-RU" sz="3200" b="1" i="1" dirty="0" smtClean="0"/>
              <a:t>Образно говоря, </a:t>
            </a:r>
            <a:r>
              <a:rPr lang="ru-RU" sz="32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окружающая жизнь – это творческая лаборатория, в которой происходит процесс познания</a:t>
            </a:r>
            <a:r>
              <a:rPr lang="ru-RU" sz="3200" b="1" i="1" dirty="0" smtClean="0"/>
              <a:t>. Вот почему важно уже в младшем школьном возрасте вовлечь детей в активную познавательную деятельность.</a:t>
            </a:r>
            <a:endParaRPr lang="ru-RU" sz="3200" b="1" i="1" dirty="0"/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5429288" cy="1143000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Функции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метода проекта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Воспитание познавательного интереса.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глубоких , прочных  и действенных знаний.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Создание положительной мотивации учения.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Развитие интеллекта.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умений и навыков самообразования.</a:t>
            </a:r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357166"/>
            <a:ext cx="3219151" cy="17543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divo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286124"/>
            <a:ext cx="3995004" cy="1754326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p3d extrusionH="57150" contourW="25400" prstMaterial="matte">
              <a:bevelT w="25400" h="55880" prst="divo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Решение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3714752"/>
            <a:ext cx="3387466" cy="923330"/>
          </a:xfrm>
          <a:prstGeom prst="rect">
            <a:avLst/>
          </a:prstGeom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p3d extrusionH="57150" contourW="25400" prstMaterial="matte">
              <a:bevelT w="25400" h="55880" prst="divo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Продукт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250265" y="2250273"/>
            <a:ext cx="1000132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357818" y="2357430"/>
            <a:ext cx="1428760" cy="1000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Плюс 9"/>
          <p:cNvSpPr/>
          <p:nvPr/>
        </p:nvSpPr>
        <p:spPr>
          <a:xfrm>
            <a:off x="4429124" y="4000504"/>
            <a:ext cx="571504" cy="571504"/>
          </a:xfrm>
          <a:prstGeom prst="mathPlus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проектов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571612"/>
            <a:ext cx="8001056" cy="358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4000" b="1" i="1" dirty="0" smtClean="0"/>
              <a:t>МОНОПРОЕКТ</a:t>
            </a:r>
          </a:p>
          <a:p>
            <a:pPr lvl="1"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4000" b="1" i="1" dirty="0" smtClean="0"/>
              <a:t>МЕЖПРЕДМЕТНЫЙ</a:t>
            </a:r>
          </a:p>
          <a:p>
            <a:pPr lvl="1"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4000" b="1" i="1" dirty="0" smtClean="0"/>
              <a:t>НАДПРЕДМЕТНЫЙ</a:t>
            </a:r>
            <a:endParaRPr lang="ru-RU" sz="4000" b="1" i="1" dirty="0"/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reflection blurRad="6350" stA="55000" endA="300" endPos="45500" dir="5400000" sy="-100000" algn="bl" rotWithShape="0"/>
                </a:effectLst>
              </a:rPr>
              <a:t>Этапы работы над проектом</a:t>
            </a:r>
            <a:endParaRPr lang="ru-RU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428736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i="1" dirty="0" smtClean="0">
                <a:solidFill>
                  <a:srgbClr val="FFFF00"/>
                </a:solidFill>
              </a:rPr>
              <a:t>Организационный момент</a:t>
            </a:r>
            <a:endParaRPr lang="ru-RU" sz="2800" i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214554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Дети знакомятся со спецификой проектной деятельности. </a:t>
            </a:r>
          </a:p>
          <a:p>
            <a:pPr algn="ctr"/>
            <a:r>
              <a:rPr lang="ru-RU" sz="2400" dirty="0" smtClean="0"/>
              <a:t>В ходе этого этапа происходит распределение детей на инициативные группы.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4000504"/>
            <a:ext cx="885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FF00"/>
                </a:solidFill>
              </a:rPr>
              <a:t>2. Формулирование темы и целей деятельности</a:t>
            </a:r>
            <a:endParaRPr lang="ru-RU" sz="2800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85776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FF00"/>
                </a:solidFill>
              </a:rPr>
              <a:t>3. Подготовительный этап</a:t>
            </a:r>
            <a:endParaRPr lang="ru-RU" sz="2800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5572140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Разрабатывается общий план деятельности, определяются основные разделы проекта, результатом которого является определённый продукт.</a:t>
            </a:r>
            <a:endParaRPr lang="ru-RU" sz="2400" dirty="0"/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reflection blurRad="6350" stA="55000" endA="300" endPos="45500" dir="5400000" sy="-100000" algn="bl" rotWithShape="0"/>
                </a:effectLst>
              </a:rPr>
              <a:t>Этапы работы над проектом</a:t>
            </a:r>
            <a:endParaRPr lang="ru-RU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428736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i="1" dirty="0" smtClean="0">
                <a:solidFill>
                  <a:srgbClr val="FFFF00"/>
                </a:solidFill>
              </a:rPr>
              <a:t>4. Собственно проектная деятельность</a:t>
            </a:r>
            <a:endParaRPr lang="ru-RU" sz="2800" i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00024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Осуществляется разработка основных разделов проекта.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2857496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FF00"/>
                </a:solidFill>
              </a:rPr>
              <a:t>5. Практическое применение</a:t>
            </a:r>
            <a:endParaRPr lang="ru-RU" sz="2800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50043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FF00"/>
                </a:solidFill>
              </a:rPr>
              <a:t>6. Самоанализ</a:t>
            </a:r>
            <a:endParaRPr lang="ru-RU" sz="2800" i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407194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Это в основном обучающий этап, в ходе которого дети приучаются анализировать положительные и отрицательные стороны своей деятельности.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286388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FF00"/>
                </a:solidFill>
              </a:rPr>
              <a:t>7. Рефлексия</a:t>
            </a:r>
            <a:endParaRPr lang="ru-RU" sz="2800" i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592933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Подведение итогов всей работы в целом.</a:t>
            </a:r>
            <a:endParaRPr lang="ru-RU" sz="2400" dirty="0"/>
          </a:p>
        </p:txBody>
      </p:sp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190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Проектная деятельность учащихся  начальной школы</vt:lpstr>
      <vt:lpstr>Слайд 2</vt:lpstr>
      <vt:lpstr>Слайд 3</vt:lpstr>
      <vt:lpstr>Функции метода проекта</vt:lpstr>
      <vt:lpstr>Слайд 5</vt:lpstr>
      <vt:lpstr>Виды проектов</vt:lpstr>
      <vt:lpstr>Этапы работы над проектом</vt:lpstr>
      <vt:lpstr>Этапы работы над проектом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учащихся  начальной школы</dc:title>
  <dc:creator>Колодезева</dc:creator>
  <cp:lastModifiedBy>Колодезева</cp:lastModifiedBy>
  <cp:revision>24</cp:revision>
  <dcterms:created xsi:type="dcterms:W3CDTF">2009-01-18T08:46:10Z</dcterms:created>
  <dcterms:modified xsi:type="dcterms:W3CDTF">2009-01-18T11:36:15Z</dcterms:modified>
</cp:coreProperties>
</file>