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53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94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0021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8511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9966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0909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61766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00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484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972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226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343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28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150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5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9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0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83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9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5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51F6-F0B0-445C-98AE-2ADA61C743C8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755BA-0087-495D-AE4F-E2E868D9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31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408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Часть 1 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1 класс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1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323528" y="1556792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681" y="476672"/>
            <a:ext cx="913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 На какую кочку должен опуститься каждый парашют?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550331"/>
            <a:ext cx="8994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на рисунке двузначные числа. Расскажи, сколько в каждом числе десятков и единиц. </a:t>
            </a: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57" name="Группа 56"/>
          <p:cNvGrpSpPr/>
          <p:nvPr/>
        </p:nvGrpSpPr>
        <p:grpSpPr>
          <a:xfrm>
            <a:off x="1069547" y="1565936"/>
            <a:ext cx="936104" cy="1439864"/>
            <a:chOff x="7596336" y="1197047"/>
            <a:chExt cx="936104" cy="143986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982759" y="1565936"/>
            <a:ext cx="936104" cy="1439864"/>
            <a:chOff x="7596336" y="1197047"/>
            <a:chExt cx="936104" cy="1439864"/>
          </a:xfrm>
        </p:grpSpPr>
        <p:pic>
          <p:nvPicPr>
            <p:cNvPr id="70" name="Picture 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502942" y="1385612"/>
            <a:ext cx="936104" cy="1439864"/>
            <a:chOff x="7596336" y="1197047"/>
            <a:chExt cx="936104" cy="1439864"/>
          </a:xfrm>
        </p:grpSpPr>
        <p:pic>
          <p:nvPicPr>
            <p:cNvPr id="73" name="Picture 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32146" y="1556792"/>
            <a:ext cx="936104" cy="1439864"/>
            <a:chOff x="7596336" y="1197047"/>
            <a:chExt cx="936104" cy="1439864"/>
          </a:xfrm>
        </p:grpSpPr>
        <p:pic>
          <p:nvPicPr>
            <p:cNvPr id="76" name="Picture 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45694" y="4375024"/>
            <a:ext cx="8818794" cy="926184"/>
            <a:chOff x="145694" y="4375024"/>
            <a:chExt cx="8818794" cy="926184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4073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361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2" name="Блок-схема: задержка 21"/>
            <p:cNvSpPr/>
            <p:nvPr/>
          </p:nvSpPr>
          <p:spPr>
            <a:xfrm rot="16200000">
              <a:off x="109303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Блок-схема: задержка 24"/>
            <p:cNvSpPr/>
            <p:nvPr/>
          </p:nvSpPr>
          <p:spPr>
            <a:xfrm rot="16200000">
              <a:off x="194532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20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28" name="Блок-схема: задержка 27"/>
            <p:cNvSpPr/>
            <p:nvPr/>
          </p:nvSpPr>
          <p:spPr>
            <a:xfrm rot="16200000">
              <a:off x="279762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40500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31" name="Блок-схема: задержка 30"/>
            <p:cNvSpPr/>
            <p:nvPr/>
          </p:nvSpPr>
          <p:spPr>
            <a:xfrm rot="16200000">
              <a:off x="364991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Блок-схема: задержка 33"/>
            <p:cNvSpPr/>
            <p:nvPr/>
          </p:nvSpPr>
          <p:spPr>
            <a:xfrm rot="16200000">
              <a:off x="450221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02215" y="4705980"/>
              <a:ext cx="722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  <p:sp>
          <p:nvSpPr>
            <p:cNvPr id="37" name="Блок-схема: задержка 36"/>
            <p:cNvSpPr/>
            <p:nvPr/>
          </p:nvSpPr>
          <p:spPr>
            <a:xfrm rot="16200000">
              <a:off x="535450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91115" y="4705980"/>
              <a:ext cx="636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  <p:sp>
          <p:nvSpPr>
            <p:cNvPr id="40" name="Блок-схема: задержка 39"/>
            <p:cNvSpPr/>
            <p:nvPr/>
          </p:nvSpPr>
          <p:spPr>
            <a:xfrm rot="16200000">
              <a:off x="620680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Блок-схема: задержка 42"/>
            <p:cNvSpPr/>
            <p:nvPr/>
          </p:nvSpPr>
          <p:spPr>
            <a:xfrm rot="16200000">
              <a:off x="705909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Блок-схема: задержка 45"/>
            <p:cNvSpPr/>
            <p:nvPr/>
          </p:nvSpPr>
          <p:spPr>
            <a:xfrm rot="16200000">
              <a:off x="7983403" y="4496859"/>
              <a:ext cx="642942" cy="786957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78273" y="4665069"/>
              <a:ext cx="612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59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86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79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8301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307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86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751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602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47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45694" y="4437112"/>
              <a:ext cx="88187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28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323528" y="1556792"/>
            <a:ext cx="8640960" cy="3183582"/>
          </a:xfrm>
          <a:prstGeom prst="ellipse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88" y="419596"/>
            <a:ext cx="913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 рисунок.  На какую кочку должен опуститься каждый парашют?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550331"/>
            <a:ext cx="8994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на рисунке двузначные числа. Расскажи, сколько в каждом числе десятков и единиц. </a:t>
            </a: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45694" y="4375024"/>
            <a:ext cx="8818794" cy="926184"/>
            <a:chOff x="145694" y="4375024"/>
            <a:chExt cx="8818794" cy="926184"/>
          </a:xfrm>
        </p:grpSpPr>
        <p:sp>
          <p:nvSpPr>
            <p:cNvPr id="19" name="Блок-схема: задержка 18"/>
            <p:cNvSpPr/>
            <p:nvPr/>
          </p:nvSpPr>
          <p:spPr>
            <a:xfrm rot="16200000">
              <a:off x="24073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361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2" name="Блок-схема: задержка 21"/>
            <p:cNvSpPr/>
            <p:nvPr/>
          </p:nvSpPr>
          <p:spPr>
            <a:xfrm rot="16200000">
              <a:off x="109303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Блок-схема: задержка 24"/>
            <p:cNvSpPr/>
            <p:nvPr/>
          </p:nvSpPr>
          <p:spPr>
            <a:xfrm rot="16200000">
              <a:off x="194532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88205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28" name="Блок-схема: задержка 27"/>
            <p:cNvSpPr/>
            <p:nvPr/>
          </p:nvSpPr>
          <p:spPr>
            <a:xfrm rot="16200000">
              <a:off x="279762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40500" y="470598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31" name="Блок-схема: задержка 30"/>
            <p:cNvSpPr/>
            <p:nvPr/>
          </p:nvSpPr>
          <p:spPr>
            <a:xfrm rot="16200000">
              <a:off x="364991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Блок-схема: задержка 33"/>
            <p:cNvSpPr/>
            <p:nvPr/>
          </p:nvSpPr>
          <p:spPr>
            <a:xfrm rot="16200000">
              <a:off x="450221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02215" y="4705980"/>
              <a:ext cx="7226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  <p:sp>
          <p:nvSpPr>
            <p:cNvPr id="37" name="Блок-схема: задержка 36"/>
            <p:cNvSpPr/>
            <p:nvPr/>
          </p:nvSpPr>
          <p:spPr>
            <a:xfrm rot="16200000">
              <a:off x="535450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391115" y="4705980"/>
              <a:ext cx="636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14</a:t>
              </a:r>
            </a:p>
          </p:txBody>
        </p:sp>
        <p:sp>
          <p:nvSpPr>
            <p:cNvPr id="40" name="Блок-схема: задержка 39"/>
            <p:cNvSpPr/>
            <p:nvPr/>
          </p:nvSpPr>
          <p:spPr>
            <a:xfrm rot="16200000">
              <a:off x="6206804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Блок-схема: задержка 42"/>
            <p:cNvSpPr/>
            <p:nvPr/>
          </p:nvSpPr>
          <p:spPr>
            <a:xfrm rot="16200000">
              <a:off x="7059099" y="4609777"/>
              <a:ext cx="642942" cy="642942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Блок-схема: задержка 45"/>
            <p:cNvSpPr/>
            <p:nvPr/>
          </p:nvSpPr>
          <p:spPr>
            <a:xfrm rot="16200000">
              <a:off x="7983403" y="4496859"/>
              <a:ext cx="642942" cy="786957"/>
            </a:xfrm>
            <a:prstGeom prst="flowChartDelay">
              <a:avLst/>
            </a:prstGeom>
            <a:solidFill>
              <a:srgbClr val="00B050"/>
            </a:solidFill>
            <a:ln>
              <a:solidFill>
                <a:srgbClr val="92D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78273" y="4665069"/>
              <a:ext cx="6120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20</a:t>
              </a: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59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86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79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8301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3073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786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7515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602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4780" y="4375024"/>
              <a:ext cx="333946" cy="926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Прямая соединительная линия 5"/>
            <p:cNvCxnSpPr/>
            <p:nvPr/>
          </p:nvCxnSpPr>
          <p:spPr>
            <a:xfrm>
              <a:off x="145694" y="4437112"/>
              <a:ext cx="881879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396338" y="5949280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</a:p>
        </p:txBody>
      </p:sp>
      <p:grpSp>
        <p:nvGrpSpPr>
          <p:cNvPr id="57" name="Группа 56"/>
          <p:cNvGrpSpPr/>
          <p:nvPr/>
        </p:nvGrpSpPr>
        <p:grpSpPr>
          <a:xfrm>
            <a:off x="1069547" y="1565936"/>
            <a:ext cx="936104" cy="1439864"/>
            <a:chOff x="7596336" y="1197047"/>
            <a:chExt cx="936104" cy="143986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10</a:t>
              </a: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982759" y="1565936"/>
            <a:ext cx="936104" cy="1439864"/>
            <a:chOff x="7596336" y="1197047"/>
            <a:chExt cx="936104" cy="1439864"/>
          </a:xfrm>
        </p:grpSpPr>
        <p:pic>
          <p:nvPicPr>
            <p:cNvPr id="70" name="Picture 7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" name="TextBox 70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502942" y="1385612"/>
            <a:ext cx="936104" cy="1439864"/>
            <a:chOff x="7596336" y="1197047"/>
            <a:chExt cx="936104" cy="1439864"/>
          </a:xfrm>
        </p:grpSpPr>
        <p:pic>
          <p:nvPicPr>
            <p:cNvPr id="73" name="Picture 7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TextBox 73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7732146" y="1556792"/>
            <a:ext cx="936104" cy="1439864"/>
            <a:chOff x="7596336" y="1197047"/>
            <a:chExt cx="936104" cy="1439864"/>
          </a:xfrm>
        </p:grpSpPr>
        <p:pic>
          <p:nvPicPr>
            <p:cNvPr id="76" name="Picture 7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197047"/>
              <a:ext cx="936104" cy="10188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8" name="TextBox 77"/>
            <p:cNvSpPr txBox="1"/>
            <p:nvPr/>
          </p:nvSpPr>
          <p:spPr>
            <a:xfrm>
              <a:off x="7737650" y="2175246"/>
              <a:ext cx="534207" cy="461665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57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49149 0.3400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83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27118 0.3187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-0.17621 0.3150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19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43889 0.3150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ес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1000"/>
            <a:ext cx="4857750" cy="3886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618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724400"/>
            <a:ext cx="163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нутый угол 4"/>
          <p:cNvSpPr/>
          <p:nvPr/>
        </p:nvSpPr>
        <p:spPr>
          <a:xfrm>
            <a:off x="6084168" y="386423"/>
            <a:ext cx="2670990" cy="4337977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3+4</a:t>
            </a:r>
          </a:p>
          <a:p>
            <a:pPr algn="ctr">
              <a:defRPr/>
            </a:pPr>
            <a:r>
              <a:rPr lang="ru-RU" sz="60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7+3</a:t>
            </a:r>
          </a:p>
          <a:p>
            <a:pPr algn="ctr">
              <a:defRPr/>
            </a:pPr>
            <a:r>
              <a:rPr lang="ru-RU" sz="60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10+3</a:t>
            </a:r>
          </a:p>
          <a:p>
            <a:pPr algn="ctr">
              <a:defRPr/>
            </a:pPr>
            <a:r>
              <a:rPr lang="ru-RU" sz="60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9+2</a:t>
            </a:r>
          </a:p>
        </p:txBody>
      </p:sp>
    </p:spTree>
    <p:extLst>
      <p:ext uri="{BB962C8B-B14F-4D97-AF65-F5344CB8AC3E}">
        <p14:creationId xmlns:p14="http://schemas.microsoft.com/office/powerpoint/2010/main" val="191880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62821"/>
              </p:ext>
            </p:extLst>
          </p:nvPr>
        </p:nvGraphicFramePr>
        <p:xfrm>
          <a:off x="1907704" y="620688"/>
          <a:ext cx="2286000" cy="914400"/>
        </p:xfrm>
        <a:graphic>
          <a:graphicData uri="http://schemas.openxmlformats.org/drawingml/2006/table">
            <a:tbl>
              <a:tblPr firstRow="1">
                <a:tableStyleId>{22838BEF-8BB2-4498-84A7-C5851F593DF1}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20601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73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745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317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889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803304" y="1001688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060104" y="12302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517304" y="12302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974504" y="12302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431704" y="12302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93704" y="696888"/>
            <a:ext cx="46519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</a:p>
        </p:txBody>
      </p:sp>
      <p:sp>
        <p:nvSpPr>
          <p:cNvPr id="16" name="Овал 15"/>
          <p:cNvSpPr/>
          <p:nvPr/>
        </p:nvSpPr>
        <p:spPr>
          <a:xfrm>
            <a:off x="5108104" y="1001688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36704" y="696888"/>
            <a:ext cx="46519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022610"/>
              </p:ext>
            </p:extLst>
          </p:nvPr>
        </p:nvGraphicFramePr>
        <p:xfrm>
          <a:off x="5793904" y="620688"/>
          <a:ext cx="2286000" cy="914400"/>
        </p:xfrm>
        <a:graphic>
          <a:graphicData uri="http://schemas.openxmlformats.org/drawingml/2006/table">
            <a:tbl>
              <a:tblPr firstRow="1">
                <a:tableStyleId>{22838BEF-8BB2-4498-84A7-C5851F593DF1}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Овал 18"/>
          <p:cNvSpPr/>
          <p:nvPr/>
        </p:nvSpPr>
        <p:spPr>
          <a:xfrm>
            <a:off x="59463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4035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8607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3179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775104" y="7730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946304" y="12302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403504" y="12302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6860704" y="12302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7317904" y="1230288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8384704" y="1001688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7775104" y="1230288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30" name="Скругленная соединительная линия 29"/>
          <p:cNvCxnSpPr>
            <a:stCxn id="9" idx="4"/>
          </p:cNvCxnSpPr>
          <p:nvPr/>
        </p:nvCxnSpPr>
        <p:spPr>
          <a:xfrm rot="5400000">
            <a:off x="4193704" y="925488"/>
            <a:ext cx="457200" cy="91440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593504" y="1687488"/>
            <a:ext cx="50674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      </a:t>
            </a:r>
            <a:r>
              <a:rPr lang="ru-RU" sz="48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ru-RU" sz="5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2  =     11</a:t>
            </a:r>
          </a:p>
        </p:txBody>
      </p:sp>
      <p:pic>
        <p:nvPicPr>
          <p:cNvPr id="32" name="Рисунок 31" descr="зайка знай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04" y="2525688"/>
            <a:ext cx="2266950" cy="302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Прямоугольник 32"/>
          <p:cNvSpPr/>
          <p:nvPr/>
        </p:nvSpPr>
        <p:spPr>
          <a:xfrm>
            <a:off x="2288704" y="2678088"/>
            <a:ext cx="619272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</a:t>
            </a:r>
            <a:r>
              <a:rPr lang="ru-RU" sz="48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+ 1</a:t>
            </a:r>
            <a:r>
              <a:rPr lang="ru-RU" sz="5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+ 1 = 10 + 1 = 11</a:t>
            </a:r>
          </a:p>
        </p:txBody>
      </p:sp>
    </p:spTree>
    <p:extLst>
      <p:ext uri="{BB962C8B-B14F-4D97-AF65-F5344CB8AC3E}">
        <p14:creationId xmlns:p14="http://schemas.microsoft.com/office/powerpoint/2010/main" val="365633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701892"/>
              </p:ext>
            </p:extLst>
          </p:nvPr>
        </p:nvGraphicFramePr>
        <p:xfrm>
          <a:off x="1979712" y="764704"/>
          <a:ext cx="2286000" cy="914400"/>
        </p:xfrm>
        <a:graphic>
          <a:graphicData uri="http://schemas.openxmlformats.org/drawingml/2006/table">
            <a:tbl>
              <a:tblPr firstRow="1">
                <a:tableStyleId>{22838BEF-8BB2-4498-84A7-C5851F593DF1}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2132112" y="9171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89312" y="9171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875312" y="11457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65712" y="840904"/>
            <a:ext cx="46519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</a:p>
        </p:txBody>
      </p:sp>
      <p:sp>
        <p:nvSpPr>
          <p:cNvPr id="8" name="Овал 7"/>
          <p:cNvSpPr/>
          <p:nvPr/>
        </p:nvSpPr>
        <p:spPr>
          <a:xfrm>
            <a:off x="4875312" y="9171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9712" y="840904"/>
            <a:ext cx="46519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501817"/>
              </p:ext>
            </p:extLst>
          </p:nvPr>
        </p:nvGraphicFramePr>
        <p:xfrm>
          <a:off x="6246912" y="764704"/>
          <a:ext cx="2286000" cy="914400"/>
        </p:xfrm>
        <a:graphic>
          <a:graphicData uri="http://schemas.openxmlformats.org/drawingml/2006/table">
            <a:tbl>
              <a:tblPr firstRow="1">
                <a:tableStyleId>{22838BEF-8BB2-4498-84A7-C5851F593DF1}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Овал 11"/>
          <p:cNvSpPr/>
          <p:nvPr/>
        </p:nvSpPr>
        <p:spPr>
          <a:xfrm>
            <a:off x="8228112" y="9171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399312" y="9171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856512" y="9171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313712" y="9171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770912" y="9171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770912" y="13743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399312" y="13743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856512" y="13743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313712" y="1374304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8609112" y="11457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8228112" y="13743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3" name="Скругленная соединительная линия 22"/>
          <p:cNvCxnSpPr>
            <a:stCxn id="6" idx="4"/>
          </p:cNvCxnSpPr>
          <p:nvPr/>
        </p:nvCxnSpPr>
        <p:spPr>
          <a:xfrm rot="5400000">
            <a:off x="4265712" y="1069504"/>
            <a:ext cx="457200" cy="91440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665512" y="1831504"/>
            <a:ext cx="52245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      </a:t>
            </a:r>
            <a:r>
              <a:rPr lang="ru-RU" sz="48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ru-RU" sz="5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9    =     11</a:t>
            </a:r>
          </a:p>
        </p:txBody>
      </p:sp>
      <p:pic>
        <p:nvPicPr>
          <p:cNvPr id="25" name="Рисунок 24" descr="зайка знай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12" y="2669704"/>
            <a:ext cx="2266950" cy="302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Прямоугольник 25"/>
          <p:cNvSpPr/>
          <p:nvPr/>
        </p:nvSpPr>
        <p:spPr>
          <a:xfrm>
            <a:off x="2360712" y="2822104"/>
            <a:ext cx="619272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</a:t>
            </a:r>
            <a:r>
              <a:rPr lang="ru-RU" sz="48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+ 8</a:t>
            </a:r>
            <a:r>
              <a:rPr lang="ru-RU" sz="5400" b="1" dirty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+ 1 = 10 + 1 = 11</a:t>
            </a:r>
          </a:p>
        </p:txBody>
      </p:sp>
      <p:sp>
        <p:nvSpPr>
          <p:cNvPr id="27" name="Овал 26"/>
          <p:cNvSpPr/>
          <p:nvPr/>
        </p:nvSpPr>
        <p:spPr>
          <a:xfrm>
            <a:off x="5180112" y="9171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484912" y="9171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5180112" y="11457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484912" y="11457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875312" y="6885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180112" y="6885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484912" y="688504"/>
            <a:ext cx="152400" cy="152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34" name="Скругленная соединительная линия 30"/>
          <p:cNvCxnSpPr>
            <a:stCxn id="29" idx="3"/>
          </p:cNvCxnSpPr>
          <p:nvPr/>
        </p:nvCxnSpPr>
        <p:spPr>
          <a:xfrm rot="5400000">
            <a:off x="3541812" y="-133821"/>
            <a:ext cx="250825" cy="3070225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кругленная соединительная линия 30"/>
          <p:cNvCxnSpPr>
            <a:stCxn id="28" idx="4"/>
          </p:cNvCxnSpPr>
          <p:nvPr/>
        </p:nvCxnSpPr>
        <p:spPr>
          <a:xfrm rot="5400000">
            <a:off x="3884712" y="-149696"/>
            <a:ext cx="457200" cy="289560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кругленная соединительная линия 35"/>
          <p:cNvCxnSpPr>
            <a:stCxn id="8" idx="1"/>
          </p:cNvCxnSpPr>
          <p:nvPr/>
        </p:nvCxnSpPr>
        <p:spPr>
          <a:xfrm rot="16200000" flipV="1">
            <a:off x="3884712" y="-73496"/>
            <a:ext cx="174625" cy="1851025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кругленная соединительная линия 48"/>
          <p:cNvCxnSpPr/>
          <p:nvPr/>
        </p:nvCxnSpPr>
        <p:spPr>
          <a:xfrm rot="10800000">
            <a:off x="3579912" y="917104"/>
            <a:ext cx="1622425" cy="22225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кругленная соединительная линия 48"/>
          <p:cNvCxnSpPr>
            <a:stCxn id="31" idx="5"/>
          </p:cNvCxnSpPr>
          <p:nvPr/>
        </p:nvCxnSpPr>
        <p:spPr>
          <a:xfrm rot="5400000">
            <a:off x="3759300" y="258291"/>
            <a:ext cx="685800" cy="1806575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кругленная соединительная линия 48"/>
          <p:cNvCxnSpPr/>
          <p:nvPr/>
        </p:nvCxnSpPr>
        <p:spPr>
          <a:xfrm rot="10800000" flipV="1">
            <a:off x="3579912" y="1244129"/>
            <a:ext cx="1927225" cy="130175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кругленная соединительная линия 48"/>
          <p:cNvCxnSpPr/>
          <p:nvPr/>
        </p:nvCxnSpPr>
        <p:spPr>
          <a:xfrm rot="10800000" flipV="1">
            <a:off x="3960912" y="688504"/>
            <a:ext cx="1241425" cy="4572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2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99518"/>
              </p:ext>
            </p:extLst>
          </p:nvPr>
        </p:nvGraphicFramePr>
        <p:xfrm>
          <a:off x="197185" y="2636912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195" name="TextBox 194"/>
          <p:cNvSpPr txBox="1"/>
          <p:nvPr/>
        </p:nvSpPr>
        <p:spPr>
          <a:xfrm>
            <a:off x="571472" y="1397001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+ 4  =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1841966" y="139361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785786" y="21136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5400000">
            <a:off x="1035819" y="1929397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1357290" y="1893678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1500166" y="211369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000364" y="307926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714750" y="3064970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0298" y="2775829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357689" y="2775829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96666" y="2700642"/>
            <a:ext cx="2057408" cy="757244"/>
            <a:chOff x="5072067" y="2967806"/>
            <a:chExt cx="2057408" cy="757244"/>
          </a:xfrm>
        </p:grpSpPr>
        <p:sp>
          <p:nvSpPr>
            <p:cNvPr id="41" name="Овал 40"/>
            <p:cNvSpPr/>
            <p:nvPr/>
          </p:nvSpPr>
          <p:spPr>
            <a:xfrm>
              <a:off x="5072067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2" name="Овал 41"/>
            <p:cNvSpPr/>
            <p:nvPr/>
          </p:nvSpPr>
          <p:spPr>
            <a:xfrm>
              <a:off x="6357951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3" name="Овал 42"/>
            <p:cNvSpPr/>
            <p:nvPr/>
          </p:nvSpPr>
          <p:spPr>
            <a:xfrm>
              <a:off x="6786579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5500695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5" name="Овал 44"/>
            <p:cNvSpPr/>
            <p:nvPr/>
          </p:nvSpPr>
          <p:spPr>
            <a:xfrm>
              <a:off x="5929323" y="2967806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6" name="Овал 45"/>
            <p:cNvSpPr/>
            <p:nvPr/>
          </p:nvSpPr>
          <p:spPr>
            <a:xfrm>
              <a:off x="5072067" y="3382154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5500695" y="3382154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5929323" y="3382154"/>
              <a:ext cx="342896" cy="3428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1" name="Овал 50"/>
          <p:cNvSpPr/>
          <p:nvPr/>
        </p:nvSpPr>
        <p:spPr>
          <a:xfrm>
            <a:off x="285721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571605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2000233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714349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1142977" y="267920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285721" y="309355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4086220" y="3064970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714349" y="309355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1142977" y="309355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3357554" y="3064970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3000364" y="307926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3714750" y="3064970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4086220" y="3064970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3347864" y="3064970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3" y="717793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Н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айди значения сумм.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9552" y="3792429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+ 5  =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841966" y="378904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785786" y="45619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1003899" y="4324825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1325370" y="4289106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500166" y="456196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2886064" y="551385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>
            <a:off x="3643312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500298" y="5210421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714876" y="514237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83" name="Таблица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005664"/>
              </p:ext>
            </p:extLst>
          </p:nvPr>
        </p:nvGraphicFramePr>
        <p:xfrm>
          <a:off x="214285" y="5070934"/>
          <a:ext cx="2214575" cy="857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15"/>
                <a:gridCol w="442915"/>
                <a:gridCol w="442915"/>
                <a:gridCol w="442915"/>
                <a:gridCol w="442915"/>
              </a:tblGrid>
              <a:tr h="428628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  <a:tr h="428628"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/>
                    </a:p>
                  </a:txBody>
                  <a:tcPr marL="42203" marR="42203" marT="21102" marB="21102"/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2203" marR="42203" marT="21102" marB="21102"/>
                </a:tc>
              </a:tr>
            </a:tbl>
          </a:graphicData>
        </a:graphic>
      </p:graphicFrame>
      <p:sp>
        <p:nvSpPr>
          <p:cNvPr id="85" name="Овал 84"/>
          <p:cNvSpPr/>
          <p:nvPr/>
        </p:nvSpPr>
        <p:spPr>
          <a:xfrm>
            <a:off x="285721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571605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2000233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714349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1142977" y="511379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285721" y="552814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4014782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714349" y="552814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1142977" y="5528144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3286116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1571604" y="5513856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4357686" y="5499562"/>
            <a:ext cx="342896" cy="34289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8" name="Овал 97"/>
          <p:cNvSpPr/>
          <p:nvPr/>
        </p:nvSpPr>
        <p:spPr>
          <a:xfrm>
            <a:off x="2886064" y="5499568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9" name="Овал 98"/>
          <p:cNvSpPr/>
          <p:nvPr/>
        </p:nvSpPr>
        <p:spPr>
          <a:xfrm>
            <a:off x="3643312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0" name="Овал 99"/>
          <p:cNvSpPr/>
          <p:nvPr/>
        </p:nvSpPr>
        <p:spPr>
          <a:xfrm>
            <a:off x="4014782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1" name="Овал 100"/>
          <p:cNvSpPr/>
          <p:nvPr/>
        </p:nvSpPr>
        <p:spPr>
          <a:xfrm>
            <a:off x="3286116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3" name="Овал 102"/>
          <p:cNvSpPr/>
          <p:nvPr/>
        </p:nvSpPr>
        <p:spPr>
          <a:xfrm>
            <a:off x="4357686" y="5485274"/>
            <a:ext cx="342896" cy="342896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65" y="2643024"/>
            <a:ext cx="22256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199" y="5067006"/>
            <a:ext cx="222567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11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416 L 0.52778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8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C -0.00157 0.0088 0.00069 0.01713 0.00486 0.025 C 0.00538 0.02639 0.0217 0.0544 0.02448 0.05834 C 0.02569 0.06019 0.02778 0.06088 0.02916 0.0632 C 0.03819 0.07709 0.02951 0.0713 0.03906 0.07593 C 0.04496 0.08519 0.05156 0.0875 0.0585 0.09375 C 0.0618 0.097 0.06493 0.10047 0.06823 0.10394 C 0.07361 0.1095 0.09514 0.11343 0.09739 0.11389 C 0.10087 0.11505 0.10382 0.11806 0.10712 0.11922 C 0.11093 0.11991 0.11475 0.12084 0.11857 0.12153 C 0.15451 0.14051 0.21875 0.11042 0.25972 0.10649 C 0.26198 0.10556 0.26857 0.10301 0.271 0.10139 C 0.27274 0.09977 0.27396 0.097 0.27587 0.09607 C 0.28333 0.09422 0.29114 0.09445 0.29861 0.09375 C 0.30903 0.09075 0.31927 0.08658 0.32934 0.08357 C 0.3408 0.07176 0.34757 0.0551 0.35694 0.04051 C 0.36111 0.02107 0.35503 0.04422 0.36354 0.02778 C 0.36458 0.0257 0.36441 0.02246 0.3651 0.02014 C 0.36614 0.01713 0.36701 0.01482 0.3684 0.01227 C 0.37378 0.0044 0.37326 0.01135 0.37326 0.00487 " pathEditMode="relative" rAng="0" ptsTypes="fffffffffffffffffffA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701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C -0.00157 0.0088 0.00069 0.01713 0.00486 0.025 C 0.00538 0.02639 0.0217 0.0544 0.02448 0.05834 C 0.02569 0.06019 0.02777 0.06088 0.02916 0.0632 C 0.03819 0.07709 0.02951 0.0713 0.03906 0.07593 C 0.04496 0.08519 0.05156 0.0875 0.0585 0.09375 C 0.0618 0.097 0.06493 0.10047 0.06823 0.10394 C 0.07361 0.1095 0.09514 0.11343 0.09739 0.11389 C 0.10087 0.11505 0.10382 0.11806 0.10712 0.11922 C 0.11093 0.11991 0.11475 0.12084 0.11857 0.12153 C 0.15451 0.14051 0.21875 0.11042 0.25972 0.10649 C 0.26198 0.10556 0.26857 0.10301 0.271 0.10139 C 0.27274 0.09977 0.27396 0.097 0.27587 0.09607 C 0.28333 0.09422 0.29114 0.09445 0.29861 0.09375 C 0.30902 0.09075 0.31927 0.08658 0.32934 0.08357 C 0.3408 0.07176 0.34757 0.0551 0.35694 0.04051 C 0.36111 0.02107 0.35503 0.04422 0.36354 0.02778 C 0.36458 0.0257 0.36441 0.02246 0.3651 0.02014 C 0.36614 0.01713 0.36701 0.01482 0.3684 0.01227 C 0.37378 0.0044 0.37326 0.01135 0.37326 0.00487 " pathEditMode="relative" rAng="0" ptsTypes="fffffffffffffffffffA">
                                      <p:cBhvr>
                                        <p:cTn id="1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11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0208 C -0.00191 0.0125 -0.00347 0.0243 0.00052 0.03333 C 0.00156 0.03588 0.00399 0.03726 0.00521 0.03958 C 0.01267 0.0537 0.01493 0.06064 0.02708 0.06875 C 0.03212 0.0787 0.02847 0.0743 0.03958 0.07916 C 0.0434 0.08078 0.04601 0.08634 0.04896 0.08958 C 0.05382 0.0949 0.06181 0.09953 0.06771 0.10208 C 0.08576 0.12013 0.1033 0.12476 0.12552 0.12708 C 0.16753 0.13819 0.1592 0.13078 0.23802 0.12916 C 0.24913 0.125 0.25955 0.12083 0.27083 0.11875 C 0.28021 0.1125 0.28142 0.1125 0.28802 0.10625 C 0.29462 0.1 0.2974 0.09421 0.30521 0.09166 C 0.31823 0.0787 0.33003 0.05902 0.34583 0.05208 C 0.3526 0.04444 0.3599 0.0375 0.36615 0.02916 C 0.37448 0.01805 0.3599 0.02638 0.3724 0.02083 C 0.3842 0.00509 0.37865 0.00925 0.38646 0.00416 " pathEditMode="relative" rAng="0" ptsTypes="fffffffffffffffA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10" y="680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69 0.01041 -0.00087 0.02222 0.00313 0.03125 C 0.00417 0.03379 0.0066 0.03518 0.00781 0.0375 C 0.01528 0.05162 0.01753 0.05856 0.02969 0.06666 C 0.03472 0.07662 0.03108 0.07222 0.04219 0.07708 C 0.04601 0.0787 0.04861 0.08426 0.05156 0.0875 C 0.05642 0.09282 0.06441 0.09745 0.07031 0.1 C 0.08837 0.11805 0.1059 0.12268 0.12813 0.125 C 0.17014 0.13611 0.16181 0.1287 0.24063 0.12708 C 0.25174 0.12291 0.26215 0.11875 0.27344 0.11666 C 0.28281 0.11041 0.28403 0.11041 0.29063 0.10416 C 0.29722 0.09791 0.3 0.09213 0.30781 0.08958 C 0.32083 0.07662 0.33264 0.05694 0.34844 0.05 C 0.35521 0.04236 0.3625 0.03541 0.36875 0.02708 C 0.37708 0.01597 0.3625 0.0243 0.375 0.01875 C 0.38681 0.00301 0.38125 0.00717 0.38906 0.00208 " pathEditMode="relative" ptsTypes="fffffffffffffff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0.53611 -0.0074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06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C 0.00191 0.03032 0.00053 0.03611 0.01233 0.05833 C 0.01806 0.06898 0.01216 0.06435 0.02171 0.06829 C 0.02674 0.08009 0.03473 0.08194 0.04185 0.09005 C 0.05035 0.09954 0.05643 0.11042 0.06667 0.11458 C 0.07969 0.12801 0.09497 0.13056 0.11025 0.13403 C 0.14862 0.15417 0.11632 0.13889 0.21129 0.1412 C 0.23438 0.15347 0.26407 0.14375 0.28733 0.13148 C 0.3007 0.12454 0.31441 0.12245 0.32778 0.1169 C 0.3356 0.11389 0.32969 0.11481 0.33872 0.10972 C 0.34914 0.10347 0.36077 0.10116 0.37136 0.09491 C 0.37952 0.09005 0.38768 0.08472 0.39619 0.08032 C 0.40452 0.07593 0.41355 0.06042 0.41945 0.05116 C 0.43178 0.03194 0.41598 0.06273 0.42882 0.03889 C 0.43299 0.03102 0.43334 0.02454 0.4382 0.0169 C 0.43959 0.0081 0.44132 -0.00069 0.44132 -0.00972 " pathEditMode="relative" rAng="0" ptsTypes="fffffffffffffffA">
                                      <p:cBhvr>
                                        <p:cTn id="4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0" y="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5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6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63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9 0.00393 0.00277 0.00856 0.00468 0.0125 C 0.00954 0.02222 0.00902 0.01481 0.0125 0.025 C 0.01388 0.02893 0.01371 0.03379 0.01562 0.0375 C 0.01892 0.04398 0.02239 0.05139 0.025 0.05833 C 0.0276 0.06527 0.03003 0.07338 0.03437 0.07916 C 0.03993 0.08657 0.04704 0.09328 0.05312 0.1 C 0.0625 0.11041 0.07239 0.11875 0.08281 0.12708 C 0.08611 0.12963 0.08906 0.13264 0.09218 0.13541 C 0.09496 0.13796 0.10156 0.13958 0.10156 0.13958 C 0.10833 0.14861 0.11597 0.14907 0.125 0.15208 C 0.14947 0.16018 0.1769 0.15926 0.20156 0.16041 C 0.22777 0.16365 0.25329 0.16458 0.27968 0.1625 C 0.29756 0.15764 0.3151 0.15162 0.33281 0.14583 C 0.33506 0.14514 0.33697 0.14282 0.33906 0.14166 C 0.34618 0.13796 0.35381 0.13472 0.36093 0.13125 C 0.36493 0.12916 0.36805 0.12963 0.37187 0.12708 C 0.38402 0.11898 0.36944 0.12615 0.38125 0.12083 C 0.38993 0.10926 0.40503 0.10115 0.41718 0.09791 C 0.41875 0.09652 0.42013 0.09467 0.42187 0.09375 C 0.42378 0.09259 0.42621 0.09305 0.42812 0.09166 C 0.43003 0.09027 0.43107 0.08727 0.43281 0.08541 C 0.44062 0.07731 0.45034 0.07106 0.45468 0.05833 C 0.4585 0.04676 0.45763 0.03449 0.46093 0.02291 C 0.46163 0.0206 0.46336 0.01898 0.46406 0.01666 C 0.46545 0.01273 0.46718 0.00416 0.46718 0.00416 C 0.46545 -0.00787 0.46805 -0.00463 0.4625 -0.00834 " pathEditMode="relative" ptsTypes="ffffffffffffffffffffffffffA">
                                      <p:cBhvr>
                                        <p:cTn id="65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/>
      <p:bldP spid="84" grpId="0"/>
      <p:bldP spid="108" grpId="0"/>
      <p:bldP spid="36" grpId="0" animBg="1"/>
      <p:bldP spid="37" grpId="0" animBg="1"/>
      <p:bldP spid="57" grpId="0" animBg="1"/>
      <p:bldP spid="62" grpId="0" animBg="1"/>
      <p:bldP spid="60" grpId="0"/>
      <p:bldP spid="61" grpId="0"/>
      <p:bldP spid="69" grpId="0"/>
      <p:bldP spid="70" grpId="0" animBg="1"/>
      <p:bldP spid="71" grpId="0" animBg="1"/>
      <p:bldP spid="91" grpId="0" animBg="1"/>
      <p:bldP spid="94" grpId="0" animBg="1"/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78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Помоги Кате  найти значения сумм.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сумма здесь «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лишняя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»?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571472" y="1448897"/>
            <a:ext cx="128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+ 7  =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1691680" y="1448897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683568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rot="5400000">
            <a:off x="933601" y="1952551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1255072" y="1916832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1397948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26776" y="1448897"/>
            <a:ext cx="1316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+ 7  =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714174" y="1448897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339752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2516205" y="1922935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2837676" y="1887216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2911964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644008" y="1448897"/>
            <a:ext cx="1284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+ 8  =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764216" y="1465620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</a:t>
            </a:r>
          </a:p>
        </p:txBody>
      </p:sp>
      <p:sp>
        <p:nvSpPr>
          <p:cNvPr id="109" name="Прямоугольник 108"/>
          <p:cNvSpPr/>
          <p:nvPr/>
        </p:nvSpPr>
        <p:spPr>
          <a:xfrm>
            <a:off x="4252152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rot="5400000">
            <a:off x="4502185" y="1952551"/>
            <a:ext cx="285752" cy="214314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6200000" flipH="1">
            <a:off x="4823656" y="1916832"/>
            <a:ext cx="285752" cy="285752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рямоугольник 111"/>
          <p:cNvSpPr/>
          <p:nvPr/>
        </p:nvSpPr>
        <p:spPr>
          <a:xfrm>
            <a:off x="4966532" y="21368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700320" y="1448897"/>
            <a:ext cx="1400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+ 9  =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956376" y="1455167"/>
            <a:ext cx="56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68588" y="1019637"/>
            <a:ext cx="1587765" cy="360040"/>
          </a:xfrm>
          <a:prstGeom prst="rect">
            <a:avLst/>
          </a:prstGeom>
          <a:solidFill>
            <a:srgbClr val="FD99B3">
              <a:alpha val="30196"/>
            </a:srgbClr>
          </a:solidFill>
          <a:ln>
            <a:solidFill>
              <a:srgbClr val="FD99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3" y="54868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Н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айдите значения сумм. </a:t>
            </a:r>
          </a:p>
        </p:txBody>
      </p:sp>
    </p:spTree>
    <p:extLst>
      <p:ext uri="{BB962C8B-B14F-4D97-AF65-F5344CB8AC3E}">
        <p14:creationId xmlns:p14="http://schemas.microsoft.com/office/powerpoint/2010/main" val="284179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023 L 0.71736 0.07285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51" y="36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6" grpId="0"/>
      <p:bldP spid="84" grpId="0"/>
      <p:bldP spid="108" grpId="0"/>
      <p:bldP spid="60" grpId="0"/>
      <p:bldP spid="61" grpId="0"/>
      <p:bldP spid="69" grpId="0"/>
      <p:bldP spid="107" grpId="0"/>
      <p:bldP spid="109" grpId="0"/>
      <p:bldP spid="112" grpId="0"/>
      <p:bldP spid="114" grpId="0"/>
      <p:bldP spid="45" grpId="0" animBg="1"/>
      <p:bldP spid="45" grpId="1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Официальная</vt:lpstr>
      <vt:lpstr>Часть 1 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Часть 1 математика</dc:title>
  <dc:creator>Учитель</dc:creator>
  <cp:lastModifiedBy>Учитель</cp:lastModifiedBy>
  <cp:revision>2</cp:revision>
  <dcterms:created xsi:type="dcterms:W3CDTF">2014-07-01T04:17:57Z</dcterms:created>
  <dcterms:modified xsi:type="dcterms:W3CDTF">2014-07-01T04:19:33Z</dcterms:modified>
</cp:coreProperties>
</file>