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3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B776D3E-B020-4481-91C7-77409606C361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E8D1684-2A06-4797-BD02-644AA48D62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776D3E-B020-4481-91C7-77409606C361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8D1684-2A06-4797-BD02-644AA48D62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776D3E-B020-4481-91C7-77409606C361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8D1684-2A06-4797-BD02-644AA48D62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76D3E-B020-4481-91C7-77409606C361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D1684-2A06-4797-BD02-644AA48D62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76D3E-B020-4481-91C7-77409606C361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D1684-2A06-4797-BD02-644AA48D62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76D3E-B020-4481-91C7-77409606C361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D1684-2A06-4797-BD02-644AA48D62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76D3E-B020-4481-91C7-77409606C361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D1684-2A06-4797-BD02-644AA48D62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76D3E-B020-4481-91C7-77409606C361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D1684-2A06-4797-BD02-644AA48D62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76D3E-B020-4481-91C7-77409606C361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D1684-2A06-4797-BD02-644AA48D62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76D3E-B020-4481-91C7-77409606C361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D1684-2A06-4797-BD02-644AA48D62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76D3E-B020-4481-91C7-77409606C361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D1684-2A06-4797-BD02-644AA48D62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776D3E-B020-4481-91C7-77409606C361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8D1684-2A06-4797-BD02-644AA48D624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76D3E-B020-4481-91C7-77409606C361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D1684-2A06-4797-BD02-644AA48D62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76D3E-B020-4481-91C7-77409606C361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D1684-2A06-4797-BD02-644AA48D62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76D3E-B020-4481-91C7-77409606C361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D1684-2A06-4797-BD02-644AA48D62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776D3E-B020-4481-91C7-77409606C361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8D1684-2A06-4797-BD02-644AA48D624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776D3E-B020-4481-91C7-77409606C361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8D1684-2A06-4797-BD02-644AA48D624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776D3E-B020-4481-91C7-77409606C361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8D1684-2A06-4797-BD02-644AA48D624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776D3E-B020-4481-91C7-77409606C361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8D1684-2A06-4797-BD02-644AA48D6244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776D3E-B020-4481-91C7-77409606C361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8D1684-2A06-4797-BD02-644AA48D62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B776D3E-B020-4481-91C7-77409606C361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8D1684-2A06-4797-BD02-644AA48D624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B776D3E-B020-4481-91C7-77409606C361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E8D1684-2A06-4797-BD02-644AA48D624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B776D3E-B020-4481-91C7-77409606C361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E8D1684-2A06-4797-BD02-644AA48D624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76D3E-B020-4481-91C7-77409606C361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D1684-2A06-4797-BD02-644AA48D624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//upload.wikimedia.org/wikipedia/commons/9/95/Francisco_de_Zurbar%C3%A1n_063.jpg" TargetMode="Externa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//upload.wikimedia.org/wikipedia/commons/f/fe/Henri_Fantin-Latour_003.jpg" TargetMode="Externa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//upload.wikimedia.org/wikipedia/commons/d/d4/Osipov-Cornflowers-7oci10bw.jpg" TargetMode="Externa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yandex.ru/yandsearch?source=wiz&amp;uinfo=sw-1424-sh-803-fw-1199-fh-597-pd-1&amp;p=4&amp;text=%D0%BD%D0%B0%D1%82%D1%8E%D1%80%D0%BC%D0%BE%D1%80%D1%82%20%D0%BA%D1%83%D0%B2%D1%88%D0%B8%D0%BD%20%D1%81%20%D1%8F%D0%B1%D0%BB%D0%BE%D0%BA%D0%BE%D0%BC&amp;noreask=1&amp;pos=137&amp;rpt=simage&amp;lr=2&amp;img_url=http%3A%2F%2Fwww.mm-dekor.ru%2Fimage.php%2Fkuvshin-s-yablokami.jpg%3Fwidth%3D220%26height%3D200%26cropratio%3D22%3A20%26image%3D%2Ffiles%2F_content%2Fpictures%2F460.jpg" TargetMode="Externa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6.jpeg"/><Relationship Id="rId4" Type="http://schemas.openxmlformats.org/officeDocument/2006/relationships/hyperlink" Target="http://images.yandex.ru/yandsearch?text=%D0%BD%D0%B0%D1%82%D1%8E%D1%80%D0%BC%D0%BE%D1%80%D1%82%20%D0%BA%D1%83%D0%B2%D1%88%D0%B8%D0%BD%20%D1%81%20%D1%8F%D0%B1%D0%BB%D0%BE%D0%BA%D0%B0%D0%BC%D0%B8&amp;pos=7&amp;uinfo=sw-1424-sh-803-fw-1199-fh-597-pd-1&amp;rpt=simage&amp;img_url=http%3A%2F%2Fwww.artlib.ru%2Fobjects%2Fgallery_605%2Fartlib_gallery-302625-s.jpg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988840"/>
            <a:ext cx="849694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err="1" smtClean="0"/>
              <a:t>Натюрмо́рт</a:t>
            </a:r>
            <a:r>
              <a:rPr lang="ru-RU" sz="4000" dirty="0" smtClean="0"/>
              <a:t> (фр. </a:t>
            </a:r>
            <a:r>
              <a:rPr lang="fr-FR" sz="4000" i="1" dirty="0"/>
              <a:t>nature morte</a:t>
            </a:r>
            <a:r>
              <a:rPr lang="ru-RU" sz="4000" dirty="0" smtClean="0"/>
              <a:t> — «мёртвая природа») — изображение неодушевлённых предметов в изобразительном искусстве.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http://www.drulber.ru/sites/default/files/kuvsh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3725652"/>
            <a:ext cx="4176464" cy="313234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23528" y="908720"/>
            <a:ext cx="849694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5. Прямыми короткими линиями намечаем ширину ручки кувшина. Проводим вспомогательные горизонтальные линии степени раскрываемости – для построения верхней части горлышка, его соединения с корпусом кувшина и сечений, проходящих через самые широкие его места, а также верхней и нижней части донышка. На яблоке намечаем местоположение плоскости для черенка.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http://www.drulber.ru/sites/default/files/kuvsh_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3689648"/>
            <a:ext cx="4224469" cy="316835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51520" y="908720"/>
            <a:ext cx="864096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6. Плавно сводим линии, определяющие контур яблока, проводим вспомогательную линию по его форме в самом широком месте. Короткими штрихами намечаем черенок, и листики в верхней части яблока. Плавными линиями уточняем обобщенную форму ручки кувшина. Поскольку кувшин является фигурой вращения и в горизонтальном сечении он представляет собой круг, строим в перспективе плоскости в виде овалов, определяющих верхнюю и нижнюю часть донышка, самые широкие места корпуса, место соединения горлышка с корпусом кувшина и ободок горлышка.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http://www.drulber.ru/sites/default/files/kuvsh_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4000500"/>
            <a:ext cx="3810000" cy="28575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67544" y="620688"/>
            <a:ext cx="820891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7. Плавными линиями сводим все линии построения яблока донышка кувшина, его самых широких мест, горлышка, ручки.</a:t>
            </a:r>
          </a:p>
          <a:p>
            <a:r>
              <a:rPr lang="ru-RU" sz="2000" b="1" dirty="0"/>
              <a:t>Теперь намечаем блики (самые светлые места) и падающие тени от предметов на плоскости стола и стене. Ближние и теневые части предмета решаем более активно, чем дальние и на свету.</a:t>
            </a:r>
          </a:p>
          <a:p>
            <a:r>
              <a:rPr lang="ru-RU" sz="2000" b="1" dirty="0"/>
              <a:t>8. Резинкой слегка «ослабляем» линии построения. Затем короткими штрихами прокрываем теневые части натюрморта по форме предметов – собственные и падающие – и плоскости стола.</a:t>
            </a:r>
          </a:p>
          <a:p>
            <a:r>
              <a:rPr lang="ru-RU" sz="2000" b="1" dirty="0"/>
              <a:t>9. Слегка меняем направление штриховки на плоскостях, усиливая теневые части натюрморта, образуя своеобразную «воздушную» сетку.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 descr="http://www.drulber.ru/sites/default/files/kuvsh_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3861048"/>
            <a:ext cx="3810000" cy="28575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51520" y="620688"/>
            <a:ext cx="849694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10. Штриховкой по форме предметов усиливаем их тональное соотношение – светлое яблоко и темный кувшин.</a:t>
            </a:r>
          </a:p>
          <a:p>
            <a:r>
              <a:rPr lang="ru-RU" sz="2000" b="1" dirty="0"/>
              <a:t>11. Смягчаем штриховкой и усиливаем тон теневых частей предмета, уточняем местоположение бликов, подчеркивающих фактуру кувшина и его объемную форму. Выделяем передние планы плоскости стола и предметов на столе, усиливая впечатления воздушного пространства.</a:t>
            </a:r>
          </a:p>
          <a:p>
            <a:r>
              <a:rPr lang="ru-RU" sz="2000" b="1" dirty="0"/>
              <a:t>12. На завершающем этапе прорисовываем детали, обобщаем изображение, доводя его до цельности. Еще раз сверяем тональные соотношения в рисунке с натурой. Мягко </a:t>
            </a:r>
            <a:r>
              <a:rPr lang="ru-RU" sz="2000" b="1" dirty="0" err="1"/>
              <a:t>проштриховываем</a:t>
            </a:r>
            <a:r>
              <a:rPr lang="ru-RU" sz="2000" b="1" dirty="0"/>
              <a:t> тени, выделяем контрастные места отражений на кувшине теневой части и на свету.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File:Francisco de Zurbarán 063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980728"/>
            <a:ext cx="7620000" cy="432435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267744" y="5661248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/>
              <a:t>Франсиско де Сурбаран</a:t>
            </a:r>
            <a:r>
              <a:rPr lang="ru-RU" sz="2000" dirty="0"/>
              <a:t>.</a:t>
            </a:r>
            <a:r>
              <a:rPr lang="ru-RU" sz="2000" dirty="0" smtClean="0"/>
              <a:t> Натюрморт с лимонами, апельсинами и розой. 1633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File:Henri Fantin-Latour 003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260648"/>
            <a:ext cx="4867275" cy="5715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763688" y="6021288"/>
            <a:ext cx="64087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Анри </a:t>
            </a:r>
            <a:r>
              <a:rPr lang="ru-RU" sz="2000" dirty="0" err="1" smtClean="0"/>
              <a:t>Фантен-Латур</a:t>
            </a:r>
            <a:r>
              <a:rPr lang="ru-RU" sz="2000" dirty="0"/>
              <a:t>.</a:t>
            </a:r>
            <a:r>
              <a:rPr lang="ru-RU" sz="2000" dirty="0" smtClean="0"/>
              <a:t> Натюрморт с цветами и фруктами. 1865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File:Osipov-Cornflowers-7oci10bw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332656"/>
            <a:ext cx="4876800" cy="570547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275856" y="6165304"/>
            <a:ext cx="303159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/>
              <a:t>С. Осипов. Васильки. 1976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http://www.mm-dekor.ru/image.php/kuvshin-s-yablokami.jpg?width=220&amp;height=200&amp;cropratio=22:20&amp;image=/files/_content/pictures/460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132856"/>
            <a:ext cx="3960440" cy="3600400"/>
          </a:xfrm>
          <a:prstGeom prst="rect">
            <a:avLst/>
          </a:prstGeom>
          <a:noFill/>
        </p:spPr>
      </p:pic>
      <p:pic>
        <p:nvPicPr>
          <p:cNvPr id="43012" name="Picture 4" descr="http://www.artlib.ru/objects/gallery_605/artlib_gallery-302625-o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6016" y="1268760"/>
            <a:ext cx="3971925" cy="530542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619672" y="188640"/>
            <a:ext cx="61153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Кувшин с яблоками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http://www.drulber.ru/sites/default/files/kuvsh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3645024"/>
            <a:ext cx="3810000" cy="28575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267744" y="3356992"/>
            <a:ext cx="4896544" cy="33123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836712"/>
            <a:ext cx="82809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1. Прямыми линиями намечаем границы натюрморта в листе по крайним точкам предметов: внизу – горизонтальной линией по нижнему краю яблока, так как оно находится ближе к зрителю, вверху – линией, определяющей высоту кувшина. Затем – слева и справа по краям натюрморта.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http://www.drulber.ru/sites/default/files/kuvsh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5" y="3212976"/>
            <a:ext cx="4368485" cy="327636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39552" y="1052736"/>
            <a:ext cx="82809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2. Намечаем горизонтальную линию направления ближнего и дальнего края стола. Находим и намечаем обобщенную пропорцию яблока относительно высоты кувшина. Прорисовываем вертикальные осевые линии яблока и кувшина.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http://www.drulber.ru/sites/default/files/kuvsh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3284984"/>
            <a:ext cx="4320480" cy="324036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51520" y="980728"/>
            <a:ext cx="85689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3. Определяем пропорциональные соотношения основных частей кувшина – горлышка и корпуса. Затем по вертикали намечаем самое широкое место кувшина. Проводим вспомогательную линию перпендикулярно центральной оси яблока в самом широком месте.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http://www.drulber.ru/sites/default/files/kuvsh_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3725652"/>
            <a:ext cx="4176464" cy="313234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95536" y="332656"/>
            <a:ext cx="84249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4. Короткими горизонтальными линиями определяем местоположение ручки кувшина, верхней и нижней её части, общую ее величину в пропорциональном соотношении с высотой и шириной кувшина. Горизонтальными линиями перпендикулярно оси намечаем высоту донышка, самые широкие места корпуса кувшина. Затем проводим линию, проходящую через ближнюю к зрителю точку плоскости соединения горлышка с корпусом кувшина, а также высоты ободка верхней части горлышка.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</TotalTime>
  <Words>557</Words>
  <Application>Microsoft Office PowerPoint</Application>
  <PresentationFormat>Экран (4:3)</PresentationFormat>
  <Paragraphs>18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Открытая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Александр</dc:creator>
  <cp:lastModifiedBy>Александр</cp:lastModifiedBy>
  <cp:revision>4</cp:revision>
  <dcterms:created xsi:type="dcterms:W3CDTF">2013-09-17T18:14:02Z</dcterms:created>
  <dcterms:modified xsi:type="dcterms:W3CDTF">2013-09-17T18:46:37Z</dcterms:modified>
</cp:coreProperties>
</file>