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9" r:id="rId3"/>
    <p:sldId id="280" r:id="rId4"/>
    <p:sldId id="281" r:id="rId5"/>
    <p:sldId id="283" r:id="rId6"/>
    <p:sldId id="260" r:id="rId7"/>
    <p:sldId id="269" r:id="rId8"/>
    <p:sldId id="285" r:id="rId9"/>
    <p:sldId id="286" r:id="rId10"/>
    <p:sldId id="258" r:id="rId11"/>
    <p:sldId id="303" r:id="rId12"/>
    <p:sldId id="288" r:id="rId13"/>
    <p:sldId id="289" r:id="rId14"/>
    <p:sldId id="290" r:id="rId15"/>
    <p:sldId id="291" r:id="rId16"/>
    <p:sldId id="302" r:id="rId17"/>
    <p:sldId id="300" r:id="rId18"/>
    <p:sldId id="298" r:id="rId19"/>
    <p:sldId id="304" r:id="rId20"/>
    <p:sldId id="310" r:id="rId21"/>
    <p:sldId id="306" r:id="rId22"/>
    <p:sldId id="308" r:id="rId23"/>
    <p:sldId id="307" r:id="rId24"/>
    <p:sldId id="275" r:id="rId25"/>
    <p:sldId id="30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CC"/>
    <a:srgbClr val="FF99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strips dir="ld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hyperlink" Target="http://img-fotki.yandex.ru/get/3307/sharlen59.12/0_1d092_61ddc895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odusvivendi.ru/photos/large_1150120193165850.jpg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images01.olx.ru/ui/3/89/73/62108673_2---WHess-Lublin-XIX-.jp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2.jpeg"/><Relationship Id="rId7" Type="http://schemas.openxmlformats.org/officeDocument/2006/relationships/hyperlink" Target="http://www.oborudovanie.ru/files_big/329103_001.gif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hyperlink" Target="http://www.profit-shop.ru/UserFiles/Image/img1040_20910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7.jpeg"/><Relationship Id="rId2" Type="http://schemas.openxmlformats.org/officeDocument/2006/relationships/hyperlink" Target="http://s09.radikal.ru/i182/1009/d3/ffea63f290b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ifeglobe.net/media/entry/401/16083_3.jpg" TargetMode="External"/><Relationship Id="rId5" Type="http://schemas.openxmlformats.org/officeDocument/2006/relationships/image" Target="../media/image36.jpeg"/><Relationship Id="rId4" Type="http://schemas.openxmlformats.org/officeDocument/2006/relationships/hyperlink" Target="http://www.futura-sciences.com/uploads/RTEmagicC_chocolat_043.jpg.jp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261088"/>
          </a:xfrm>
        </p:spPr>
        <p:txBody>
          <a:bodyPr>
            <a:normAutofit/>
          </a:bodyPr>
          <a:lstStyle/>
          <a:p>
            <a:pPr algn="ctr"/>
            <a: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в детстве приобретешь,</a:t>
            </a: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то в старости обопрешься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72560" cy="213516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00CC"/>
                </a:solidFill>
              </a:rPr>
              <a:t>Единицы массы</a:t>
            </a:r>
            <a:br>
              <a:rPr lang="ru-RU" sz="72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00CC"/>
                </a:solidFill>
              </a:rPr>
            </a:br>
            <a:r>
              <a:rPr lang="ru-RU" sz="72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00CC"/>
                </a:solidFill>
              </a:rPr>
              <a:t>ГРАММ</a:t>
            </a:r>
            <a:endParaRPr lang="ru-RU" sz="7200" dirty="0">
              <a:ln w="28575">
                <a:solidFill>
                  <a:sysClr val="windowText" lastClr="000000"/>
                </a:solidFill>
              </a:ln>
              <a:solidFill>
                <a:srgbClr val="0000CC"/>
              </a:solidFill>
            </a:endParaRPr>
          </a:p>
        </p:txBody>
      </p:sp>
      <p:pic>
        <p:nvPicPr>
          <p:cNvPr id="4" name="Рисунок 3" descr="giri_189x200_pc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6096" y="4725144"/>
            <a:ext cx="2016224" cy="1690686"/>
          </a:xfrm>
          <a:prstGeom prst="rect">
            <a:avLst/>
          </a:prstGeom>
        </p:spPr>
      </p:pic>
      <p:pic>
        <p:nvPicPr>
          <p:cNvPr id="5" name="Рисунок 4" descr="media.go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80" y="3861048"/>
            <a:ext cx="2843808" cy="26862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92494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0033CC"/>
                </a:solidFill>
              </a:rPr>
              <a:t>-познакомиться </a:t>
            </a:r>
            <a:r>
              <a:rPr lang="ru-RU" sz="2800" i="1" dirty="0" smtClean="0">
                <a:solidFill>
                  <a:srgbClr val="0033CC"/>
                </a:solidFill>
              </a:rPr>
              <a:t>с новой единицей массы – </a:t>
            </a:r>
            <a:r>
              <a:rPr lang="ru-RU" sz="2800" i="1" dirty="0" smtClean="0">
                <a:solidFill>
                  <a:srgbClr val="0033CC"/>
                </a:solidFill>
              </a:rPr>
              <a:t>граммом</a:t>
            </a:r>
          </a:p>
          <a:p>
            <a:r>
              <a:rPr lang="ru-RU" sz="2800" i="1" dirty="0" smtClean="0">
                <a:solidFill>
                  <a:srgbClr val="0033CC"/>
                </a:solidFill>
              </a:rPr>
              <a:t>-</a:t>
            </a:r>
            <a:r>
              <a:rPr lang="ru-RU" sz="2800" i="1" dirty="0" smtClean="0">
                <a:solidFill>
                  <a:srgbClr val="0033CC"/>
                </a:solidFill>
              </a:rPr>
              <a:t> </a:t>
            </a:r>
            <a:r>
              <a:rPr lang="ru-RU" sz="2800" i="1" dirty="0" smtClean="0">
                <a:solidFill>
                  <a:srgbClr val="0033CC"/>
                </a:solidFill>
              </a:rPr>
              <a:t>и соотношением между граммом и килограммом</a:t>
            </a:r>
            <a:endParaRPr lang="ru-RU" sz="2800" i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64904"/>
            <a:ext cx="9144000" cy="1864228"/>
          </a:xfrm>
        </p:spPr>
        <p:txBody>
          <a:bodyPr>
            <a:noAutofit/>
          </a:bodyPr>
          <a:lstStyle/>
          <a:p>
            <a:pPr algn="ctr"/>
            <a:r>
              <a:rPr lang="ru-RU" sz="10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</a:rPr>
              <a:t/>
            </a:r>
            <a:br>
              <a:rPr lang="ru-RU" sz="10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</a:rPr>
            </a:br>
            <a:r>
              <a:rPr lang="ru-RU" sz="10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</a:rPr>
              <a:t/>
            </a:r>
            <a:br>
              <a:rPr lang="ru-RU" sz="10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</a:rPr>
            </a:br>
            <a:r>
              <a:rPr lang="ru-RU" sz="10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</a:rPr>
              <a:t/>
            </a:r>
            <a:br>
              <a:rPr lang="ru-RU" sz="10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</a:rPr>
            </a:br>
            <a:r>
              <a:rPr lang="ru-RU" sz="10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</a:rPr>
              <a:t/>
            </a:r>
            <a:br>
              <a:rPr lang="ru-RU" sz="10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</a:rPr>
            </a:br>
            <a:r>
              <a:rPr lang="ru-RU" sz="10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</a:rPr>
              <a:t/>
            </a:r>
            <a:br>
              <a:rPr lang="ru-RU" sz="10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</a:rPr>
            </a:br>
            <a:r>
              <a:rPr lang="ru-RU" sz="15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</a:rPr>
              <a:t>1</a:t>
            </a:r>
            <a:r>
              <a:rPr lang="ru-RU" sz="10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</a:rPr>
              <a:t>КГ=</a:t>
            </a:r>
            <a:r>
              <a:rPr lang="ru-RU" sz="15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</a:rPr>
              <a:t>1000</a:t>
            </a:r>
            <a:r>
              <a:rPr lang="ru-RU" sz="10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</a:rPr>
              <a:t>г</a:t>
            </a:r>
            <a:endParaRPr lang="ru-RU" sz="10000" dirty="0">
              <a:ln w="28575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26" y="0"/>
            <a:ext cx="8786874" cy="1000108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ln w="28575">
                  <a:solidFill>
                    <a:sysClr val="windowText" lastClr="000000"/>
                  </a:solidFill>
                </a:ln>
              </a:rPr>
              <a:t>Виды весов</a:t>
            </a:r>
            <a:endParaRPr lang="ru-RU" sz="6600" dirty="0">
              <a:ln w="28575"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10" name="Рисунок 9" descr="23095743718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0694" y="5143512"/>
            <a:ext cx="1381125" cy="1381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anubis_s_vesami_.jpg"/>
          <p:cNvPicPr>
            <a:picLocks noChangeAspect="1"/>
          </p:cNvPicPr>
          <p:nvPr/>
        </p:nvPicPr>
        <p:blipFill>
          <a:blip r:embed="rId3" cstate="print"/>
          <a:srcRect t="3974" b="8609"/>
          <a:stretch>
            <a:fillRect/>
          </a:stretch>
        </p:blipFill>
        <p:spPr>
          <a:xfrm>
            <a:off x="285720" y="928670"/>
            <a:ext cx="2696765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2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94457" y="3929066"/>
            <a:ext cx="2033816" cy="2693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58236509_1.jpg"/>
          <p:cNvPicPr>
            <a:picLocks noChangeAspect="1"/>
          </p:cNvPicPr>
          <p:nvPr/>
        </p:nvPicPr>
        <p:blipFill>
          <a:blip r:embed="rId5" cstate="print"/>
          <a:srcRect t="11930" b="9521"/>
          <a:stretch>
            <a:fillRect/>
          </a:stretch>
        </p:blipFill>
        <p:spPr>
          <a:xfrm rot="5400000">
            <a:off x="4393898" y="1821152"/>
            <a:ext cx="3999542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normal_DSCF5458.jpg"/>
          <p:cNvPicPr>
            <a:picLocks noChangeAspect="1"/>
          </p:cNvPicPr>
          <p:nvPr/>
        </p:nvPicPr>
        <p:blipFill>
          <a:blip r:embed="rId6" cstate="print"/>
          <a:srcRect l="4172" r="18637"/>
          <a:stretch>
            <a:fillRect/>
          </a:stretch>
        </p:blipFill>
        <p:spPr>
          <a:xfrm>
            <a:off x="2786050" y="1142984"/>
            <a:ext cx="2643206" cy="4575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5405433.jpg"/>
          <p:cNvPicPr>
            <a:picLocks noChangeAspect="1"/>
          </p:cNvPicPr>
          <p:nvPr/>
        </p:nvPicPr>
        <p:blipFill>
          <a:blip r:embed="rId7" cstate="print"/>
          <a:srcRect l="11739" r="11956"/>
          <a:stretch>
            <a:fillRect/>
          </a:stretch>
        </p:blipFill>
        <p:spPr>
          <a:xfrm>
            <a:off x="500034" y="4214818"/>
            <a:ext cx="2499087" cy="245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5 из 2163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507682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-main-pic" descr="Картинка 7 из 2163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2996952"/>
            <a:ext cx="4860032" cy="358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-main-pic" descr="Картинка 22 из 2163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1" y="3429000"/>
            <a:ext cx="4032448" cy="315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76056" y="836712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</a:rPr>
              <a:t>Старинные весы</a:t>
            </a:r>
            <a:endParaRPr lang="ru-RU" sz="5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2-tub.yandex.net/i?id=110592445-03-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3730015" cy="2664296"/>
          </a:xfrm>
          <a:prstGeom prst="rect">
            <a:avLst/>
          </a:prstGeom>
          <a:noFill/>
        </p:spPr>
      </p:pic>
      <p:pic>
        <p:nvPicPr>
          <p:cNvPr id="24580" name="Picture 4" descr="http://im8-tub.yandex.net/i?id=35477606-02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0"/>
            <a:ext cx="2592288" cy="2592290"/>
          </a:xfrm>
          <a:prstGeom prst="rect">
            <a:avLst/>
          </a:prstGeom>
          <a:noFill/>
        </p:spPr>
      </p:pic>
      <p:pic>
        <p:nvPicPr>
          <p:cNvPr id="6" name="i-main-pic" descr="Картинка 3 из 5281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2420888"/>
            <a:ext cx="3237533" cy="205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http://im4-tub.yandex.net/i?id=144906894-20-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933056"/>
            <a:ext cx="3415764" cy="2664296"/>
          </a:xfrm>
          <a:prstGeom prst="rect">
            <a:avLst/>
          </a:prstGeom>
          <a:noFill/>
        </p:spPr>
      </p:pic>
      <p:pic>
        <p:nvPicPr>
          <p:cNvPr id="7" name="i-main-pic" descr="Картинка 16 из 5281">
            <a:hlinkClick r:id="rId7" tgtFrame="_blank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4" y="476672"/>
            <a:ext cx="34099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987824" y="5373216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b="1" dirty="0" smtClean="0">
                <a:solidFill>
                  <a:srgbClr val="002060"/>
                </a:solidFill>
              </a:rPr>
              <a:t>Электронные весы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3-tub.yandex.net/i?id=12491034-05-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861048"/>
            <a:ext cx="3312368" cy="2517400"/>
          </a:xfrm>
          <a:prstGeom prst="rect">
            <a:avLst/>
          </a:prstGeom>
          <a:noFill/>
        </p:spPr>
      </p:pic>
      <p:pic>
        <p:nvPicPr>
          <p:cNvPr id="28676" name="Picture 4" descr="http://im0-tub.yandex.net/i?id=120660009-01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59" y="404664"/>
            <a:ext cx="3511659" cy="2448272"/>
          </a:xfrm>
          <a:prstGeom prst="rect">
            <a:avLst/>
          </a:prstGeom>
          <a:noFill/>
        </p:spPr>
      </p:pic>
      <p:pic>
        <p:nvPicPr>
          <p:cNvPr id="28678" name="Picture 6" descr="http://im5-tub.yandex.net/i?id=54470700-12-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01008"/>
            <a:ext cx="2664296" cy="2664298"/>
          </a:xfrm>
          <a:prstGeom prst="rect">
            <a:avLst/>
          </a:prstGeom>
          <a:noFill/>
        </p:spPr>
      </p:pic>
      <p:pic>
        <p:nvPicPr>
          <p:cNvPr id="28680" name="Picture 8" descr="http://im6-tub.yandex.net/i?id=162591369-05-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996952"/>
            <a:ext cx="2880320" cy="240026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67944" y="1412776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Кухонные весы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190374"/>
          </a:xfrm>
        </p:spPr>
        <p:txBody>
          <a:bodyPr>
            <a:noAutofit/>
          </a:bodyPr>
          <a:lstStyle/>
          <a:p>
            <a:pPr algn="ctr"/>
            <a:endParaRPr lang="ru-RU" sz="15000" u="sng" dirty="0">
              <a:ln w="28575"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6" name="Рисунок 5" descr="IMG_6983.jpg"/>
          <p:cNvPicPr>
            <a:picLocks noChangeAspect="1"/>
          </p:cNvPicPr>
          <p:nvPr/>
        </p:nvPicPr>
        <p:blipFill>
          <a:blip r:embed="rId2" cstate="print"/>
          <a:srcRect l="12500" t="18750" r="21875" b="17708"/>
          <a:stretch>
            <a:fillRect/>
          </a:stretch>
        </p:blipFill>
        <p:spPr>
          <a:xfrm>
            <a:off x="611560" y="2420888"/>
            <a:ext cx="2705275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giri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309" b="18437"/>
          <a:stretch>
            <a:fillRect/>
          </a:stretch>
        </p:blipFill>
        <p:spPr>
          <a:xfrm>
            <a:off x="4067944" y="2852936"/>
            <a:ext cx="4500594" cy="2886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441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rcRect l="17619" t="20755" r="8127" b="18867"/>
          <a:stretch>
            <a:fillRect/>
          </a:stretch>
        </p:blipFill>
        <p:spPr>
          <a:xfrm>
            <a:off x="2771800" y="0"/>
            <a:ext cx="4214842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8"/>
          </a:xfrm>
        </p:spPr>
        <p:txBody>
          <a:bodyPr>
            <a:noAutofit/>
          </a:bodyPr>
          <a:lstStyle/>
          <a:p>
            <a:pPr algn="ctr"/>
            <a:r>
              <a:rPr lang="ru-RU" sz="10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</a:rPr>
              <a:t/>
            </a:r>
            <a:br>
              <a:rPr lang="ru-RU" sz="10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</a:rPr>
            </a:br>
            <a:r>
              <a:rPr lang="ru-RU" sz="10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</a:rPr>
              <a:t/>
            </a:r>
            <a:br>
              <a:rPr lang="ru-RU" sz="10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</a:rPr>
            </a:br>
            <a:r>
              <a:rPr lang="ru-RU" sz="10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</a:rPr>
              <a:t/>
            </a:r>
            <a:br>
              <a:rPr lang="ru-RU" sz="10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</a:rPr>
            </a:br>
            <a:r>
              <a:rPr lang="ru-RU" sz="10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</a:rPr>
              <a:t/>
            </a:r>
            <a:br>
              <a:rPr lang="ru-RU" sz="10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</a:rPr>
            </a:br>
            <a:r>
              <a:rPr lang="ru-RU" sz="10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</a:rPr>
              <a:t/>
            </a:r>
            <a:br>
              <a:rPr lang="ru-RU" sz="10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</a:rPr>
            </a:br>
            <a:r>
              <a:rPr lang="ru-RU" sz="6000" dirty="0" smtClean="0">
                <a:ln w="28575">
                  <a:solidFill>
                    <a:sysClr val="windowText" lastClr="000000"/>
                  </a:solidFill>
                </a:ln>
              </a:rPr>
              <a:t>гири бывают разные</a:t>
            </a:r>
            <a:endParaRPr lang="ru-RU" sz="6000" dirty="0">
              <a:ln w="28575"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285860"/>
            <a:ext cx="80724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 кг            2 кг           5 кг   </a:t>
            </a:r>
          </a:p>
          <a:p>
            <a:r>
              <a:rPr lang="ru-RU" sz="5400" b="1" dirty="0" smtClean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100г           200г           500г</a:t>
            </a:r>
          </a:p>
          <a:p>
            <a:r>
              <a:rPr lang="ru-RU" sz="5400" b="1" dirty="0" smtClean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10г             20г             50г  </a:t>
            </a:r>
          </a:p>
          <a:p>
            <a:r>
              <a:rPr lang="ru-RU" sz="5400" b="1" dirty="0" smtClean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1г               2г               5г  </a:t>
            </a:r>
            <a:endParaRPr lang="ru-RU" sz="5400" b="1" dirty="0">
              <a:solidFill>
                <a:srgbClr val="FFC000"/>
              </a:solidFill>
            </a:endParaRPr>
          </a:p>
        </p:txBody>
      </p:sp>
      <p:pic>
        <p:nvPicPr>
          <p:cNvPr id="5" name="Рисунок 4" descr="IMG_4418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rcRect l="17619" t="20755" r="8127" b="18867"/>
          <a:stretch>
            <a:fillRect/>
          </a:stretch>
        </p:blipFill>
        <p:spPr>
          <a:xfrm>
            <a:off x="2143108" y="4214818"/>
            <a:ext cx="4214842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89"/>
          <p:cNvGrpSpPr>
            <a:grpSpLocks/>
          </p:cNvGrpSpPr>
          <p:nvPr/>
        </p:nvGrpSpPr>
        <p:grpSpPr bwMode="auto">
          <a:xfrm>
            <a:off x="1928813" y="1071563"/>
            <a:ext cx="4286250" cy="1941512"/>
            <a:chOff x="1928794" y="1071546"/>
            <a:chExt cx="4286280" cy="1942097"/>
          </a:xfrm>
        </p:grpSpPr>
        <p:grpSp>
          <p:nvGrpSpPr>
            <p:cNvPr id="3" name="Группа 261"/>
            <p:cNvGrpSpPr>
              <a:grpSpLocks/>
            </p:cNvGrpSpPr>
            <p:nvPr/>
          </p:nvGrpSpPr>
          <p:grpSpPr bwMode="auto">
            <a:xfrm>
              <a:off x="1928794" y="1643050"/>
              <a:ext cx="4286280" cy="1365327"/>
              <a:chOff x="2500298" y="1571612"/>
              <a:chExt cx="4286280" cy="1365327"/>
            </a:xfrm>
          </p:grpSpPr>
          <p:sp>
            <p:nvSpPr>
              <p:cNvPr id="15641" name="AutoShape 3"/>
              <p:cNvSpPr>
                <a:spLocks noChangeArrowheads="1"/>
              </p:cNvSpPr>
              <p:nvPr/>
            </p:nvSpPr>
            <p:spPr bwMode="auto">
              <a:xfrm>
                <a:off x="4071934" y="2000240"/>
                <a:ext cx="857256" cy="936699"/>
              </a:xfrm>
              <a:prstGeom prst="triangle">
                <a:avLst>
                  <a:gd name="adj" fmla="val 48144"/>
                </a:avLst>
              </a:prstGeom>
              <a:gradFill rotWithShape="1">
                <a:gsLst>
                  <a:gs pos="0">
                    <a:srgbClr val="66FFFF"/>
                  </a:gs>
                  <a:gs pos="50000">
                    <a:srgbClr val="00CCFF"/>
                  </a:gs>
                  <a:gs pos="100000">
                    <a:srgbClr val="66FFFF"/>
                  </a:gs>
                </a:gsLst>
                <a:lin ang="18900000" scaled="1"/>
              </a:gra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CC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2500298" y="1571612"/>
                <a:ext cx="4286280" cy="722385"/>
                <a:chOff x="288" y="2736"/>
                <a:chExt cx="5088" cy="768"/>
              </a:xfrm>
            </p:grpSpPr>
            <p:grpSp>
              <p:nvGrpSpPr>
                <p:cNvPr id="5" name="Group 5"/>
                <p:cNvGrpSpPr>
                  <a:grpSpLocks/>
                </p:cNvGrpSpPr>
                <p:nvPr/>
              </p:nvGrpSpPr>
              <p:grpSpPr bwMode="auto">
                <a:xfrm>
                  <a:off x="288" y="2736"/>
                  <a:ext cx="2256" cy="768"/>
                  <a:chOff x="240" y="2736"/>
                  <a:chExt cx="2256" cy="768"/>
                </a:xfrm>
              </p:grpSpPr>
              <p:sp>
                <p:nvSpPr>
                  <p:cNvPr id="15648" name="AutoShape 6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080" y="2088"/>
                    <a:ext cx="576" cy="2256"/>
                  </a:xfrm>
                  <a:prstGeom prst="flowChartDelay">
                    <a:avLst/>
                  </a:prstGeom>
                  <a:solidFill>
                    <a:schemeClr val="accent2"/>
                  </a:solidFill>
                  <a:ln w="9525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649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240" y="2736"/>
                    <a:ext cx="2256" cy="43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/>
                      </a:gs>
                      <a:gs pos="100000">
                        <a:srgbClr val="0099FF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2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" name="Group 8"/>
                <p:cNvGrpSpPr>
                  <a:grpSpLocks/>
                </p:cNvGrpSpPr>
                <p:nvPr/>
              </p:nvGrpSpPr>
              <p:grpSpPr bwMode="auto">
                <a:xfrm>
                  <a:off x="3120" y="2736"/>
                  <a:ext cx="2256" cy="768"/>
                  <a:chOff x="240" y="2736"/>
                  <a:chExt cx="2256" cy="768"/>
                </a:xfrm>
              </p:grpSpPr>
              <p:sp>
                <p:nvSpPr>
                  <p:cNvPr id="15646" name="AutoShape 9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080" y="2088"/>
                    <a:ext cx="576" cy="2256"/>
                  </a:xfrm>
                  <a:prstGeom prst="flowChartDelay">
                    <a:avLst/>
                  </a:prstGeom>
                  <a:solidFill>
                    <a:schemeClr val="accent2"/>
                  </a:solidFill>
                  <a:ln w="9525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647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240" y="2736"/>
                    <a:ext cx="2256" cy="43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/>
                      </a:gs>
                      <a:gs pos="100000">
                        <a:srgbClr val="0099FF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2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5645" name="AutoShape 11"/>
                <p:cNvSpPr>
                  <a:spLocks noChangeArrowheads="1"/>
                </p:cNvSpPr>
                <p:nvPr/>
              </p:nvSpPr>
              <p:spPr bwMode="auto">
                <a:xfrm>
                  <a:off x="2448" y="2976"/>
                  <a:ext cx="672" cy="192"/>
                </a:xfrm>
                <a:prstGeom prst="triangle">
                  <a:avLst>
                    <a:gd name="adj" fmla="val 50000"/>
                  </a:avLst>
                </a:prstGeom>
                <a:noFill/>
                <a:ln w="57150">
                  <a:solidFill>
                    <a:schemeClr val="accent2"/>
                  </a:solidFill>
                  <a:miter lim="800000"/>
                  <a:headEnd type="none" w="lg" len="lg"/>
                  <a:tailEnd type="none" w="lg" len="lg"/>
                </a:ln>
                <a:scene3d>
                  <a:camera prst="legacyObliqueTopRight">
                    <a:rot lat="0" lon="20999988" rev="0"/>
                  </a:camera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chemeClr val="accent2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7" name="Group 442"/>
            <p:cNvGrpSpPr>
              <a:grpSpLocks/>
            </p:cNvGrpSpPr>
            <p:nvPr/>
          </p:nvGrpSpPr>
          <p:grpSpPr bwMode="auto">
            <a:xfrm>
              <a:off x="2000232" y="1071546"/>
              <a:ext cx="1785950" cy="1000132"/>
              <a:chOff x="4128" y="1200"/>
              <a:chExt cx="1632" cy="960"/>
            </a:xfrm>
          </p:grpSpPr>
          <p:sp>
            <p:nvSpPr>
              <p:cNvPr id="45" name="Freeform 443"/>
              <p:cNvSpPr>
                <a:spLocks/>
              </p:cNvSpPr>
              <p:nvPr/>
            </p:nvSpPr>
            <p:spPr bwMode="auto">
              <a:xfrm>
                <a:off x="4128" y="1567"/>
                <a:ext cx="1632" cy="593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272" y="392"/>
                  </a:cxn>
                  <a:cxn ang="0">
                    <a:pos x="792" y="640"/>
                  </a:cxn>
                  <a:cxn ang="0">
                    <a:pos x="1640" y="632"/>
                  </a:cxn>
                  <a:cxn ang="0">
                    <a:pos x="2080" y="392"/>
                  </a:cxn>
                  <a:cxn ang="0">
                    <a:pos x="2344" y="0"/>
                  </a:cxn>
                </a:cxnLst>
                <a:rect l="0" t="0" r="r" b="b"/>
                <a:pathLst>
                  <a:path w="2344" h="680">
                    <a:moveTo>
                      <a:pt x="0" y="56"/>
                    </a:moveTo>
                    <a:cubicBezTo>
                      <a:pt x="65" y="185"/>
                      <a:pt x="140" y="295"/>
                      <a:pt x="272" y="392"/>
                    </a:cubicBezTo>
                    <a:cubicBezTo>
                      <a:pt x="404" y="489"/>
                      <a:pt x="564" y="600"/>
                      <a:pt x="792" y="640"/>
                    </a:cubicBezTo>
                    <a:cubicBezTo>
                      <a:pt x="1020" y="680"/>
                      <a:pt x="1425" y="673"/>
                      <a:pt x="1640" y="632"/>
                    </a:cubicBezTo>
                    <a:cubicBezTo>
                      <a:pt x="1855" y="591"/>
                      <a:pt x="1963" y="497"/>
                      <a:pt x="2080" y="392"/>
                    </a:cubicBezTo>
                    <a:cubicBezTo>
                      <a:pt x="2197" y="287"/>
                      <a:pt x="2274" y="153"/>
                      <a:pt x="2344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33CCCC"/>
                  </a:gs>
                  <a:gs pos="100000">
                    <a:schemeClr val="bg1"/>
                  </a:gs>
                </a:gsLst>
                <a:lin ang="18900000" scaled="1"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5592" name="Oval 444"/>
              <p:cNvSpPr>
                <a:spLocks noChangeArrowheads="1"/>
              </p:cNvSpPr>
              <p:nvPr/>
            </p:nvSpPr>
            <p:spPr bwMode="auto">
              <a:xfrm>
                <a:off x="4128" y="1296"/>
                <a:ext cx="1632" cy="559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5593" name="Picture 445" descr="uz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440" y="1914"/>
                <a:ext cx="1042" cy="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594" name="Freeform 446"/>
              <p:cNvSpPr>
                <a:spLocks/>
              </p:cNvSpPr>
              <p:nvPr/>
            </p:nvSpPr>
            <p:spPr bwMode="auto">
              <a:xfrm>
                <a:off x="4315" y="1260"/>
                <a:ext cx="563" cy="248"/>
              </a:xfrm>
              <a:custGeom>
                <a:avLst/>
                <a:gdLst>
                  <a:gd name="T0" fmla="*/ 0 w 2019"/>
                  <a:gd name="T1" fmla="*/ 2 h 480"/>
                  <a:gd name="T2" fmla="*/ 1 w 2019"/>
                  <a:gd name="T3" fmla="*/ 0 h 480"/>
                  <a:gd name="T4" fmla="*/ 1 w 2019"/>
                  <a:gd name="T5" fmla="*/ 9 h 480"/>
                  <a:gd name="T6" fmla="*/ 0 w 2019"/>
                  <a:gd name="T7" fmla="*/ 2 h 4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19"/>
                  <a:gd name="T13" fmla="*/ 0 h 480"/>
                  <a:gd name="T14" fmla="*/ 2019 w 2019"/>
                  <a:gd name="T15" fmla="*/ 480 h 4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19" h="480">
                    <a:moveTo>
                      <a:pt x="0" y="96"/>
                    </a:moveTo>
                    <a:lnTo>
                      <a:pt x="2019" y="0"/>
                    </a:lnTo>
                    <a:lnTo>
                      <a:pt x="1171" y="480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95" name="Freeform 447"/>
              <p:cNvSpPr>
                <a:spLocks/>
              </p:cNvSpPr>
              <p:nvPr/>
            </p:nvSpPr>
            <p:spPr bwMode="auto">
              <a:xfrm>
                <a:off x="4639" y="1258"/>
                <a:ext cx="246" cy="514"/>
              </a:xfrm>
              <a:custGeom>
                <a:avLst/>
                <a:gdLst>
                  <a:gd name="T0" fmla="*/ 0 w 880"/>
                  <a:gd name="T1" fmla="*/ 19 h 996"/>
                  <a:gd name="T2" fmla="*/ 0 w 880"/>
                  <a:gd name="T3" fmla="*/ 10 h 996"/>
                  <a:gd name="T4" fmla="*/ 0 w 880"/>
                  <a:gd name="T5" fmla="*/ 0 h 996"/>
                  <a:gd name="T6" fmla="*/ 0 w 880"/>
                  <a:gd name="T7" fmla="*/ 9 h 9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80"/>
                  <a:gd name="T13" fmla="*/ 0 h 996"/>
                  <a:gd name="T14" fmla="*/ 880 w 880"/>
                  <a:gd name="T15" fmla="*/ 996 h 9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80" h="996">
                    <a:moveTo>
                      <a:pt x="0" y="996"/>
                    </a:moveTo>
                    <a:lnTo>
                      <a:pt x="880" y="508"/>
                    </a:lnTo>
                    <a:cubicBezTo>
                      <a:pt x="868" y="337"/>
                      <a:pt x="860" y="170"/>
                      <a:pt x="849" y="0"/>
                    </a:cubicBezTo>
                    <a:lnTo>
                      <a:pt x="8" y="492"/>
                    </a:lnTo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96" name="Freeform 448"/>
              <p:cNvSpPr>
                <a:spLocks/>
              </p:cNvSpPr>
              <p:nvPr/>
            </p:nvSpPr>
            <p:spPr bwMode="auto">
              <a:xfrm>
                <a:off x="4309" y="1305"/>
                <a:ext cx="335" cy="471"/>
              </a:xfrm>
              <a:custGeom>
                <a:avLst/>
                <a:gdLst>
                  <a:gd name="T0" fmla="*/ 1 w 1200"/>
                  <a:gd name="T1" fmla="*/ 18 h 912"/>
                  <a:gd name="T2" fmla="*/ 0 w 1200"/>
                  <a:gd name="T3" fmla="*/ 9 h 912"/>
                  <a:gd name="T4" fmla="*/ 0 w 1200"/>
                  <a:gd name="T5" fmla="*/ 0 h 912"/>
                  <a:gd name="T6" fmla="*/ 1 w 1200"/>
                  <a:gd name="T7" fmla="*/ 7 h 912"/>
                  <a:gd name="T8" fmla="*/ 1 w 1200"/>
                  <a:gd name="T9" fmla="*/ 18 h 9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"/>
                  <a:gd name="T16" fmla="*/ 0 h 912"/>
                  <a:gd name="T17" fmla="*/ 1200 w 1200"/>
                  <a:gd name="T18" fmla="*/ 912 h 9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" h="912">
                    <a:moveTo>
                      <a:pt x="1200" y="912"/>
                    </a:moveTo>
                    <a:lnTo>
                      <a:pt x="48" y="472"/>
                    </a:lnTo>
                    <a:lnTo>
                      <a:pt x="0" y="0"/>
                    </a:lnTo>
                    <a:lnTo>
                      <a:pt x="1192" y="400"/>
                    </a:lnTo>
                    <a:lnTo>
                      <a:pt x="1200" y="91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97" name="Freeform 449"/>
              <p:cNvSpPr>
                <a:spLocks/>
              </p:cNvSpPr>
              <p:nvPr/>
            </p:nvSpPr>
            <p:spPr bwMode="auto">
              <a:xfrm>
                <a:off x="4312" y="1200"/>
                <a:ext cx="569" cy="109"/>
              </a:xfrm>
              <a:custGeom>
                <a:avLst/>
                <a:gdLst>
                  <a:gd name="T0" fmla="*/ 0 w 2039"/>
                  <a:gd name="T1" fmla="*/ 4 h 212"/>
                  <a:gd name="T2" fmla="*/ 0 w 2039"/>
                  <a:gd name="T3" fmla="*/ 2 h 212"/>
                  <a:gd name="T4" fmla="*/ 0 w 2039"/>
                  <a:gd name="T5" fmla="*/ 1 h 212"/>
                  <a:gd name="T6" fmla="*/ 1 w 2039"/>
                  <a:gd name="T7" fmla="*/ 1 h 212"/>
                  <a:gd name="T8" fmla="*/ 1 w 2039"/>
                  <a:gd name="T9" fmla="*/ 1 h 212"/>
                  <a:gd name="T10" fmla="*/ 1 w 2039"/>
                  <a:gd name="T11" fmla="*/ 2 h 2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39"/>
                  <a:gd name="T19" fmla="*/ 0 h 212"/>
                  <a:gd name="T20" fmla="*/ 2039 w 2039"/>
                  <a:gd name="T21" fmla="*/ 212 h 2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39" h="212">
                    <a:moveTo>
                      <a:pt x="0" y="212"/>
                    </a:moveTo>
                    <a:cubicBezTo>
                      <a:pt x="55" y="196"/>
                      <a:pt x="224" y="137"/>
                      <a:pt x="330" y="109"/>
                    </a:cubicBezTo>
                    <a:cubicBezTo>
                      <a:pt x="436" y="81"/>
                      <a:pt x="486" y="61"/>
                      <a:pt x="637" y="43"/>
                    </a:cubicBezTo>
                    <a:cubicBezTo>
                      <a:pt x="788" y="25"/>
                      <a:pt x="1083" y="3"/>
                      <a:pt x="1236" y="1"/>
                    </a:cubicBezTo>
                    <a:cubicBezTo>
                      <a:pt x="1388" y="0"/>
                      <a:pt x="1417" y="13"/>
                      <a:pt x="1551" y="31"/>
                    </a:cubicBezTo>
                    <a:cubicBezTo>
                      <a:pt x="1685" y="49"/>
                      <a:pt x="1937" y="92"/>
                      <a:pt x="2039" y="108"/>
                    </a:cubicBezTo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98" name="Freeform 450"/>
              <p:cNvSpPr>
                <a:spLocks/>
              </p:cNvSpPr>
              <p:nvPr/>
            </p:nvSpPr>
            <p:spPr bwMode="auto">
              <a:xfrm>
                <a:off x="4387" y="1439"/>
                <a:ext cx="15" cy="40"/>
              </a:xfrm>
              <a:custGeom>
                <a:avLst/>
                <a:gdLst>
                  <a:gd name="T0" fmla="*/ 0 w 53"/>
                  <a:gd name="T1" fmla="*/ 1 h 77"/>
                  <a:gd name="T2" fmla="*/ 0 w 53"/>
                  <a:gd name="T3" fmla="*/ 0 h 77"/>
                  <a:gd name="T4" fmla="*/ 0 w 53"/>
                  <a:gd name="T5" fmla="*/ 1 h 77"/>
                  <a:gd name="T6" fmla="*/ 0 w 53"/>
                  <a:gd name="T7" fmla="*/ 1 h 77"/>
                  <a:gd name="T8" fmla="*/ 0 w 53"/>
                  <a:gd name="T9" fmla="*/ 2 h 77"/>
                  <a:gd name="T10" fmla="*/ 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99" name="Freeform 451"/>
              <p:cNvSpPr>
                <a:spLocks/>
              </p:cNvSpPr>
              <p:nvPr/>
            </p:nvSpPr>
            <p:spPr bwMode="auto">
              <a:xfrm>
                <a:off x="4430" y="1483"/>
                <a:ext cx="15" cy="40"/>
              </a:xfrm>
              <a:custGeom>
                <a:avLst/>
                <a:gdLst>
                  <a:gd name="T0" fmla="*/ 0 w 53"/>
                  <a:gd name="T1" fmla="*/ 1 h 77"/>
                  <a:gd name="T2" fmla="*/ 0 w 53"/>
                  <a:gd name="T3" fmla="*/ 0 h 77"/>
                  <a:gd name="T4" fmla="*/ 0 w 53"/>
                  <a:gd name="T5" fmla="*/ 1 h 77"/>
                  <a:gd name="T6" fmla="*/ 0 w 53"/>
                  <a:gd name="T7" fmla="*/ 1 h 77"/>
                  <a:gd name="T8" fmla="*/ 0 w 53"/>
                  <a:gd name="T9" fmla="*/ 2 h 77"/>
                  <a:gd name="T10" fmla="*/ 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00" name="Freeform 452"/>
              <p:cNvSpPr>
                <a:spLocks/>
              </p:cNvSpPr>
              <p:nvPr/>
            </p:nvSpPr>
            <p:spPr bwMode="auto">
              <a:xfrm>
                <a:off x="4546" y="1607"/>
                <a:ext cx="15" cy="39"/>
              </a:xfrm>
              <a:custGeom>
                <a:avLst/>
                <a:gdLst>
                  <a:gd name="T0" fmla="*/ 0 w 53"/>
                  <a:gd name="T1" fmla="*/ 1 h 77"/>
                  <a:gd name="T2" fmla="*/ 0 w 53"/>
                  <a:gd name="T3" fmla="*/ 0 h 77"/>
                  <a:gd name="T4" fmla="*/ 0 w 53"/>
                  <a:gd name="T5" fmla="*/ 1 h 77"/>
                  <a:gd name="T6" fmla="*/ 0 w 53"/>
                  <a:gd name="T7" fmla="*/ 1 h 77"/>
                  <a:gd name="T8" fmla="*/ 0 w 53"/>
                  <a:gd name="T9" fmla="*/ 2 h 77"/>
                  <a:gd name="T10" fmla="*/ 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01" name="Freeform 453"/>
              <p:cNvSpPr>
                <a:spLocks/>
              </p:cNvSpPr>
              <p:nvPr/>
            </p:nvSpPr>
            <p:spPr bwMode="auto">
              <a:xfrm>
                <a:off x="4721" y="1516"/>
                <a:ext cx="23" cy="48"/>
              </a:xfrm>
              <a:custGeom>
                <a:avLst/>
                <a:gdLst>
                  <a:gd name="T0" fmla="*/ 0 w 53"/>
                  <a:gd name="T1" fmla="*/ 1 h 77"/>
                  <a:gd name="T2" fmla="*/ 0 w 53"/>
                  <a:gd name="T3" fmla="*/ 0 h 77"/>
                  <a:gd name="T4" fmla="*/ 0 w 53"/>
                  <a:gd name="T5" fmla="*/ 1 h 77"/>
                  <a:gd name="T6" fmla="*/ 0 w 53"/>
                  <a:gd name="T7" fmla="*/ 3 h 77"/>
                  <a:gd name="T8" fmla="*/ 0 w 53"/>
                  <a:gd name="T9" fmla="*/ 4 h 77"/>
                  <a:gd name="T10" fmla="*/ 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02" name="Freeform 454"/>
              <p:cNvSpPr>
                <a:spLocks/>
              </p:cNvSpPr>
              <p:nvPr/>
            </p:nvSpPr>
            <p:spPr bwMode="auto">
              <a:xfrm>
                <a:off x="4819" y="1384"/>
                <a:ext cx="28" cy="64"/>
              </a:xfrm>
              <a:custGeom>
                <a:avLst/>
                <a:gdLst>
                  <a:gd name="T0" fmla="*/ 1 w 53"/>
                  <a:gd name="T1" fmla="*/ 6 h 77"/>
                  <a:gd name="T2" fmla="*/ 1 w 53"/>
                  <a:gd name="T3" fmla="*/ 0 h 77"/>
                  <a:gd name="T4" fmla="*/ 1 w 53"/>
                  <a:gd name="T5" fmla="*/ 6 h 77"/>
                  <a:gd name="T6" fmla="*/ 1 w 53"/>
                  <a:gd name="T7" fmla="*/ 18 h 77"/>
                  <a:gd name="T8" fmla="*/ 1 w 53"/>
                  <a:gd name="T9" fmla="*/ 22 h 77"/>
                  <a:gd name="T10" fmla="*/ 1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03" name="Freeform 455"/>
              <p:cNvSpPr>
                <a:spLocks/>
              </p:cNvSpPr>
              <p:nvPr/>
            </p:nvSpPr>
            <p:spPr bwMode="auto">
              <a:xfrm flipH="1">
                <a:off x="4797" y="1524"/>
                <a:ext cx="14" cy="40"/>
              </a:xfrm>
              <a:custGeom>
                <a:avLst/>
                <a:gdLst>
                  <a:gd name="T0" fmla="*/ 0 w 53"/>
                  <a:gd name="T1" fmla="*/ 1 h 77"/>
                  <a:gd name="T2" fmla="*/ 0 w 53"/>
                  <a:gd name="T3" fmla="*/ 0 h 77"/>
                  <a:gd name="T4" fmla="*/ 0 w 53"/>
                  <a:gd name="T5" fmla="*/ 1 h 77"/>
                  <a:gd name="T6" fmla="*/ 0 w 53"/>
                  <a:gd name="T7" fmla="*/ 1 h 77"/>
                  <a:gd name="T8" fmla="*/ 0 w 53"/>
                  <a:gd name="T9" fmla="*/ 2 h 77"/>
                  <a:gd name="T10" fmla="*/ 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04" name="Freeform 456"/>
              <p:cNvSpPr>
                <a:spLocks/>
              </p:cNvSpPr>
              <p:nvPr/>
            </p:nvSpPr>
            <p:spPr bwMode="auto">
              <a:xfrm>
                <a:off x="4676" y="1665"/>
                <a:ext cx="15" cy="39"/>
              </a:xfrm>
              <a:custGeom>
                <a:avLst/>
                <a:gdLst>
                  <a:gd name="T0" fmla="*/ 0 w 53"/>
                  <a:gd name="T1" fmla="*/ 1 h 77"/>
                  <a:gd name="T2" fmla="*/ 0 w 53"/>
                  <a:gd name="T3" fmla="*/ 0 h 77"/>
                  <a:gd name="T4" fmla="*/ 0 w 53"/>
                  <a:gd name="T5" fmla="*/ 1 h 77"/>
                  <a:gd name="T6" fmla="*/ 0 w 53"/>
                  <a:gd name="T7" fmla="*/ 1 h 77"/>
                  <a:gd name="T8" fmla="*/ 0 w 53"/>
                  <a:gd name="T9" fmla="*/ 2 h 77"/>
                  <a:gd name="T10" fmla="*/ 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05" name="Freeform 457"/>
              <p:cNvSpPr>
                <a:spLocks/>
              </p:cNvSpPr>
              <p:nvPr/>
            </p:nvSpPr>
            <p:spPr bwMode="auto">
              <a:xfrm>
                <a:off x="4533" y="1285"/>
                <a:ext cx="33" cy="64"/>
              </a:xfrm>
              <a:custGeom>
                <a:avLst/>
                <a:gdLst>
                  <a:gd name="T0" fmla="*/ 2 w 53"/>
                  <a:gd name="T1" fmla="*/ 6 h 77"/>
                  <a:gd name="T2" fmla="*/ 1 w 53"/>
                  <a:gd name="T3" fmla="*/ 0 h 77"/>
                  <a:gd name="T4" fmla="*/ 1 w 53"/>
                  <a:gd name="T5" fmla="*/ 6 h 77"/>
                  <a:gd name="T6" fmla="*/ 1 w 53"/>
                  <a:gd name="T7" fmla="*/ 18 h 77"/>
                  <a:gd name="T8" fmla="*/ 2 w 53"/>
                  <a:gd name="T9" fmla="*/ 22 h 77"/>
                  <a:gd name="T10" fmla="*/ 1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8" name="Group 458"/>
              <p:cNvGrpSpPr>
                <a:grpSpLocks/>
              </p:cNvGrpSpPr>
              <p:nvPr/>
            </p:nvGrpSpPr>
            <p:grpSpPr bwMode="auto">
              <a:xfrm>
                <a:off x="4950" y="1248"/>
                <a:ext cx="770" cy="487"/>
                <a:chOff x="3868" y="888"/>
                <a:chExt cx="1478" cy="1308"/>
              </a:xfrm>
            </p:grpSpPr>
            <p:sp>
              <p:nvSpPr>
                <p:cNvPr id="15630" name="Freeform 459"/>
                <p:cNvSpPr>
                  <a:spLocks/>
                </p:cNvSpPr>
                <p:nvPr/>
              </p:nvSpPr>
              <p:spPr bwMode="auto">
                <a:xfrm>
                  <a:off x="3868" y="888"/>
                  <a:ext cx="1120" cy="1308"/>
                </a:xfrm>
                <a:custGeom>
                  <a:avLst/>
                  <a:gdLst>
                    <a:gd name="T0" fmla="*/ 876 w 1120"/>
                    <a:gd name="T1" fmla="*/ 0 h 1308"/>
                    <a:gd name="T2" fmla="*/ 0 w 1120"/>
                    <a:gd name="T3" fmla="*/ 508 h 1308"/>
                    <a:gd name="T4" fmla="*/ 1120 w 1120"/>
                    <a:gd name="T5" fmla="*/ 820 h 1308"/>
                    <a:gd name="T6" fmla="*/ 1120 w 1120"/>
                    <a:gd name="T7" fmla="*/ 1308 h 1308"/>
                    <a:gd name="T8" fmla="*/ 36 w 1120"/>
                    <a:gd name="T9" fmla="*/ 1016 h 1308"/>
                    <a:gd name="T10" fmla="*/ 8 w 1120"/>
                    <a:gd name="T11" fmla="*/ 508 h 1308"/>
                    <a:gd name="T12" fmla="*/ 32 w 1120"/>
                    <a:gd name="T13" fmla="*/ 1020 h 1308"/>
                    <a:gd name="T14" fmla="*/ 880 w 1120"/>
                    <a:gd name="T15" fmla="*/ 488 h 1308"/>
                    <a:gd name="T16" fmla="*/ 876 w 1120"/>
                    <a:gd name="T17" fmla="*/ 0 h 130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20"/>
                    <a:gd name="T28" fmla="*/ 0 h 1308"/>
                    <a:gd name="T29" fmla="*/ 1120 w 1120"/>
                    <a:gd name="T30" fmla="*/ 1308 h 130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20" h="1308">
                      <a:moveTo>
                        <a:pt x="876" y="0"/>
                      </a:moveTo>
                      <a:lnTo>
                        <a:pt x="0" y="508"/>
                      </a:lnTo>
                      <a:lnTo>
                        <a:pt x="1120" y="820"/>
                      </a:lnTo>
                      <a:lnTo>
                        <a:pt x="1120" y="1308"/>
                      </a:lnTo>
                      <a:lnTo>
                        <a:pt x="36" y="1016"/>
                      </a:lnTo>
                      <a:lnTo>
                        <a:pt x="8" y="508"/>
                      </a:lnTo>
                      <a:lnTo>
                        <a:pt x="32" y="1020"/>
                      </a:lnTo>
                      <a:lnTo>
                        <a:pt x="880" y="488"/>
                      </a:lnTo>
                      <a:lnTo>
                        <a:pt x="876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631" name="Freeform 460"/>
                <p:cNvSpPr>
                  <a:spLocks/>
                </p:cNvSpPr>
                <p:nvPr/>
              </p:nvSpPr>
              <p:spPr bwMode="auto">
                <a:xfrm>
                  <a:off x="4744" y="896"/>
                  <a:ext cx="586" cy="828"/>
                </a:xfrm>
                <a:custGeom>
                  <a:avLst/>
                  <a:gdLst>
                    <a:gd name="T0" fmla="*/ 0 w 586"/>
                    <a:gd name="T1" fmla="*/ 0 h 828"/>
                    <a:gd name="T2" fmla="*/ 204 w 586"/>
                    <a:gd name="T3" fmla="*/ 72 h 828"/>
                    <a:gd name="T4" fmla="*/ 388 w 586"/>
                    <a:gd name="T5" fmla="*/ 172 h 828"/>
                    <a:gd name="T6" fmla="*/ 532 w 586"/>
                    <a:gd name="T7" fmla="*/ 300 h 828"/>
                    <a:gd name="T8" fmla="*/ 584 w 586"/>
                    <a:gd name="T9" fmla="*/ 464 h 828"/>
                    <a:gd name="T10" fmla="*/ 544 w 586"/>
                    <a:gd name="T11" fmla="*/ 596 h 828"/>
                    <a:gd name="T12" fmla="*/ 456 w 586"/>
                    <a:gd name="T13" fmla="*/ 688 h 828"/>
                    <a:gd name="T14" fmla="*/ 428 w 586"/>
                    <a:gd name="T15" fmla="*/ 708 h 828"/>
                    <a:gd name="T16" fmla="*/ 324 w 586"/>
                    <a:gd name="T17" fmla="*/ 788 h 828"/>
                    <a:gd name="T18" fmla="*/ 244 w 586"/>
                    <a:gd name="T19" fmla="*/ 828 h 82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86"/>
                    <a:gd name="T31" fmla="*/ 0 h 828"/>
                    <a:gd name="T32" fmla="*/ 586 w 586"/>
                    <a:gd name="T33" fmla="*/ 828 h 82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86" h="828">
                      <a:moveTo>
                        <a:pt x="0" y="0"/>
                      </a:moveTo>
                      <a:cubicBezTo>
                        <a:pt x="34" y="12"/>
                        <a:pt x="139" y="43"/>
                        <a:pt x="204" y="72"/>
                      </a:cubicBezTo>
                      <a:cubicBezTo>
                        <a:pt x="269" y="101"/>
                        <a:pt x="333" y="134"/>
                        <a:pt x="388" y="172"/>
                      </a:cubicBezTo>
                      <a:cubicBezTo>
                        <a:pt x="443" y="210"/>
                        <a:pt x="499" y="251"/>
                        <a:pt x="532" y="300"/>
                      </a:cubicBezTo>
                      <a:cubicBezTo>
                        <a:pt x="565" y="349"/>
                        <a:pt x="582" y="415"/>
                        <a:pt x="584" y="464"/>
                      </a:cubicBezTo>
                      <a:cubicBezTo>
                        <a:pt x="586" y="513"/>
                        <a:pt x="565" y="559"/>
                        <a:pt x="544" y="596"/>
                      </a:cubicBezTo>
                      <a:cubicBezTo>
                        <a:pt x="523" y="633"/>
                        <a:pt x="475" y="669"/>
                        <a:pt x="456" y="688"/>
                      </a:cubicBezTo>
                      <a:cubicBezTo>
                        <a:pt x="437" y="707"/>
                        <a:pt x="450" y="691"/>
                        <a:pt x="428" y="708"/>
                      </a:cubicBezTo>
                      <a:cubicBezTo>
                        <a:pt x="406" y="725"/>
                        <a:pt x="355" y="768"/>
                        <a:pt x="324" y="788"/>
                      </a:cubicBezTo>
                      <a:cubicBezTo>
                        <a:pt x="293" y="808"/>
                        <a:pt x="268" y="818"/>
                        <a:pt x="244" y="82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632" name="Freeform 461"/>
                <p:cNvSpPr>
                  <a:spLocks/>
                </p:cNvSpPr>
                <p:nvPr/>
              </p:nvSpPr>
              <p:spPr bwMode="auto">
                <a:xfrm>
                  <a:off x="4748" y="1376"/>
                  <a:ext cx="595" cy="816"/>
                </a:xfrm>
                <a:custGeom>
                  <a:avLst/>
                  <a:gdLst>
                    <a:gd name="T0" fmla="*/ 0 w 595"/>
                    <a:gd name="T1" fmla="*/ 0 h 816"/>
                    <a:gd name="T2" fmla="*/ 220 w 595"/>
                    <a:gd name="T3" fmla="*/ 76 h 816"/>
                    <a:gd name="T4" fmla="*/ 400 w 595"/>
                    <a:gd name="T5" fmla="*/ 172 h 816"/>
                    <a:gd name="T6" fmla="*/ 532 w 595"/>
                    <a:gd name="T7" fmla="*/ 292 h 816"/>
                    <a:gd name="T8" fmla="*/ 592 w 595"/>
                    <a:gd name="T9" fmla="*/ 452 h 816"/>
                    <a:gd name="T10" fmla="*/ 552 w 595"/>
                    <a:gd name="T11" fmla="*/ 588 h 816"/>
                    <a:gd name="T12" fmla="*/ 440 w 595"/>
                    <a:gd name="T13" fmla="*/ 708 h 816"/>
                    <a:gd name="T14" fmla="*/ 332 w 595"/>
                    <a:gd name="T15" fmla="*/ 776 h 816"/>
                    <a:gd name="T16" fmla="*/ 248 w 595"/>
                    <a:gd name="T17" fmla="*/ 816 h 8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95"/>
                    <a:gd name="T28" fmla="*/ 0 h 816"/>
                    <a:gd name="T29" fmla="*/ 595 w 595"/>
                    <a:gd name="T30" fmla="*/ 816 h 8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95" h="816">
                      <a:moveTo>
                        <a:pt x="0" y="0"/>
                      </a:moveTo>
                      <a:cubicBezTo>
                        <a:pt x="37" y="13"/>
                        <a:pt x="153" y="47"/>
                        <a:pt x="220" y="76"/>
                      </a:cubicBezTo>
                      <a:cubicBezTo>
                        <a:pt x="287" y="105"/>
                        <a:pt x="348" y="136"/>
                        <a:pt x="400" y="172"/>
                      </a:cubicBezTo>
                      <a:cubicBezTo>
                        <a:pt x="452" y="208"/>
                        <a:pt x="500" y="245"/>
                        <a:pt x="532" y="292"/>
                      </a:cubicBezTo>
                      <a:cubicBezTo>
                        <a:pt x="564" y="339"/>
                        <a:pt x="589" y="403"/>
                        <a:pt x="592" y="452"/>
                      </a:cubicBezTo>
                      <a:cubicBezTo>
                        <a:pt x="595" y="501"/>
                        <a:pt x="577" y="545"/>
                        <a:pt x="552" y="588"/>
                      </a:cubicBezTo>
                      <a:cubicBezTo>
                        <a:pt x="527" y="631"/>
                        <a:pt x="477" y="677"/>
                        <a:pt x="440" y="708"/>
                      </a:cubicBezTo>
                      <a:cubicBezTo>
                        <a:pt x="403" y="739"/>
                        <a:pt x="364" y="758"/>
                        <a:pt x="332" y="776"/>
                      </a:cubicBezTo>
                      <a:cubicBezTo>
                        <a:pt x="300" y="794"/>
                        <a:pt x="266" y="808"/>
                        <a:pt x="248" y="81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633" name="Freeform 462"/>
                <p:cNvSpPr>
                  <a:spLocks/>
                </p:cNvSpPr>
                <p:nvPr/>
              </p:nvSpPr>
              <p:spPr bwMode="auto">
                <a:xfrm>
                  <a:off x="5320" y="1312"/>
                  <a:ext cx="26" cy="533"/>
                </a:xfrm>
                <a:custGeom>
                  <a:avLst/>
                  <a:gdLst>
                    <a:gd name="T0" fmla="*/ 0 w 26"/>
                    <a:gd name="T1" fmla="*/ 0 h 533"/>
                    <a:gd name="T2" fmla="*/ 26 w 26"/>
                    <a:gd name="T3" fmla="*/ 533 h 533"/>
                    <a:gd name="T4" fmla="*/ 0 60000 65536"/>
                    <a:gd name="T5" fmla="*/ 0 60000 65536"/>
                    <a:gd name="T6" fmla="*/ 0 w 26"/>
                    <a:gd name="T7" fmla="*/ 0 h 533"/>
                    <a:gd name="T8" fmla="*/ 26 w 26"/>
                    <a:gd name="T9" fmla="*/ 533 h 53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6" h="533">
                      <a:moveTo>
                        <a:pt x="0" y="0"/>
                      </a:moveTo>
                      <a:lnTo>
                        <a:pt x="26" y="533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634" name="Freeform 463"/>
                <p:cNvSpPr>
                  <a:spLocks/>
                </p:cNvSpPr>
                <p:nvPr/>
              </p:nvSpPr>
              <p:spPr bwMode="auto">
                <a:xfrm>
                  <a:off x="3870" y="897"/>
                  <a:ext cx="1458" cy="816"/>
                </a:xfrm>
                <a:custGeom>
                  <a:avLst/>
                  <a:gdLst>
                    <a:gd name="T0" fmla="*/ 858 w 1458"/>
                    <a:gd name="T1" fmla="*/ 0 h 816"/>
                    <a:gd name="T2" fmla="*/ 0 w 1458"/>
                    <a:gd name="T3" fmla="*/ 498 h 816"/>
                    <a:gd name="T4" fmla="*/ 1134 w 1458"/>
                    <a:gd name="T5" fmla="*/ 816 h 816"/>
                    <a:gd name="T6" fmla="*/ 1258 w 1458"/>
                    <a:gd name="T7" fmla="*/ 751 h 816"/>
                    <a:gd name="T8" fmla="*/ 1374 w 1458"/>
                    <a:gd name="T9" fmla="*/ 648 h 816"/>
                    <a:gd name="T10" fmla="*/ 1428 w 1458"/>
                    <a:gd name="T11" fmla="*/ 594 h 816"/>
                    <a:gd name="T12" fmla="*/ 1458 w 1458"/>
                    <a:gd name="T13" fmla="*/ 498 h 816"/>
                    <a:gd name="T14" fmla="*/ 1452 w 1458"/>
                    <a:gd name="T15" fmla="*/ 396 h 816"/>
                    <a:gd name="T16" fmla="*/ 1386 w 1458"/>
                    <a:gd name="T17" fmla="*/ 271 h 816"/>
                    <a:gd name="T18" fmla="*/ 1254 w 1458"/>
                    <a:gd name="T19" fmla="*/ 162 h 816"/>
                    <a:gd name="T20" fmla="*/ 1098 w 1458"/>
                    <a:gd name="T21" fmla="*/ 79 h 816"/>
                    <a:gd name="T22" fmla="*/ 1002 w 1458"/>
                    <a:gd name="T23" fmla="*/ 47 h 816"/>
                    <a:gd name="T24" fmla="*/ 858 w 1458"/>
                    <a:gd name="T25" fmla="*/ 0 h 81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458"/>
                    <a:gd name="T40" fmla="*/ 0 h 816"/>
                    <a:gd name="T41" fmla="*/ 1458 w 1458"/>
                    <a:gd name="T42" fmla="*/ 816 h 81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458" h="816">
                      <a:moveTo>
                        <a:pt x="858" y="0"/>
                      </a:moveTo>
                      <a:lnTo>
                        <a:pt x="0" y="498"/>
                      </a:lnTo>
                      <a:lnTo>
                        <a:pt x="1134" y="816"/>
                      </a:lnTo>
                      <a:lnTo>
                        <a:pt x="1258" y="751"/>
                      </a:lnTo>
                      <a:lnTo>
                        <a:pt x="1374" y="648"/>
                      </a:lnTo>
                      <a:lnTo>
                        <a:pt x="1428" y="594"/>
                      </a:lnTo>
                      <a:lnTo>
                        <a:pt x="1458" y="498"/>
                      </a:lnTo>
                      <a:lnTo>
                        <a:pt x="1452" y="396"/>
                      </a:lnTo>
                      <a:lnTo>
                        <a:pt x="1386" y="271"/>
                      </a:lnTo>
                      <a:lnTo>
                        <a:pt x="1254" y="162"/>
                      </a:lnTo>
                      <a:lnTo>
                        <a:pt x="1098" y="79"/>
                      </a:lnTo>
                      <a:lnTo>
                        <a:pt x="1002" y="47"/>
                      </a:lnTo>
                      <a:lnTo>
                        <a:pt x="85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635" name="Freeform 464"/>
                <p:cNvSpPr>
                  <a:spLocks/>
                </p:cNvSpPr>
                <p:nvPr/>
              </p:nvSpPr>
              <p:spPr bwMode="auto">
                <a:xfrm>
                  <a:off x="3870" y="1401"/>
                  <a:ext cx="1116" cy="792"/>
                </a:xfrm>
                <a:custGeom>
                  <a:avLst/>
                  <a:gdLst>
                    <a:gd name="T0" fmla="*/ 0 w 1116"/>
                    <a:gd name="T1" fmla="*/ 0 h 792"/>
                    <a:gd name="T2" fmla="*/ 1116 w 1116"/>
                    <a:gd name="T3" fmla="*/ 312 h 792"/>
                    <a:gd name="T4" fmla="*/ 1116 w 1116"/>
                    <a:gd name="T5" fmla="*/ 792 h 792"/>
                    <a:gd name="T6" fmla="*/ 36 w 1116"/>
                    <a:gd name="T7" fmla="*/ 504 h 792"/>
                    <a:gd name="T8" fmla="*/ 0 w 1116"/>
                    <a:gd name="T9" fmla="*/ 0 h 7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16"/>
                    <a:gd name="T16" fmla="*/ 0 h 792"/>
                    <a:gd name="T17" fmla="*/ 1116 w 1116"/>
                    <a:gd name="T18" fmla="*/ 792 h 7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16" h="792">
                      <a:moveTo>
                        <a:pt x="0" y="0"/>
                      </a:moveTo>
                      <a:lnTo>
                        <a:pt x="1116" y="312"/>
                      </a:lnTo>
                      <a:lnTo>
                        <a:pt x="1116" y="792"/>
                      </a:lnTo>
                      <a:lnTo>
                        <a:pt x="36" y="5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636" name="Freeform 465"/>
                <p:cNvSpPr>
                  <a:spLocks/>
                </p:cNvSpPr>
                <p:nvPr/>
              </p:nvSpPr>
              <p:spPr bwMode="auto">
                <a:xfrm>
                  <a:off x="4992" y="1401"/>
                  <a:ext cx="354" cy="792"/>
                </a:xfrm>
                <a:custGeom>
                  <a:avLst/>
                  <a:gdLst>
                    <a:gd name="T0" fmla="*/ 0 w 354"/>
                    <a:gd name="T1" fmla="*/ 318 h 792"/>
                    <a:gd name="T2" fmla="*/ 6 w 354"/>
                    <a:gd name="T3" fmla="*/ 792 h 792"/>
                    <a:gd name="T4" fmla="*/ 66 w 354"/>
                    <a:gd name="T5" fmla="*/ 756 h 792"/>
                    <a:gd name="T6" fmla="*/ 126 w 354"/>
                    <a:gd name="T7" fmla="*/ 726 h 792"/>
                    <a:gd name="T8" fmla="*/ 204 w 354"/>
                    <a:gd name="T9" fmla="*/ 672 h 792"/>
                    <a:gd name="T10" fmla="*/ 240 w 354"/>
                    <a:gd name="T11" fmla="*/ 636 h 792"/>
                    <a:gd name="T12" fmla="*/ 288 w 354"/>
                    <a:gd name="T13" fmla="*/ 588 h 792"/>
                    <a:gd name="T14" fmla="*/ 324 w 354"/>
                    <a:gd name="T15" fmla="*/ 522 h 792"/>
                    <a:gd name="T16" fmla="*/ 354 w 354"/>
                    <a:gd name="T17" fmla="*/ 450 h 792"/>
                    <a:gd name="T18" fmla="*/ 330 w 354"/>
                    <a:gd name="T19" fmla="*/ 0 h 792"/>
                    <a:gd name="T20" fmla="*/ 312 w 354"/>
                    <a:gd name="T21" fmla="*/ 78 h 792"/>
                    <a:gd name="T22" fmla="*/ 252 w 354"/>
                    <a:gd name="T23" fmla="*/ 150 h 792"/>
                    <a:gd name="T24" fmla="*/ 180 w 354"/>
                    <a:gd name="T25" fmla="*/ 210 h 792"/>
                    <a:gd name="T26" fmla="*/ 90 w 354"/>
                    <a:gd name="T27" fmla="*/ 264 h 792"/>
                    <a:gd name="T28" fmla="*/ 30 w 354"/>
                    <a:gd name="T29" fmla="*/ 300 h 792"/>
                    <a:gd name="T30" fmla="*/ 0 w 354"/>
                    <a:gd name="T31" fmla="*/ 318 h 79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54"/>
                    <a:gd name="T49" fmla="*/ 0 h 792"/>
                    <a:gd name="T50" fmla="*/ 354 w 354"/>
                    <a:gd name="T51" fmla="*/ 792 h 792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54" h="792">
                      <a:moveTo>
                        <a:pt x="0" y="318"/>
                      </a:moveTo>
                      <a:lnTo>
                        <a:pt x="6" y="792"/>
                      </a:lnTo>
                      <a:lnTo>
                        <a:pt x="66" y="756"/>
                      </a:lnTo>
                      <a:lnTo>
                        <a:pt x="126" y="726"/>
                      </a:lnTo>
                      <a:lnTo>
                        <a:pt x="204" y="672"/>
                      </a:lnTo>
                      <a:lnTo>
                        <a:pt x="240" y="636"/>
                      </a:lnTo>
                      <a:lnTo>
                        <a:pt x="288" y="588"/>
                      </a:lnTo>
                      <a:lnTo>
                        <a:pt x="324" y="522"/>
                      </a:lnTo>
                      <a:lnTo>
                        <a:pt x="354" y="450"/>
                      </a:lnTo>
                      <a:lnTo>
                        <a:pt x="330" y="0"/>
                      </a:lnTo>
                      <a:lnTo>
                        <a:pt x="312" y="78"/>
                      </a:lnTo>
                      <a:lnTo>
                        <a:pt x="252" y="150"/>
                      </a:lnTo>
                      <a:lnTo>
                        <a:pt x="180" y="210"/>
                      </a:lnTo>
                      <a:lnTo>
                        <a:pt x="90" y="264"/>
                      </a:lnTo>
                      <a:lnTo>
                        <a:pt x="30" y="300"/>
                      </a:lnTo>
                      <a:lnTo>
                        <a:pt x="0" y="31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637" name="Freeform 466"/>
                <p:cNvSpPr>
                  <a:spLocks/>
                </p:cNvSpPr>
                <p:nvPr/>
              </p:nvSpPr>
              <p:spPr bwMode="auto">
                <a:xfrm>
                  <a:off x="5187" y="1620"/>
                  <a:ext cx="117" cy="125"/>
                </a:xfrm>
                <a:custGeom>
                  <a:avLst/>
                  <a:gdLst>
                    <a:gd name="T0" fmla="*/ 4133 w 53"/>
                    <a:gd name="T1" fmla="*/ 325 h 77"/>
                    <a:gd name="T2" fmla="*/ 3466 w 53"/>
                    <a:gd name="T3" fmla="*/ 0 h 77"/>
                    <a:gd name="T4" fmla="*/ 1355 w 53"/>
                    <a:gd name="T5" fmla="*/ 325 h 77"/>
                    <a:gd name="T6" fmla="*/ 687 w 53"/>
                    <a:gd name="T7" fmla="*/ 994 h 77"/>
                    <a:gd name="T8" fmla="*/ 5649 w 53"/>
                    <a:gd name="T9" fmla="*/ 1244 h 77"/>
                    <a:gd name="T10" fmla="*/ 3466 w 53"/>
                    <a:gd name="T11" fmla="*/ 0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"/>
                    <a:gd name="T19" fmla="*/ 0 h 77"/>
                    <a:gd name="T20" fmla="*/ 53 w 53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" h="77">
                      <a:moveTo>
                        <a:pt x="36" y="18"/>
                      </a:moveTo>
                      <a:cubicBezTo>
                        <a:pt x="35" y="15"/>
                        <a:pt x="34" y="0"/>
                        <a:pt x="30" y="0"/>
                      </a:cubicBezTo>
                      <a:cubicBezTo>
                        <a:pt x="26" y="0"/>
                        <a:pt x="16" y="9"/>
                        <a:pt x="12" y="18"/>
                      </a:cubicBezTo>
                      <a:cubicBezTo>
                        <a:pt x="8" y="27"/>
                        <a:pt x="0" y="46"/>
                        <a:pt x="6" y="54"/>
                      </a:cubicBezTo>
                      <a:cubicBezTo>
                        <a:pt x="12" y="62"/>
                        <a:pt x="45" y="77"/>
                        <a:pt x="49" y="68"/>
                      </a:cubicBezTo>
                      <a:cubicBezTo>
                        <a:pt x="53" y="59"/>
                        <a:pt x="34" y="14"/>
                        <a:pt x="30" y="0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CC66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638" name="Freeform 467"/>
                <p:cNvSpPr>
                  <a:spLocks/>
                </p:cNvSpPr>
                <p:nvPr/>
              </p:nvSpPr>
              <p:spPr bwMode="auto">
                <a:xfrm>
                  <a:off x="4021" y="1586"/>
                  <a:ext cx="85" cy="93"/>
                </a:xfrm>
                <a:custGeom>
                  <a:avLst/>
                  <a:gdLst>
                    <a:gd name="T0" fmla="*/ 614 w 53"/>
                    <a:gd name="T1" fmla="*/ 58 h 77"/>
                    <a:gd name="T2" fmla="*/ 507 w 53"/>
                    <a:gd name="T3" fmla="*/ 0 h 77"/>
                    <a:gd name="T4" fmla="*/ 197 w 53"/>
                    <a:gd name="T5" fmla="*/ 58 h 77"/>
                    <a:gd name="T6" fmla="*/ 107 w 53"/>
                    <a:gd name="T7" fmla="*/ 168 h 77"/>
                    <a:gd name="T8" fmla="*/ 840 w 53"/>
                    <a:gd name="T9" fmla="*/ 211 h 77"/>
                    <a:gd name="T10" fmla="*/ 507 w 53"/>
                    <a:gd name="T11" fmla="*/ 0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"/>
                    <a:gd name="T19" fmla="*/ 0 h 77"/>
                    <a:gd name="T20" fmla="*/ 53 w 53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" h="77">
                      <a:moveTo>
                        <a:pt x="36" y="18"/>
                      </a:moveTo>
                      <a:cubicBezTo>
                        <a:pt x="35" y="15"/>
                        <a:pt x="34" y="0"/>
                        <a:pt x="30" y="0"/>
                      </a:cubicBezTo>
                      <a:cubicBezTo>
                        <a:pt x="26" y="0"/>
                        <a:pt x="16" y="9"/>
                        <a:pt x="12" y="18"/>
                      </a:cubicBezTo>
                      <a:cubicBezTo>
                        <a:pt x="8" y="27"/>
                        <a:pt x="0" y="46"/>
                        <a:pt x="6" y="54"/>
                      </a:cubicBezTo>
                      <a:cubicBezTo>
                        <a:pt x="12" y="62"/>
                        <a:pt x="45" y="77"/>
                        <a:pt x="49" y="68"/>
                      </a:cubicBezTo>
                      <a:cubicBezTo>
                        <a:pt x="53" y="59"/>
                        <a:pt x="34" y="14"/>
                        <a:pt x="30" y="0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CC66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639" name="Freeform 468"/>
                <p:cNvSpPr>
                  <a:spLocks/>
                </p:cNvSpPr>
                <p:nvPr/>
              </p:nvSpPr>
              <p:spPr bwMode="auto">
                <a:xfrm>
                  <a:off x="4459" y="1686"/>
                  <a:ext cx="53" cy="77"/>
                </a:xfrm>
                <a:custGeom>
                  <a:avLst/>
                  <a:gdLst>
                    <a:gd name="T0" fmla="*/ 36 w 53"/>
                    <a:gd name="T1" fmla="*/ 18 h 77"/>
                    <a:gd name="T2" fmla="*/ 30 w 53"/>
                    <a:gd name="T3" fmla="*/ 0 h 77"/>
                    <a:gd name="T4" fmla="*/ 12 w 53"/>
                    <a:gd name="T5" fmla="*/ 18 h 77"/>
                    <a:gd name="T6" fmla="*/ 6 w 53"/>
                    <a:gd name="T7" fmla="*/ 54 h 77"/>
                    <a:gd name="T8" fmla="*/ 49 w 53"/>
                    <a:gd name="T9" fmla="*/ 68 h 77"/>
                    <a:gd name="T10" fmla="*/ 30 w 53"/>
                    <a:gd name="T11" fmla="*/ 0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"/>
                    <a:gd name="T19" fmla="*/ 0 h 77"/>
                    <a:gd name="T20" fmla="*/ 53 w 53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" h="77">
                      <a:moveTo>
                        <a:pt x="36" y="18"/>
                      </a:moveTo>
                      <a:cubicBezTo>
                        <a:pt x="35" y="15"/>
                        <a:pt x="34" y="0"/>
                        <a:pt x="30" y="0"/>
                      </a:cubicBezTo>
                      <a:cubicBezTo>
                        <a:pt x="26" y="0"/>
                        <a:pt x="16" y="9"/>
                        <a:pt x="12" y="18"/>
                      </a:cubicBezTo>
                      <a:cubicBezTo>
                        <a:pt x="8" y="27"/>
                        <a:pt x="0" y="46"/>
                        <a:pt x="6" y="54"/>
                      </a:cubicBezTo>
                      <a:cubicBezTo>
                        <a:pt x="12" y="62"/>
                        <a:pt x="45" y="77"/>
                        <a:pt x="49" y="68"/>
                      </a:cubicBezTo>
                      <a:cubicBezTo>
                        <a:pt x="53" y="59"/>
                        <a:pt x="34" y="14"/>
                        <a:pt x="30" y="0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CC66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640" name="Freeform 469"/>
                <p:cNvSpPr>
                  <a:spLocks/>
                </p:cNvSpPr>
                <p:nvPr/>
              </p:nvSpPr>
              <p:spPr bwMode="auto">
                <a:xfrm flipH="1">
                  <a:off x="4411" y="1754"/>
                  <a:ext cx="53" cy="77"/>
                </a:xfrm>
                <a:custGeom>
                  <a:avLst/>
                  <a:gdLst>
                    <a:gd name="T0" fmla="*/ 36 w 53"/>
                    <a:gd name="T1" fmla="*/ 18 h 77"/>
                    <a:gd name="T2" fmla="*/ 30 w 53"/>
                    <a:gd name="T3" fmla="*/ 0 h 77"/>
                    <a:gd name="T4" fmla="*/ 12 w 53"/>
                    <a:gd name="T5" fmla="*/ 18 h 77"/>
                    <a:gd name="T6" fmla="*/ 6 w 53"/>
                    <a:gd name="T7" fmla="*/ 54 h 77"/>
                    <a:gd name="T8" fmla="*/ 49 w 53"/>
                    <a:gd name="T9" fmla="*/ 68 h 77"/>
                    <a:gd name="T10" fmla="*/ 30 w 53"/>
                    <a:gd name="T11" fmla="*/ 0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"/>
                    <a:gd name="T19" fmla="*/ 0 h 77"/>
                    <a:gd name="T20" fmla="*/ 53 w 53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" h="77">
                      <a:moveTo>
                        <a:pt x="36" y="18"/>
                      </a:moveTo>
                      <a:cubicBezTo>
                        <a:pt x="35" y="15"/>
                        <a:pt x="34" y="0"/>
                        <a:pt x="30" y="0"/>
                      </a:cubicBezTo>
                      <a:cubicBezTo>
                        <a:pt x="26" y="0"/>
                        <a:pt x="16" y="9"/>
                        <a:pt x="12" y="18"/>
                      </a:cubicBezTo>
                      <a:cubicBezTo>
                        <a:pt x="8" y="27"/>
                        <a:pt x="0" y="46"/>
                        <a:pt x="6" y="54"/>
                      </a:cubicBezTo>
                      <a:cubicBezTo>
                        <a:pt x="12" y="62"/>
                        <a:pt x="45" y="77"/>
                        <a:pt x="49" y="68"/>
                      </a:cubicBezTo>
                      <a:cubicBezTo>
                        <a:pt x="53" y="59"/>
                        <a:pt x="34" y="14"/>
                        <a:pt x="30" y="0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CC66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5607" name="Freeform 470"/>
              <p:cNvSpPr>
                <a:spLocks/>
              </p:cNvSpPr>
              <p:nvPr/>
            </p:nvSpPr>
            <p:spPr bwMode="auto">
              <a:xfrm>
                <a:off x="5530" y="1431"/>
                <a:ext cx="60" cy="47"/>
              </a:xfrm>
              <a:custGeom>
                <a:avLst/>
                <a:gdLst>
                  <a:gd name="T0" fmla="*/ 76 w 53"/>
                  <a:gd name="T1" fmla="*/ 1 h 77"/>
                  <a:gd name="T2" fmla="*/ 62 w 53"/>
                  <a:gd name="T3" fmla="*/ 0 h 77"/>
                  <a:gd name="T4" fmla="*/ 26 w 53"/>
                  <a:gd name="T5" fmla="*/ 1 h 77"/>
                  <a:gd name="T6" fmla="*/ 12 w 53"/>
                  <a:gd name="T7" fmla="*/ 2 h 77"/>
                  <a:gd name="T8" fmla="*/ 101 w 53"/>
                  <a:gd name="T9" fmla="*/ 4 h 77"/>
                  <a:gd name="T10" fmla="*/ 62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08" name="Freeform 471"/>
              <p:cNvSpPr>
                <a:spLocks/>
              </p:cNvSpPr>
              <p:nvPr/>
            </p:nvSpPr>
            <p:spPr bwMode="auto">
              <a:xfrm>
                <a:off x="5484" y="1444"/>
                <a:ext cx="27" cy="29"/>
              </a:xfrm>
              <a:custGeom>
                <a:avLst/>
                <a:gdLst>
                  <a:gd name="T0" fmla="*/ 1 w 53"/>
                  <a:gd name="T1" fmla="*/ 0 h 77"/>
                  <a:gd name="T2" fmla="*/ 1 w 53"/>
                  <a:gd name="T3" fmla="*/ 0 h 77"/>
                  <a:gd name="T4" fmla="*/ 1 w 53"/>
                  <a:gd name="T5" fmla="*/ 0 h 77"/>
                  <a:gd name="T6" fmla="*/ 1 w 53"/>
                  <a:gd name="T7" fmla="*/ 0 h 77"/>
                  <a:gd name="T8" fmla="*/ 1 w 53"/>
                  <a:gd name="T9" fmla="*/ 0 h 77"/>
                  <a:gd name="T10" fmla="*/ 1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09" name="Freeform 472"/>
              <p:cNvSpPr>
                <a:spLocks/>
              </p:cNvSpPr>
              <p:nvPr/>
            </p:nvSpPr>
            <p:spPr bwMode="auto">
              <a:xfrm flipH="1">
                <a:off x="5492" y="1404"/>
                <a:ext cx="28" cy="28"/>
              </a:xfrm>
              <a:custGeom>
                <a:avLst/>
                <a:gdLst>
                  <a:gd name="T0" fmla="*/ 1 w 53"/>
                  <a:gd name="T1" fmla="*/ 0 h 77"/>
                  <a:gd name="T2" fmla="*/ 1 w 53"/>
                  <a:gd name="T3" fmla="*/ 0 h 77"/>
                  <a:gd name="T4" fmla="*/ 1 w 53"/>
                  <a:gd name="T5" fmla="*/ 0 h 77"/>
                  <a:gd name="T6" fmla="*/ 1 w 53"/>
                  <a:gd name="T7" fmla="*/ 0 h 77"/>
                  <a:gd name="T8" fmla="*/ 1 w 53"/>
                  <a:gd name="T9" fmla="*/ 0 h 77"/>
                  <a:gd name="T10" fmla="*/ 1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" name="Group 473"/>
              <p:cNvGrpSpPr>
                <a:grpSpLocks/>
              </p:cNvGrpSpPr>
              <p:nvPr/>
            </p:nvGrpSpPr>
            <p:grpSpPr bwMode="auto">
              <a:xfrm>
                <a:off x="4578" y="1440"/>
                <a:ext cx="633" cy="417"/>
                <a:chOff x="4578" y="1440"/>
                <a:chExt cx="633" cy="417"/>
              </a:xfrm>
            </p:grpSpPr>
            <p:sp>
              <p:nvSpPr>
                <p:cNvPr id="15611" name="Freeform 474"/>
                <p:cNvSpPr>
                  <a:spLocks/>
                </p:cNvSpPr>
                <p:nvPr/>
              </p:nvSpPr>
              <p:spPr bwMode="auto">
                <a:xfrm>
                  <a:off x="4578" y="1440"/>
                  <a:ext cx="280" cy="374"/>
                </a:xfrm>
                <a:custGeom>
                  <a:avLst/>
                  <a:gdLst>
                    <a:gd name="T0" fmla="*/ 1 w 880"/>
                    <a:gd name="T1" fmla="*/ 0 h 920"/>
                    <a:gd name="T2" fmla="*/ 0 w 880"/>
                    <a:gd name="T3" fmla="*/ 2 h 920"/>
                    <a:gd name="T4" fmla="*/ 0 w 880"/>
                    <a:gd name="T5" fmla="*/ 4 h 920"/>
                    <a:gd name="T6" fmla="*/ 1 w 880"/>
                    <a:gd name="T7" fmla="*/ 2 h 920"/>
                    <a:gd name="T8" fmla="*/ 1 w 880"/>
                    <a:gd name="T9" fmla="*/ 0 h 9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0"/>
                    <a:gd name="T16" fmla="*/ 0 h 920"/>
                    <a:gd name="T17" fmla="*/ 880 w 880"/>
                    <a:gd name="T18" fmla="*/ 920 h 9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0" h="920">
                      <a:moveTo>
                        <a:pt x="856" y="0"/>
                      </a:moveTo>
                      <a:lnTo>
                        <a:pt x="0" y="440"/>
                      </a:lnTo>
                      <a:lnTo>
                        <a:pt x="16" y="920"/>
                      </a:lnTo>
                      <a:lnTo>
                        <a:pt x="880" y="528"/>
                      </a:lnTo>
                      <a:lnTo>
                        <a:pt x="856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612" name="Freeform 475"/>
                <p:cNvSpPr>
                  <a:spLocks/>
                </p:cNvSpPr>
                <p:nvPr/>
              </p:nvSpPr>
              <p:spPr bwMode="auto">
                <a:xfrm>
                  <a:off x="4850" y="1440"/>
                  <a:ext cx="356" cy="338"/>
                </a:xfrm>
                <a:custGeom>
                  <a:avLst/>
                  <a:gdLst>
                    <a:gd name="T0" fmla="*/ 0 w 1120"/>
                    <a:gd name="T1" fmla="*/ 0 h 832"/>
                    <a:gd name="T2" fmla="*/ 1 w 1120"/>
                    <a:gd name="T3" fmla="*/ 2 h 832"/>
                    <a:gd name="T4" fmla="*/ 1 w 1120"/>
                    <a:gd name="T5" fmla="*/ 4 h 832"/>
                    <a:gd name="T6" fmla="*/ 0 w 1120"/>
                    <a:gd name="T7" fmla="*/ 2 h 83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20"/>
                    <a:gd name="T13" fmla="*/ 0 h 832"/>
                    <a:gd name="T14" fmla="*/ 1120 w 1120"/>
                    <a:gd name="T15" fmla="*/ 832 h 83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20" h="832">
                      <a:moveTo>
                        <a:pt x="0" y="0"/>
                      </a:moveTo>
                      <a:lnTo>
                        <a:pt x="1112" y="320"/>
                      </a:lnTo>
                      <a:cubicBezTo>
                        <a:pt x="1115" y="491"/>
                        <a:pt x="1117" y="661"/>
                        <a:pt x="1120" y="832"/>
                      </a:cubicBezTo>
                      <a:lnTo>
                        <a:pt x="16" y="52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613" name="Freeform 476"/>
                <p:cNvSpPr>
                  <a:spLocks/>
                </p:cNvSpPr>
                <p:nvPr/>
              </p:nvSpPr>
              <p:spPr bwMode="auto">
                <a:xfrm>
                  <a:off x="4578" y="1576"/>
                  <a:ext cx="628" cy="86"/>
                </a:xfrm>
                <a:custGeom>
                  <a:avLst/>
                  <a:gdLst>
                    <a:gd name="T0" fmla="*/ 0 w 1976"/>
                    <a:gd name="T1" fmla="*/ 0 h 211"/>
                    <a:gd name="T2" fmla="*/ 0 w 1976"/>
                    <a:gd name="T3" fmla="*/ 1 h 211"/>
                    <a:gd name="T4" fmla="*/ 1 w 1976"/>
                    <a:gd name="T5" fmla="*/ 1 h 211"/>
                    <a:gd name="T6" fmla="*/ 1 w 1976"/>
                    <a:gd name="T7" fmla="*/ 1 h 211"/>
                    <a:gd name="T8" fmla="*/ 2 w 1976"/>
                    <a:gd name="T9" fmla="*/ 1 h 211"/>
                    <a:gd name="T10" fmla="*/ 2 w 1976"/>
                    <a:gd name="T11" fmla="*/ 0 h 2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76"/>
                    <a:gd name="T19" fmla="*/ 0 h 211"/>
                    <a:gd name="T20" fmla="*/ 1976 w 1976"/>
                    <a:gd name="T21" fmla="*/ 211 h 2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76" h="211">
                      <a:moveTo>
                        <a:pt x="0" y="104"/>
                      </a:moveTo>
                      <a:cubicBezTo>
                        <a:pt x="41" y="113"/>
                        <a:pt x="155" y="144"/>
                        <a:pt x="248" y="160"/>
                      </a:cubicBezTo>
                      <a:cubicBezTo>
                        <a:pt x="341" y="176"/>
                        <a:pt x="409" y="193"/>
                        <a:pt x="560" y="200"/>
                      </a:cubicBezTo>
                      <a:cubicBezTo>
                        <a:pt x="711" y="207"/>
                        <a:pt x="988" y="211"/>
                        <a:pt x="1152" y="200"/>
                      </a:cubicBezTo>
                      <a:cubicBezTo>
                        <a:pt x="1316" y="189"/>
                        <a:pt x="1407" y="169"/>
                        <a:pt x="1544" y="136"/>
                      </a:cubicBezTo>
                      <a:cubicBezTo>
                        <a:pt x="1681" y="103"/>
                        <a:pt x="1828" y="51"/>
                        <a:pt x="1976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614" name="Freeform 477"/>
                <p:cNvSpPr>
                  <a:spLocks/>
                </p:cNvSpPr>
                <p:nvPr/>
              </p:nvSpPr>
              <p:spPr bwMode="auto">
                <a:xfrm>
                  <a:off x="4583" y="1771"/>
                  <a:ext cx="628" cy="86"/>
                </a:xfrm>
                <a:custGeom>
                  <a:avLst/>
                  <a:gdLst>
                    <a:gd name="T0" fmla="*/ 0 w 1976"/>
                    <a:gd name="T1" fmla="*/ 0 h 211"/>
                    <a:gd name="T2" fmla="*/ 0 w 1976"/>
                    <a:gd name="T3" fmla="*/ 1 h 211"/>
                    <a:gd name="T4" fmla="*/ 1 w 1976"/>
                    <a:gd name="T5" fmla="*/ 1 h 211"/>
                    <a:gd name="T6" fmla="*/ 1 w 1976"/>
                    <a:gd name="T7" fmla="*/ 1 h 211"/>
                    <a:gd name="T8" fmla="*/ 2 w 1976"/>
                    <a:gd name="T9" fmla="*/ 1 h 211"/>
                    <a:gd name="T10" fmla="*/ 2 w 1976"/>
                    <a:gd name="T11" fmla="*/ 0 h 2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76"/>
                    <a:gd name="T19" fmla="*/ 0 h 211"/>
                    <a:gd name="T20" fmla="*/ 1976 w 1976"/>
                    <a:gd name="T21" fmla="*/ 211 h 2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76" h="211">
                      <a:moveTo>
                        <a:pt x="0" y="104"/>
                      </a:moveTo>
                      <a:cubicBezTo>
                        <a:pt x="41" y="113"/>
                        <a:pt x="155" y="144"/>
                        <a:pt x="248" y="160"/>
                      </a:cubicBezTo>
                      <a:cubicBezTo>
                        <a:pt x="341" y="176"/>
                        <a:pt x="409" y="193"/>
                        <a:pt x="560" y="200"/>
                      </a:cubicBezTo>
                      <a:cubicBezTo>
                        <a:pt x="711" y="207"/>
                        <a:pt x="988" y="211"/>
                        <a:pt x="1152" y="200"/>
                      </a:cubicBezTo>
                      <a:cubicBezTo>
                        <a:pt x="1316" y="189"/>
                        <a:pt x="1407" y="169"/>
                        <a:pt x="1544" y="136"/>
                      </a:cubicBezTo>
                      <a:cubicBezTo>
                        <a:pt x="1681" y="103"/>
                        <a:pt x="1828" y="51"/>
                        <a:pt x="1976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615" name="Freeform 478"/>
                <p:cNvSpPr>
                  <a:spLocks/>
                </p:cNvSpPr>
                <p:nvPr/>
              </p:nvSpPr>
              <p:spPr bwMode="auto">
                <a:xfrm>
                  <a:off x="4578" y="1570"/>
                  <a:ext cx="625" cy="286"/>
                </a:xfrm>
                <a:custGeom>
                  <a:avLst/>
                  <a:gdLst>
                    <a:gd name="T0" fmla="*/ 2 w 1968"/>
                    <a:gd name="T1" fmla="*/ 2 h 704"/>
                    <a:gd name="T2" fmla="*/ 2 w 1968"/>
                    <a:gd name="T3" fmla="*/ 0 h 704"/>
                    <a:gd name="T4" fmla="*/ 2 w 1968"/>
                    <a:gd name="T5" fmla="*/ 0 h 704"/>
                    <a:gd name="T6" fmla="*/ 2 w 1968"/>
                    <a:gd name="T7" fmla="*/ 1 h 704"/>
                    <a:gd name="T8" fmla="*/ 1 w 1968"/>
                    <a:gd name="T9" fmla="*/ 1 h 704"/>
                    <a:gd name="T10" fmla="*/ 1 w 1968"/>
                    <a:gd name="T11" fmla="*/ 1 h 704"/>
                    <a:gd name="T12" fmla="*/ 1 w 1968"/>
                    <a:gd name="T13" fmla="*/ 1 h 704"/>
                    <a:gd name="T14" fmla="*/ 1 w 1968"/>
                    <a:gd name="T15" fmla="*/ 1 h 704"/>
                    <a:gd name="T16" fmla="*/ 0 w 1968"/>
                    <a:gd name="T17" fmla="*/ 1 h 704"/>
                    <a:gd name="T18" fmla="*/ 0 w 1968"/>
                    <a:gd name="T19" fmla="*/ 1 h 704"/>
                    <a:gd name="T20" fmla="*/ 0 w 1968"/>
                    <a:gd name="T21" fmla="*/ 1 h 704"/>
                    <a:gd name="T22" fmla="*/ 0 w 1968"/>
                    <a:gd name="T23" fmla="*/ 3 h 704"/>
                    <a:gd name="T24" fmla="*/ 0 w 1968"/>
                    <a:gd name="T25" fmla="*/ 3 h 704"/>
                    <a:gd name="T26" fmla="*/ 0 w 1968"/>
                    <a:gd name="T27" fmla="*/ 3 h 704"/>
                    <a:gd name="T28" fmla="*/ 1 w 1968"/>
                    <a:gd name="T29" fmla="*/ 3 h 704"/>
                    <a:gd name="T30" fmla="*/ 1 w 1968"/>
                    <a:gd name="T31" fmla="*/ 3 h 704"/>
                    <a:gd name="T32" fmla="*/ 1 w 1968"/>
                    <a:gd name="T33" fmla="*/ 3 h 704"/>
                    <a:gd name="T34" fmla="*/ 1 w 1968"/>
                    <a:gd name="T35" fmla="*/ 3 h 704"/>
                    <a:gd name="T36" fmla="*/ 1 w 1968"/>
                    <a:gd name="T37" fmla="*/ 3 h 704"/>
                    <a:gd name="T38" fmla="*/ 1 w 1968"/>
                    <a:gd name="T39" fmla="*/ 3 h 704"/>
                    <a:gd name="T40" fmla="*/ 1 w 1968"/>
                    <a:gd name="T41" fmla="*/ 3 h 704"/>
                    <a:gd name="T42" fmla="*/ 2 w 1968"/>
                    <a:gd name="T43" fmla="*/ 3 h 704"/>
                    <a:gd name="T44" fmla="*/ 2 w 1968"/>
                    <a:gd name="T45" fmla="*/ 3 h 704"/>
                    <a:gd name="T46" fmla="*/ 2 w 1968"/>
                    <a:gd name="T47" fmla="*/ 2 h 704"/>
                    <a:gd name="T48" fmla="*/ 2 w 1968"/>
                    <a:gd name="T49" fmla="*/ 2 h 704"/>
                    <a:gd name="T50" fmla="*/ 2 w 1968"/>
                    <a:gd name="T51" fmla="*/ 2 h 70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968"/>
                    <a:gd name="T79" fmla="*/ 0 h 704"/>
                    <a:gd name="T80" fmla="*/ 1968 w 1968"/>
                    <a:gd name="T81" fmla="*/ 704 h 70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968" h="704">
                      <a:moveTo>
                        <a:pt x="1968" y="496"/>
                      </a:moveTo>
                      <a:lnTo>
                        <a:pt x="1968" y="0"/>
                      </a:lnTo>
                      <a:lnTo>
                        <a:pt x="1808" y="80"/>
                      </a:lnTo>
                      <a:lnTo>
                        <a:pt x="1552" y="144"/>
                      </a:lnTo>
                      <a:lnTo>
                        <a:pt x="1248" y="208"/>
                      </a:lnTo>
                      <a:lnTo>
                        <a:pt x="1008" y="224"/>
                      </a:lnTo>
                      <a:lnTo>
                        <a:pt x="768" y="224"/>
                      </a:lnTo>
                      <a:lnTo>
                        <a:pt x="528" y="208"/>
                      </a:lnTo>
                      <a:lnTo>
                        <a:pt x="272" y="176"/>
                      </a:lnTo>
                      <a:lnTo>
                        <a:pt x="128" y="144"/>
                      </a:lnTo>
                      <a:lnTo>
                        <a:pt x="0" y="128"/>
                      </a:lnTo>
                      <a:lnTo>
                        <a:pt x="16" y="608"/>
                      </a:lnTo>
                      <a:lnTo>
                        <a:pt x="192" y="640"/>
                      </a:lnTo>
                      <a:lnTo>
                        <a:pt x="368" y="672"/>
                      </a:lnTo>
                      <a:lnTo>
                        <a:pt x="480" y="688"/>
                      </a:lnTo>
                      <a:lnTo>
                        <a:pt x="592" y="688"/>
                      </a:lnTo>
                      <a:lnTo>
                        <a:pt x="768" y="704"/>
                      </a:lnTo>
                      <a:lnTo>
                        <a:pt x="928" y="704"/>
                      </a:lnTo>
                      <a:lnTo>
                        <a:pt x="1072" y="704"/>
                      </a:lnTo>
                      <a:lnTo>
                        <a:pt x="1264" y="688"/>
                      </a:lnTo>
                      <a:lnTo>
                        <a:pt x="1392" y="672"/>
                      </a:lnTo>
                      <a:lnTo>
                        <a:pt x="1536" y="640"/>
                      </a:lnTo>
                      <a:lnTo>
                        <a:pt x="1712" y="592"/>
                      </a:lnTo>
                      <a:lnTo>
                        <a:pt x="1824" y="560"/>
                      </a:lnTo>
                      <a:lnTo>
                        <a:pt x="1904" y="528"/>
                      </a:lnTo>
                      <a:lnTo>
                        <a:pt x="1968" y="49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CC66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616" name="Freeform 479"/>
                <p:cNvSpPr>
                  <a:spLocks/>
                </p:cNvSpPr>
                <p:nvPr/>
              </p:nvSpPr>
              <p:spPr bwMode="auto">
                <a:xfrm>
                  <a:off x="4583" y="1440"/>
                  <a:ext cx="615" cy="214"/>
                </a:xfrm>
                <a:custGeom>
                  <a:avLst/>
                  <a:gdLst>
                    <a:gd name="T0" fmla="*/ 2 w 1936"/>
                    <a:gd name="T1" fmla="*/ 1 h 528"/>
                    <a:gd name="T2" fmla="*/ 1 w 1936"/>
                    <a:gd name="T3" fmla="*/ 0 h 528"/>
                    <a:gd name="T4" fmla="*/ 0 w 1936"/>
                    <a:gd name="T5" fmla="*/ 2 h 528"/>
                    <a:gd name="T6" fmla="*/ 0 w 1936"/>
                    <a:gd name="T7" fmla="*/ 2 h 528"/>
                    <a:gd name="T8" fmla="*/ 1 w 1936"/>
                    <a:gd name="T9" fmla="*/ 2 h 528"/>
                    <a:gd name="T10" fmla="*/ 1 w 1936"/>
                    <a:gd name="T11" fmla="*/ 2 h 528"/>
                    <a:gd name="T12" fmla="*/ 1 w 1936"/>
                    <a:gd name="T13" fmla="*/ 2 h 528"/>
                    <a:gd name="T14" fmla="*/ 1 w 1936"/>
                    <a:gd name="T15" fmla="*/ 2 h 528"/>
                    <a:gd name="T16" fmla="*/ 2 w 1936"/>
                    <a:gd name="T17" fmla="*/ 2 h 528"/>
                    <a:gd name="T18" fmla="*/ 2 w 1936"/>
                    <a:gd name="T19" fmla="*/ 2 h 528"/>
                    <a:gd name="T20" fmla="*/ 2 w 1936"/>
                    <a:gd name="T21" fmla="*/ 2 h 528"/>
                    <a:gd name="T22" fmla="*/ 2 w 1936"/>
                    <a:gd name="T23" fmla="*/ 1 h 52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936"/>
                    <a:gd name="T37" fmla="*/ 0 h 528"/>
                    <a:gd name="T38" fmla="*/ 1936 w 1936"/>
                    <a:gd name="T39" fmla="*/ 528 h 52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936" h="528">
                      <a:moveTo>
                        <a:pt x="1936" y="304"/>
                      </a:moveTo>
                      <a:lnTo>
                        <a:pt x="832" y="0"/>
                      </a:lnTo>
                      <a:lnTo>
                        <a:pt x="0" y="432"/>
                      </a:lnTo>
                      <a:lnTo>
                        <a:pt x="208" y="480"/>
                      </a:lnTo>
                      <a:lnTo>
                        <a:pt x="512" y="528"/>
                      </a:lnTo>
                      <a:lnTo>
                        <a:pt x="816" y="528"/>
                      </a:lnTo>
                      <a:lnTo>
                        <a:pt x="1152" y="528"/>
                      </a:lnTo>
                      <a:lnTo>
                        <a:pt x="1344" y="496"/>
                      </a:lnTo>
                      <a:lnTo>
                        <a:pt x="1536" y="464"/>
                      </a:lnTo>
                      <a:lnTo>
                        <a:pt x="1728" y="416"/>
                      </a:lnTo>
                      <a:lnTo>
                        <a:pt x="1904" y="352"/>
                      </a:lnTo>
                      <a:lnTo>
                        <a:pt x="1936" y="30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617" name="Freeform 480"/>
                <p:cNvSpPr>
                  <a:spLocks/>
                </p:cNvSpPr>
                <p:nvPr/>
              </p:nvSpPr>
              <p:spPr bwMode="auto">
                <a:xfrm>
                  <a:off x="4709" y="1545"/>
                  <a:ext cx="27" cy="38"/>
                </a:xfrm>
                <a:custGeom>
                  <a:avLst/>
                  <a:gdLst>
                    <a:gd name="T0" fmla="*/ 1 w 53"/>
                    <a:gd name="T1" fmla="*/ 0 h 77"/>
                    <a:gd name="T2" fmla="*/ 1 w 53"/>
                    <a:gd name="T3" fmla="*/ 0 h 77"/>
                    <a:gd name="T4" fmla="*/ 1 w 53"/>
                    <a:gd name="T5" fmla="*/ 0 h 77"/>
                    <a:gd name="T6" fmla="*/ 1 w 53"/>
                    <a:gd name="T7" fmla="*/ 0 h 77"/>
                    <a:gd name="T8" fmla="*/ 1 w 53"/>
                    <a:gd name="T9" fmla="*/ 1 h 77"/>
                    <a:gd name="T10" fmla="*/ 1 w 53"/>
                    <a:gd name="T11" fmla="*/ 0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"/>
                    <a:gd name="T19" fmla="*/ 0 h 77"/>
                    <a:gd name="T20" fmla="*/ 53 w 53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" h="77">
                      <a:moveTo>
                        <a:pt x="36" y="18"/>
                      </a:moveTo>
                      <a:cubicBezTo>
                        <a:pt x="35" y="15"/>
                        <a:pt x="34" y="0"/>
                        <a:pt x="30" y="0"/>
                      </a:cubicBezTo>
                      <a:cubicBezTo>
                        <a:pt x="26" y="0"/>
                        <a:pt x="16" y="9"/>
                        <a:pt x="12" y="18"/>
                      </a:cubicBezTo>
                      <a:cubicBezTo>
                        <a:pt x="8" y="27"/>
                        <a:pt x="0" y="46"/>
                        <a:pt x="6" y="54"/>
                      </a:cubicBezTo>
                      <a:cubicBezTo>
                        <a:pt x="12" y="62"/>
                        <a:pt x="45" y="77"/>
                        <a:pt x="49" y="68"/>
                      </a:cubicBezTo>
                      <a:cubicBezTo>
                        <a:pt x="53" y="59"/>
                        <a:pt x="34" y="14"/>
                        <a:pt x="30" y="0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CC66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618" name="Freeform 481"/>
                <p:cNvSpPr>
                  <a:spLocks/>
                </p:cNvSpPr>
                <p:nvPr/>
              </p:nvSpPr>
              <p:spPr bwMode="auto">
                <a:xfrm>
                  <a:off x="4828" y="1468"/>
                  <a:ext cx="17" cy="32"/>
                </a:xfrm>
                <a:custGeom>
                  <a:avLst/>
                  <a:gdLst>
                    <a:gd name="T0" fmla="*/ 0 w 53"/>
                    <a:gd name="T1" fmla="*/ 0 h 77"/>
                    <a:gd name="T2" fmla="*/ 0 w 53"/>
                    <a:gd name="T3" fmla="*/ 0 h 77"/>
                    <a:gd name="T4" fmla="*/ 0 w 53"/>
                    <a:gd name="T5" fmla="*/ 0 h 77"/>
                    <a:gd name="T6" fmla="*/ 0 w 53"/>
                    <a:gd name="T7" fmla="*/ 0 h 77"/>
                    <a:gd name="T8" fmla="*/ 0 w 53"/>
                    <a:gd name="T9" fmla="*/ 0 h 77"/>
                    <a:gd name="T10" fmla="*/ 0 w 53"/>
                    <a:gd name="T11" fmla="*/ 0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"/>
                    <a:gd name="T19" fmla="*/ 0 h 77"/>
                    <a:gd name="T20" fmla="*/ 53 w 53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" h="77">
                      <a:moveTo>
                        <a:pt x="36" y="18"/>
                      </a:moveTo>
                      <a:cubicBezTo>
                        <a:pt x="35" y="15"/>
                        <a:pt x="34" y="0"/>
                        <a:pt x="30" y="0"/>
                      </a:cubicBezTo>
                      <a:cubicBezTo>
                        <a:pt x="26" y="0"/>
                        <a:pt x="16" y="9"/>
                        <a:pt x="12" y="18"/>
                      </a:cubicBezTo>
                      <a:cubicBezTo>
                        <a:pt x="8" y="27"/>
                        <a:pt x="0" y="46"/>
                        <a:pt x="6" y="54"/>
                      </a:cubicBezTo>
                      <a:cubicBezTo>
                        <a:pt x="12" y="62"/>
                        <a:pt x="45" y="77"/>
                        <a:pt x="49" y="68"/>
                      </a:cubicBezTo>
                      <a:cubicBezTo>
                        <a:pt x="53" y="59"/>
                        <a:pt x="34" y="14"/>
                        <a:pt x="30" y="0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CC66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619" name="Freeform 482"/>
                <p:cNvSpPr>
                  <a:spLocks/>
                </p:cNvSpPr>
                <p:nvPr/>
              </p:nvSpPr>
              <p:spPr bwMode="auto">
                <a:xfrm flipH="1">
                  <a:off x="4798" y="1535"/>
                  <a:ext cx="16" cy="31"/>
                </a:xfrm>
                <a:custGeom>
                  <a:avLst/>
                  <a:gdLst>
                    <a:gd name="T0" fmla="*/ 0 w 53"/>
                    <a:gd name="T1" fmla="*/ 0 h 77"/>
                    <a:gd name="T2" fmla="*/ 0 w 53"/>
                    <a:gd name="T3" fmla="*/ 0 h 77"/>
                    <a:gd name="T4" fmla="*/ 0 w 53"/>
                    <a:gd name="T5" fmla="*/ 0 h 77"/>
                    <a:gd name="T6" fmla="*/ 0 w 53"/>
                    <a:gd name="T7" fmla="*/ 0 h 77"/>
                    <a:gd name="T8" fmla="*/ 0 w 53"/>
                    <a:gd name="T9" fmla="*/ 0 h 77"/>
                    <a:gd name="T10" fmla="*/ 0 w 53"/>
                    <a:gd name="T11" fmla="*/ 0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"/>
                    <a:gd name="T19" fmla="*/ 0 h 77"/>
                    <a:gd name="T20" fmla="*/ 53 w 53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" h="77">
                      <a:moveTo>
                        <a:pt x="36" y="18"/>
                      </a:moveTo>
                      <a:cubicBezTo>
                        <a:pt x="35" y="15"/>
                        <a:pt x="34" y="0"/>
                        <a:pt x="30" y="0"/>
                      </a:cubicBezTo>
                      <a:cubicBezTo>
                        <a:pt x="26" y="0"/>
                        <a:pt x="16" y="9"/>
                        <a:pt x="12" y="18"/>
                      </a:cubicBezTo>
                      <a:cubicBezTo>
                        <a:pt x="8" y="27"/>
                        <a:pt x="0" y="46"/>
                        <a:pt x="6" y="54"/>
                      </a:cubicBezTo>
                      <a:cubicBezTo>
                        <a:pt x="12" y="62"/>
                        <a:pt x="45" y="77"/>
                        <a:pt x="49" y="68"/>
                      </a:cubicBezTo>
                      <a:cubicBezTo>
                        <a:pt x="53" y="59"/>
                        <a:pt x="34" y="14"/>
                        <a:pt x="30" y="0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CC66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620" name="Freeform 483"/>
                <p:cNvSpPr>
                  <a:spLocks/>
                </p:cNvSpPr>
                <p:nvPr/>
              </p:nvSpPr>
              <p:spPr bwMode="auto">
                <a:xfrm>
                  <a:off x="4583" y="1440"/>
                  <a:ext cx="615" cy="214"/>
                </a:xfrm>
                <a:custGeom>
                  <a:avLst/>
                  <a:gdLst>
                    <a:gd name="T0" fmla="*/ 2 w 1936"/>
                    <a:gd name="T1" fmla="*/ 1 h 528"/>
                    <a:gd name="T2" fmla="*/ 1 w 1936"/>
                    <a:gd name="T3" fmla="*/ 0 h 528"/>
                    <a:gd name="T4" fmla="*/ 0 w 1936"/>
                    <a:gd name="T5" fmla="*/ 2 h 528"/>
                    <a:gd name="T6" fmla="*/ 0 w 1936"/>
                    <a:gd name="T7" fmla="*/ 2 h 528"/>
                    <a:gd name="T8" fmla="*/ 1 w 1936"/>
                    <a:gd name="T9" fmla="*/ 2 h 528"/>
                    <a:gd name="T10" fmla="*/ 1 w 1936"/>
                    <a:gd name="T11" fmla="*/ 2 h 528"/>
                    <a:gd name="T12" fmla="*/ 1 w 1936"/>
                    <a:gd name="T13" fmla="*/ 2 h 528"/>
                    <a:gd name="T14" fmla="*/ 1 w 1936"/>
                    <a:gd name="T15" fmla="*/ 2 h 528"/>
                    <a:gd name="T16" fmla="*/ 2 w 1936"/>
                    <a:gd name="T17" fmla="*/ 2 h 528"/>
                    <a:gd name="T18" fmla="*/ 2 w 1936"/>
                    <a:gd name="T19" fmla="*/ 2 h 528"/>
                    <a:gd name="T20" fmla="*/ 2 w 1936"/>
                    <a:gd name="T21" fmla="*/ 2 h 528"/>
                    <a:gd name="T22" fmla="*/ 2 w 1936"/>
                    <a:gd name="T23" fmla="*/ 1 h 52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936"/>
                    <a:gd name="T37" fmla="*/ 0 h 528"/>
                    <a:gd name="T38" fmla="*/ 1936 w 1936"/>
                    <a:gd name="T39" fmla="*/ 528 h 52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936" h="528">
                      <a:moveTo>
                        <a:pt x="1936" y="304"/>
                      </a:moveTo>
                      <a:lnTo>
                        <a:pt x="832" y="0"/>
                      </a:lnTo>
                      <a:lnTo>
                        <a:pt x="0" y="432"/>
                      </a:lnTo>
                      <a:lnTo>
                        <a:pt x="208" y="480"/>
                      </a:lnTo>
                      <a:lnTo>
                        <a:pt x="512" y="528"/>
                      </a:lnTo>
                      <a:lnTo>
                        <a:pt x="816" y="528"/>
                      </a:lnTo>
                      <a:lnTo>
                        <a:pt x="1152" y="528"/>
                      </a:lnTo>
                      <a:lnTo>
                        <a:pt x="1344" y="496"/>
                      </a:lnTo>
                      <a:lnTo>
                        <a:pt x="1536" y="464"/>
                      </a:lnTo>
                      <a:lnTo>
                        <a:pt x="1728" y="416"/>
                      </a:lnTo>
                      <a:lnTo>
                        <a:pt x="1904" y="352"/>
                      </a:lnTo>
                      <a:lnTo>
                        <a:pt x="1936" y="30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621" name="Freeform 484"/>
                <p:cNvSpPr>
                  <a:spLocks/>
                </p:cNvSpPr>
                <p:nvPr/>
              </p:nvSpPr>
              <p:spPr bwMode="auto">
                <a:xfrm>
                  <a:off x="4709" y="1545"/>
                  <a:ext cx="27" cy="38"/>
                </a:xfrm>
                <a:custGeom>
                  <a:avLst/>
                  <a:gdLst>
                    <a:gd name="T0" fmla="*/ 1 w 53"/>
                    <a:gd name="T1" fmla="*/ 0 h 77"/>
                    <a:gd name="T2" fmla="*/ 1 w 53"/>
                    <a:gd name="T3" fmla="*/ 0 h 77"/>
                    <a:gd name="T4" fmla="*/ 1 w 53"/>
                    <a:gd name="T5" fmla="*/ 0 h 77"/>
                    <a:gd name="T6" fmla="*/ 1 w 53"/>
                    <a:gd name="T7" fmla="*/ 0 h 77"/>
                    <a:gd name="T8" fmla="*/ 1 w 53"/>
                    <a:gd name="T9" fmla="*/ 1 h 77"/>
                    <a:gd name="T10" fmla="*/ 1 w 53"/>
                    <a:gd name="T11" fmla="*/ 0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"/>
                    <a:gd name="T19" fmla="*/ 0 h 77"/>
                    <a:gd name="T20" fmla="*/ 53 w 53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" h="77">
                      <a:moveTo>
                        <a:pt x="36" y="18"/>
                      </a:moveTo>
                      <a:cubicBezTo>
                        <a:pt x="35" y="15"/>
                        <a:pt x="34" y="0"/>
                        <a:pt x="30" y="0"/>
                      </a:cubicBezTo>
                      <a:cubicBezTo>
                        <a:pt x="26" y="0"/>
                        <a:pt x="16" y="9"/>
                        <a:pt x="12" y="18"/>
                      </a:cubicBezTo>
                      <a:cubicBezTo>
                        <a:pt x="8" y="27"/>
                        <a:pt x="0" y="46"/>
                        <a:pt x="6" y="54"/>
                      </a:cubicBezTo>
                      <a:cubicBezTo>
                        <a:pt x="12" y="62"/>
                        <a:pt x="45" y="77"/>
                        <a:pt x="49" y="68"/>
                      </a:cubicBezTo>
                      <a:cubicBezTo>
                        <a:pt x="53" y="59"/>
                        <a:pt x="34" y="14"/>
                        <a:pt x="30" y="0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CC66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622" name="Freeform 485"/>
                <p:cNvSpPr>
                  <a:spLocks/>
                </p:cNvSpPr>
                <p:nvPr/>
              </p:nvSpPr>
              <p:spPr bwMode="auto">
                <a:xfrm>
                  <a:off x="4828" y="1468"/>
                  <a:ext cx="17" cy="32"/>
                </a:xfrm>
                <a:custGeom>
                  <a:avLst/>
                  <a:gdLst>
                    <a:gd name="T0" fmla="*/ 0 w 53"/>
                    <a:gd name="T1" fmla="*/ 0 h 77"/>
                    <a:gd name="T2" fmla="*/ 0 w 53"/>
                    <a:gd name="T3" fmla="*/ 0 h 77"/>
                    <a:gd name="T4" fmla="*/ 0 w 53"/>
                    <a:gd name="T5" fmla="*/ 0 h 77"/>
                    <a:gd name="T6" fmla="*/ 0 w 53"/>
                    <a:gd name="T7" fmla="*/ 0 h 77"/>
                    <a:gd name="T8" fmla="*/ 0 w 53"/>
                    <a:gd name="T9" fmla="*/ 0 h 77"/>
                    <a:gd name="T10" fmla="*/ 0 w 53"/>
                    <a:gd name="T11" fmla="*/ 0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"/>
                    <a:gd name="T19" fmla="*/ 0 h 77"/>
                    <a:gd name="T20" fmla="*/ 53 w 53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" h="77">
                      <a:moveTo>
                        <a:pt x="36" y="18"/>
                      </a:moveTo>
                      <a:cubicBezTo>
                        <a:pt x="35" y="15"/>
                        <a:pt x="34" y="0"/>
                        <a:pt x="30" y="0"/>
                      </a:cubicBezTo>
                      <a:cubicBezTo>
                        <a:pt x="26" y="0"/>
                        <a:pt x="16" y="9"/>
                        <a:pt x="12" y="18"/>
                      </a:cubicBezTo>
                      <a:cubicBezTo>
                        <a:pt x="8" y="27"/>
                        <a:pt x="0" y="46"/>
                        <a:pt x="6" y="54"/>
                      </a:cubicBezTo>
                      <a:cubicBezTo>
                        <a:pt x="12" y="62"/>
                        <a:pt x="45" y="77"/>
                        <a:pt x="49" y="68"/>
                      </a:cubicBezTo>
                      <a:cubicBezTo>
                        <a:pt x="53" y="59"/>
                        <a:pt x="34" y="14"/>
                        <a:pt x="30" y="0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CC66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623" name="Freeform 486"/>
                <p:cNvSpPr>
                  <a:spLocks/>
                </p:cNvSpPr>
                <p:nvPr/>
              </p:nvSpPr>
              <p:spPr bwMode="auto">
                <a:xfrm flipH="1">
                  <a:off x="4798" y="1535"/>
                  <a:ext cx="16" cy="31"/>
                </a:xfrm>
                <a:custGeom>
                  <a:avLst/>
                  <a:gdLst>
                    <a:gd name="T0" fmla="*/ 0 w 53"/>
                    <a:gd name="T1" fmla="*/ 0 h 77"/>
                    <a:gd name="T2" fmla="*/ 0 w 53"/>
                    <a:gd name="T3" fmla="*/ 0 h 77"/>
                    <a:gd name="T4" fmla="*/ 0 w 53"/>
                    <a:gd name="T5" fmla="*/ 0 h 77"/>
                    <a:gd name="T6" fmla="*/ 0 w 53"/>
                    <a:gd name="T7" fmla="*/ 0 h 77"/>
                    <a:gd name="T8" fmla="*/ 0 w 53"/>
                    <a:gd name="T9" fmla="*/ 0 h 77"/>
                    <a:gd name="T10" fmla="*/ 0 w 53"/>
                    <a:gd name="T11" fmla="*/ 0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"/>
                    <a:gd name="T19" fmla="*/ 0 h 77"/>
                    <a:gd name="T20" fmla="*/ 53 w 53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" h="77">
                      <a:moveTo>
                        <a:pt x="36" y="18"/>
                      </a:moveTo>
                      <a:cubicBezTo>
                        <a:pt x="35" y="15"/>
                        <a:pt x="34" y="0"/>
                        <a:pt x="30" y="0"/>
                      </a:cubicBezTo>
                      <a:cubicBezTo>
                        <a:pt x="26" y="0"/>
                        <a:pt x="16" y="9"/>
                        <a:pt x="12" y="18"/>
                      </a:cubicBezTo>
                      <a:cubicBezTo>
                        <a:pt x="8" y="27"/>
                        <a:pt x="0" y="46"/>
                        <a:pt x="6" y="54"/>
                      </a:cubicBezTo>
                      <a:cubicBezTo>
                        <a:pt x="12" y="62"/>
                        <a:pt x="45" y="77"/>
                        <a:pt x="49" y="68"/>
                      </a:cubicBezTo>
                      <a:cubicBezTo>
                        <a:pt x="53" y="59"/>
                        <a:pt x="34" y="14"/>
                        <a:pt x="30" y="0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CC66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624" name="Freeform 487"/>
                <p:cNvSpPr>
                  <a:spLocks/>
                </p:cNvSpPr>
                <p:nvPr/>
              </p:nvSpPr>
              <p:spPr bwMode="auto">
                <a:xfrm>
                  <a:off x="5030" y="1720"/>
                  <a:ext cx="27" cy="38"/>
                </a:xfrm>
                <a:custGeom>
                  <a:avLst/>
                  <a:gdLst>
                    <a:gd name="T0" fmla="*/ 1 w 53"/>
                    <a:gd name="T1" fmla="*/ 0 h 77"/>
                    <a:gd name="T2" fmla="*/ 1 w 53"/>
                    <a:gd name="T3" fmla="*/ 0 h 77"/>
                    <a:gd name="T4" fmla="*/ 1 w 53"/>
                    <a:gd name="T5" fmla="*/ 0 h 77"/>
                    <a:gd name="T6" fmla="*/ 1 w 53"/>
                    <a:gd name="T7" fmla="*/ 0 h 77"/>
                    <a:gd name="T8" fmla="*/ 1 w 53"/>
                    <a:gd name="T9" fmla="*/ 1 h 77"/>
                    <a:gd name="T10" fmla="*/ 1 w 53"/>
                    <a:gd name="T11" fmla="*/ 0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"/>
                    <a:gd name="T19" fmla="*/ 0 h 77"/>
                    <a:gd name="T20" fmla="*/ 53 w 53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" h="77">
                      <a:moveTo>
                        <a:pt x="36" y="18"/>
                      </a:moveTo>
                      <a:cubicBezTo>
                        <a:pt x="35" y="15"/>
                        <a:pt x="34" y="0"/>
                        <a:pt x="30" y="0"/>
                      </a:cubicBezTo>
                      <a:cubicBezTo>
                        <a:pt x="26" y="0"/>
                        <a:pt x="16" y="9"/>
                        <a:pt x="12" y="18"/>
                      </a:cubicBezTo>
                      <a:cubicBezTo>
                        <a:pt x="8" y="27"/>
                        <a:pt x="0" y="46"/>
                        <a:pt x="6" y="54"/>
                      </a:cubicBezTo>
                      <a:cubicBezTo>
                        <a:pt x="12" y="62"/>
                        <a:pt x="45" y="77"/>
                        <a:pt x="49" y="68"/>
                      </a:cubicBezTo>
                      <a:cubicBezTo>
                        <a:pt x="53" y="59"/>
                        <a:pt x="34" y="14"/>
                        <a:pt x="30" y="0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CC66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625" name="Freeform 488"/>
                <p:cNvSpPr>
                  <a:spLocks/>
                </p:cNvSpPr>
                <p:nvPr/>
              </p:nvSpPr>
              <p:spPr bwMode="auto">
                <a:xfrm>
                  <a:off x="5148" y="1644"/>
                  <a:ext cx="17" cy="31"/>
                </a:xfrm>
                <a:custGeom>
                  <a:avLst/>
                  <a:gdLst>
                    <a:gd name="T0" fmla="*/ 0 w 53"/>
                    <a:gd name="T1" fmla="*/ 0 h 77"/>
                    <a:gd name="T2" fmla="*/ 0 w 53"/>
                    <a:gd name="T3" fmla="*/ 0 h 77"/>
                    <a:gd name="T4" fmla="*/ 0 w 53"/>
                    <a:gd name="T5" fmla="*/ 0 h 77"/>
                    <a:gd name="T6" fmla="*/ 0 w 53"/>
                    <a:gd name="T7" fmla="*/ 0 h 77"/>
                    <a:gd name="T8" fmla="*/ 0 w 53"/>
                    <a:gd name="T9" fmla="*/ 0 h 77"/>
                    <a:gd name="T10" fmla="*/ 0 w 53"/>
                    <a:gd name="T11" fmla="*/ 0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"/>
                    <a:gd name="T19" fmla="*/ 0 h 77"/>
                    <a:gd name="T20" fmla="*/ 53 w 53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" h="77">
                      <a:moveTo>
                        <a:pt x="36" y="18"/>
                      </a:moveTo>
                      <a:cubicBezTo>
                        <a:pt x="35" y="15"/>
                        <a:pt x="34" y="0"/>
                        <a:pt x="30" y="0"/>
                      </a:cubicBezTo>
                      <a:cubicBezTo>
                        <a:pt x="26" y="0"/>
                        <a:pt x="16" y="9"/>
                        <a:pt x="12" y="18"/>
                      </a:cubicBezTo>
                      <a:cubicBezTo>
                        <a:pt x="8" y="27"/>
                        <a:pt x="0" y="46"/>
                        <a:pt x="6" y="54"/>
                      </a:cubicBezTo>
                      <a:cubicBezTo>
                        <a:pt x="12" y="62"/>
                        <a:pt x="45" y="77"/>
                        <a:pt x="49" y="68"/>
                      </a:cubicBezTo>
                      <a:cubicBezTo>
                        <a:pt x="53" y="59"/>
                        <a:pt x="34" y="14"/>
                        <a:pt x="30" y="0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CC66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626" name="Freeform 489"/>
                <p:cNvSpPr>
                  <a:spLocks/>
                </p:cNvSpPr>
                <p:nvPr/>
              </p:nvSpPr>
              <p:spPr bwMode="auto">
                <a:xfrm flipH="1">
                  <a:off x="5118" y="1710"/>
                  <a:ext cx="17" cy="32"/>
                </a:xfrm>
                <a:custGeom>
                  <a:avLst/>
                  <a:gdLst>
                    <a:gd name="T0" fmla="*/ 0 w 53"/>
                    <a:gd name="T1" fmla="*/ 0 h 77"/>
                    <a:gd name="T2" fmla="*/ 0 w 53"/>
                    <a:gd name="T3" fmla="*/ 0 h 77"/>
                    <a:gd name="T4" fmla="*/ 0 w 53"/>
                    <a:gd name="T5" fmla="*/ 0 h 77"/>
                    <a:gd name="T6" fmla="*/ 0 w 53"/>
                    <a:gd name="T7" fmla="*/ 0 h 77"/>
                    <a:gd name="T8" fmla="*/ 0 w 53"/>
                    <a:gd name="T9" fmla="*/ 0 h 77"/>
                    <a:gd name="T10" fmla="*/ 0 w 53"/>
                    <a:gd name="T11" fmla="*/ 0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"/>
                    <a:gd name="T19" fmla="*/ 0 h 77"/>
                    <a:gd name="T20" fmla="*/ 53 w 53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" h="77">
                      <a:moveTo>
                        <a:pt x="36" y="18"/>
                      </a:moveTo>
                      <a:cubicBezTo>
                        <a:pt x="35" y="15"/>
                        <a:pt x="34" y="0"/>
                        <a:pt x="30" y="0"/>
                      </a:cubicBezTo>
                      <a:cubicBezTo>
                        <a:pt x="26" y="0"/>
                        <a:pt x="16" y="9"/>
                        <a:pt x="12" y="18"/>
                      </a:cubicBezTo>
                      <a:cubicBezTo>
                        <a:pt x="8" y="27"/>
                        <a:pt x="0" y="46"/>
                        <a:pt x="6" y="54"/>
                      </a:cubicBezTo>
                      <a:cubicBezTo>
                        <a:pt x="12" y="62"/>
                        <a:pt x="45" y="77"/>
                        <a:pt x="49" y="68"/>
                      </a:cubicBezTo>
                      <a:cubicBezTo>
                        <a:pt x="53" y="59"/>
                        <a:pt x="34" y="14"/>
                        <a:pt x="30" y="0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CC66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627" name="Freeform 490"/>
                <p:cNvSpPr>
                  <a:spLocks/>
                </p:cNvSpPr>
                <p:nvPr/>
              </p:nvSpPr>
              <p:spPr bwMode="auto">
                <a:xfrm>
                  <a:off x="4608" y="1746"/>
                  <a:ext cx="27" cy="38"/>
                </a:xfrm>
                <a:custGeom>
                  <a:avLst/>
                  <a:gdLst>
                    <a:gd name="T0" fmla="*/ 1 w 53"/>
                    <a:gd name="T1" fmla="*/ 0 h 77"/>
                    <a:gd name="T2" fmla="*/ 1 w 53"/>
                    <a:gd name="T3" fmla="*/ 0 h 77"/>
                    <a:gd name="T4" fmla="*/ 1 w 53"/>
                    <a:gd name="T5" fmla="*/ 0 h 77"/>
                    <a:gd name="T6" fmla="*/ 1 w 53"/>
                    <a:gd name="T7" fmla="*/ 0 h 77"/>
                    <a:gd name="T8" fmla="*/ 1 w 53"/>
                    <a:gd name="T9" fmla="*/ 1 h 77"/>
                    <a:gd name="T10" fmla="*/ 1 w 53"/>
                    <a:gd name="T11" fmla="*/ 0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"/>
                    <a:gd name="T19" fmla="*/ 0 h 77"/>
                    <a:gd name="T20" fmla="*/ 53 w 53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" h="77">
                      <a:moveTo>
                        <a:pt x="36" y="18"/>
                      </a:moveTo>
                      <a:cubicBezTo>
                        <a:pt x="35" y="15"/>
                        <a:pt x="34" y="0"/>
                        <a:pt x="30" y="0"/>
                      </a:cubicBezTo>
                      <a:cubicBezTo>
                        <a:pt x="26" y="0"/>
                        <a:pt x="16" y="9"/>
                        <a:pt x="12" y="18"/>
                      </a:cubicBezTo>
                      <a:cubicBezTo>
                        <a:pt x="8" y="27"/>
                        <a:pt x="0" y="46"/>
                        <a:pt x="6" y="54"/>
                      </a:cubicBezTo>
                      <a:cubicBezTo>
                        <a:pt x="12" y="62"/>
                        <a:pt x="45" y="77"/>
                        <a:pt x="49" y="68"/>
                      </a:cubicBezTo>
                      <a:cubicBezTo>
                        <a:pt x="53" y="59"/>
                        <a:pt x="34" y="14"/>
                        <a:pt x="30" y="0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CC66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628" name="Freeform 491"/>
                <p:cNvSpPr>
                  <a:spLocks/>
                </p:cNvSpPr>
                <p:nvPr/>
              </p:nvSpPr>
              <p:spPr bwMode="auto">
                <a:xfrm>
                  <a:off x="4726" y="1670"/>
                  <a:ext cx="17" cy="31"/>
                </a:xfrm>
                <a:custGeom>
                  <a:avLst/>
                  <a:gdLst>
                    <a:gd name="T0" fmla="*/ 0 w 53"/>
                    <a:gd name="T1" fmla="*/ 0 h 77"/>
                    <a:gd name="T2" fmla="*/ 0 w 53"/>
                    <a:gd name="T3" fmla="*/ 0 h 77"/>
                    <a:gd name="T4" fmla="*/ 0 w 53"/>
                    <a:gd name="T5" fmla="*/ 0 h 77"/>
                    <a:gd name="T6" fmla="*/ 0 w 53"/>
                    <a:gd name="T7" fmla="*/ 0 h 77"/>
                    <a:gd name="T8" fmla="*/ 0 w 53"/>
                    <a:gd name="T9" fmla="*/ 0 h 77"/>
                    <a:gd name="T10" fmla="*/ 0 w 53"/>
                    <a:gd name="T11" fmla="*/ 0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"/>
                    <a:gd name="T19" fmla="*/ 0 h 77"/>
                    <a:gd name="T20" fmla="*/ 53 w 53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" h="77">
                      <a:moveTo>
                        <a:pt x="36" y="18"/>
                      </a:moveTo>
                      <a:cubicBezTo>
                        <a:pt x="35" y="15"/>
                        <a:pt x="34" y="0"/>
                        <a:pt x="30" y="0"/>
                      </a:cubicBezTo>
                      <a:cubicBezTo>
                        <a:pt x="26" y="0"/>
                        <a:pt x="16" y="9"/>
                        <a:pt x="12" y="18"/>
                      </a:cubicBezTo>
                      <a:cubicBezTo>
                        <a:pt x="8" y="27"/>
                        <a:pt x="0" y="46"/>
                        <a:pt x="6" y="54"/>
                      </a:cubicBezTo>
                      <a:cubicBezTo>
                        <a:pt x="12" y="62"/>
                        <a:pt x="45" y="77"/>
                        <a:pt x="49" y="68"/>
                      </a:cubicBezTo>
                      <a:cubicBezTo>
                        <a:pt x="53" y="59"/>
                        <a:pt x="34" y="14"/>
                        <a:pt x="30" y="0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CC66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629" name="Freeform 492"/>
                <p:cNvSpPr>
                  <a:spLocks/>
                </p:cNvSpPr>
                <p:nvPr/>
              </p:nvSpPr>
              <p:spPr bwMode="auto">
                <a:xfrm flipH="1">
                  <a:off x="4696" y="1736"/>
                  <a:ext cx="17" cy="32"/>
                </a:xfrm>
                <a:custGeom>
                  <a:avLst/>
                  <a:gdLst>
                    <a:gd name="T0" fmla="*/ 0 w 53"/>
                    <a:gd name="T1" fmla="*/ 0 h 77"/>
                    <a:gd name="T2" fmla="*/ 0 w 53"/>
                    <a:gd name="T3" fmla="*/ 0 h 77"/>
                    <a:gd name="T4" fmla="*/ 0 w 53"/>
                    <a:gd name="T5" fmla="*/ 0 h 77"/>
                    <a:gd name="T6" fmla="*/ 0 w 53"/>
                    <a:gd name="T7" fmla="*/ 0 h 77"/>
                    <a:gd name="T8" fmla="*/ 0 w 53"/>
                    <a:gd name="T9" fmla="*/ 0 h 77"/>
                    <a:gd name="T10" fmla="*/ 0 w 53"/>
                    <a:gd name="T11" fmla="*/ 0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"/>
                    <a:gd name="T19" fmla="*/ 0 h 77"/>
                    <a:gd name="T20" fmla="*/ 53 w 53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" h="77">
                      <a:moveTo>
                        <a:pt x="36" y="18"/>
                      </a:moveTo>
                      <a:cubicBezTo>
                        <a:pt x="35" y="15"/>
                        <a:pt x="34" y="0"/>
                        <a:pt x="30" y="0"/>
                      </a:cubicBezTo>
                      <a:cubicBezTo>
                        <a:pt x="26" y="0"/>
                        <a:pt x="16" y="9"/>
                        <a:pt x="12" y="18"/>
                      </a:cubicBezTo>
                      <a:cubicBezTo>
                        <a:pt x="8" y="27"/>
                        <a:pt x="0" y="46"/>
                        <a:pt x="6" y="54"/>
                      </a:cubicBezTo>
                      <a:cubicBezTo>
                        <a:pt x="12" y="62"/>
                        <a:pt x="45" y="77"/>
                        <a:pt x="49" y="68"/>
                      </a:cubicBezTo>
                      <a:cubicBezTo>
                        <a:pt x="53" y="59"/>
                        <a:pt x="34" y="14"/>
                        <a:pt x="30" y="0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CC66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5589" name="TextBox 262"/>
            <p:cNvSpPr txBox="1">
              <a:spLocks noChangeArrowheads="1"/>
            </p:cNvSpPr>
            <p:nvPr/>
          </p:nvSpPr>
          <p:spPr bwMode="auto">
            <a:xfrm>
              <a:off x="2071670" y="2428868"/>
              <a:ext cx="135732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750 г</a:t>
              </a:r>
            </a:p>
          </p:txBody>
        </p:sp>
        <p:sp>
          <p:nvSpPr>
            <p:cNvPr id="15590" name="TextBox 263"/>
            <p:cNvSpPr txBox="1">
              <a:spLocks noChangeArrowheads="1"/>
            </p:cNvSpPr>
            <p:nvPr/>
          </p:nvSpPr>
          <p:spPr bwMode="auto">
            <a:xfrm>
              <a:off x="4929190" y="1142984"/>
              <a:ext cx="785818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6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10" name="Группа 291"/>
          <p:cNvGrpSpPr>
            <a:grpSpLocks/>
          </p:cNvGrpSpPr>
          <p:nvPr/>
        </p:nvGrpSpPr>
        <p:grpSpPr bwMode="auto">
          <a:xfrm>
            <a:off x="642938" y="4071938"/>
            <a:ext cx="4286250" cy="2370137"/>
            <a:chOff x="642910" y="4071942"/>
            <a:chExt cx="4286280" cy="2370725"/>
          </a:xfrm>
        </p:grpSpPr>
        <p:grpSp>
          <p:nvGrpSpPr>
            <p:cNvPr id="11" name="Группа 264"/>
            <p:cNvGrpSpPr>
              <a:grpSpLocks/>
            </p:cNvGrpSpPr>
            <p:nvPr/>
          </p:nvGrpSpPr>
          <p:grpSpPr bwMode="auto">
            <a:xfrm>
              <a:off x="642910" y="4929198"/>
              <a:ext cx="4286280" cy="1365327"/>
              <a:chOff x="2500298" y="1571612"/>
              <a:chExt cx="4286280" cy="1365327"/>
            </a:xfrm>
          </p:grpSpPr>
          <p:sp>
            <p:nvSpPr>
              <p:cNvPr id="15578" name="AutoShape 3"/>
              <p:cNvSpPr>
                <a:spLocks noChangeArrowheads="1"/>
              </p:cNvSpPr>
              <p:nvPr/>
            </p:nvSpPr>
            <p:spPr bwMode="auto">
              <a:xfrm>
                <a:off x="4071934" y="2000240"/>
                <a:ext cx="857256" cy="936699"/>
              </a:xfrm>
              <a:prstGeom prst="triangle">
                <a:avLst>
                  <a:gd name="adj" fmla="val 48144"/>
                </a:avLst>
              </a:prstGeom>
              <a:gradFill rotWithShape="1">
                <a:gsLst>
                  <a:gs pos="0">
                    <a:srgbClr val="66FFFF"/>
                  </a:gs>
                  <a:gs pos="50000">
                    <a:srgbClr val="00CCFF"/>
                  </a:gs>
                  <a:gs pos="100000">
                    <a:srgbClr val="66FFFF"/>
                  </a:gs>
                </a:gsLst>
                <a:lin ang="18900000" scaled="1"/>
              </a:gra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CC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  <p:grpSp>
            <p:nvGrpSpPr>
              <p:cNvPr id="12" name="Group 4"/>
              <p:cNvGrpSpPr>
                <a:grpSpLocks/>
              </p:cNvGrpSpPr>
              <p:nvPr/>
            </p:nvGrpSpPr>
            <p:grpSpPr bwMode="auto">
              <a:xfrm>
                <a:off x="2500298" y="1571612"/>
                <a:ext cx="4286279" cy="722385"/>
                <a:chOff x="288" y="2736"/>
                <a:chExt cx="5088" cy="768"/>
              </a:xfrm>
            </p:grpSpPr>
            <p:grpSp>
              <p:nvGrpSpPr>
                <p:cNvPr id="13" name="Group 5"/>
                <p:cNvGrpSpPr>
                  <a:grpSpLocks/>
                </p:cNvGrpSpPr>
                <p:nvPr/>
              </p:nvGrpSpPr>
              <p:grpSpPr bwMode="auto">
                <a:xfrm>
                  <a:off x="288" y="2736"/>
                  <a:ext cx="2256" cy="768"/>
                  <a:chOff x="240" y="2736"/>
                  <a:chExt cx="2256" cy="768"/>
                </a:xfrm>
              </p:grpSpPr>
              <p:sp>
                <p:nvSpPr>
                  <p:cNvPr id="15585" name="AutoShape 6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080" y="2088"/>
                    <a:ext cx="576" cy="2256"/>
                  </a:xfrm>
                  <a:prstGeom prst="flowChartDelay">
                    <a:avLst/>
                  </a:prstGeom>
                  <a:solidFill>
                    <a:schemeClr val="accent2"/>
                  </a:solidFill>
                  <a:ln w="9525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586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240" y="2736"/>
                    <a:ext cx="2256" cy="43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/>
                      </a:gs>
                      <a:gs pos="100000">
                        <a:srgbClr val="0099FF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2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" name="Group 8"/>
                <p:cNvGrpSpPr>
                  <a:grpSpLocks/>
                </p:cNvGrpSpPr>
                <p:nvPr/>
              </p:nvGrpSpPr>
              <p:grpSpPr bwMode="auto">
                <a:xfrm>
                  <a:off x="3120" y="2736"/>
                  <a:ext cx="2256" cy="768"/>
                  <a:chOff x="240" y="2736"/>
                  <a:chExt cx="2256" cy="768"/>
                </a:xfrm>
              </p:grpSpPr>
              <p:sp>
                <p:nvSpPr>
                  <p:cNvPr id="15583" name="AutoShape 9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080" y="2088"/>
                    <a:ext cx="576" cy="2256"/>
                  </a:xfrm>
                  <a:prstGeom prst="flowChartDelay">
                    <a:avLst/>
                  </a:prstGeom>
                  <a:solidFill>
                    <a:schemeClr val="accent2"/>
                  </a:solidFill>
                  <a:ln w="9525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584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240" y="2736"/>
                    <a:ext cx="2256" cy="43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/>
                      </a:gs>
                      <a:gs pos="100000">
                        <a:srgbClr val="0099FF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2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5582" name="AutoShape 11"/>
                <p:cNvSpPr>
                  <a:spLocks noChangeArrowheads="1"/>
                </p:cNvSpPr>
                <p:nvPr/>
              </p:nvSpPr>
              <p:spPr bwMode="auto">
                <a:xfrm>
                  <a:off x="2448" y="2976"/>
                  <a:ext cx="672" cy="192"/>
                </a:xfrm>
                <a:prstGeom prst="triangle">
                  <a:avLst>
                    <a:gd name="adj" fmla="val 50000"/>
                  </a:avLst>
                </a:prstGeom>
                <a:noFill/>
                <a:ln w="57150">
                  <a:solidFill>
                    <a:schemeClr val="accent2"/>
                  </a:solidFill>
                  <a:miter lim="800000"/>
                  <a:headEnd type="none" w="lg" len="lg"/>
                  <a:tailEnd type="none" w="lg" len="lg"/>
                </a:ln>
                <a:scene3d>
                  <a:camera prst="legacyObliqueTopRight">
                    <a:rot lat="0" lon="20999988" rev="0"/>
                  </a:camera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chemeClr val="accent2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15" name="Group 572"/>
            <p:cNvGrpSpPr>
              <a:grpSpLocks/>
            </p:cNvGrpSpPr>
            <p:nvPr/>
          </p:nvGrpSpPr>
          <p:grpSpPr bwMode="auto">
            <a:xfrm>
              <a:off x="642910" y="4071942"/>
              <a:ext cx="1857388" cy="1285884"/>
              <a:chOff x="3120" y="2336"/>
              <a:chExt cx="2496" cy="1600"/>
            </a:xfrm>
          </p:grpSpPr>
          <p:grpSp>
            <p:nvGrpSpPr>
              <p:cNvPr id="16" name="Group 573"/>
              <p:cNvGrpSpPr>
                <a:grpSpLocks/>
              </p:cNvGrpSpPr>
              <p:nvPr/>
            </p:nvGrpSpPr>
            <p:grpSpPr bwMode="auto">
              <a:xfrm>
                <a:off x="3120" y="2848"/>
                <a:ext cx="2344" cy="1088"/>
                <a:chOff x="3120" y="2848"/>
                <a:chExt cx="2344" cy="1088"/>
              </a:xfrm>
            </p:grpSpPr>
            <p:sp>
              <p:nvSpPr>
                <p:cNvPr id="15575" name="Freeform 574"/>
                <p:cNvSpPr>
                  <a:spLocks/>
                </p:cNvSpPr>
                <p:nvPr/>
              </p:nvSpPr>
              <p:spPr bwMode="auto">
                <a:xfrm>
                  <a:off x="3120" y="3189"/>
                  <a:ext cx="2344" cy="747"/>
                </a:xfrm>
                <a:custGeom>
                  <a:avLst/>
                  <a:gdLst>
                    <a:gd name="T0" fmla="*/ 0 w 2344"/>
                    <a:gd name="T1" fmla="*/ 99 h 680"/>
                    <a:gd name="T2" fmla="*/ 272 w 2344"/>
                    <a:gd name="T3" fmla="*/ 689 h 680"/>
                    <a:gd name="T4" fmla="*/ 792 w 2344"/>
                    <a:gd name="T5" fmla="*/ 1125 h 680"/>
                    <a:gd name="T6" fmla="*/ 1640 w 2344"/>
                    <a:gd name="T7" fmla="*/ 1110 h 680"/>
                    <a:gd name="T8" fmla="*/ 2080 w 2344"/>
                    <a:gd name="T9" fmla="*/ 689 h 680"/>
                    <a:gd name="T10" fmla="*/ 2344 w 2344"/>
                    <a:gd name="T11" fmla="*/ 0 h 68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44"/>
                    <a:gd name="T19" fmla="*/ 0 h 680"/>
                    <a:gd name="T20" fmla="*/ 2344 w 2344"/>
                    <a:gd name="T21" fmla="*/ 680 h 68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44" h="680">
                      <a:moveTo>
                        <a:pt x="0" y="56"/>
                      </a:moveTo>
                      <a:cubicBezTo>
                        <a:pt x="65" y="185"/>
                        <a:pt x="140" y="295"/>
                        <a:pt x="272" y="392"/>
                      </a:cubicBezTo>
                      <a:cubicBezTo>
                        <a:pt x="404" y="489"/>
                        <a:pt x="564" y="600"/>
                        <a:pt x="792" y="640"/>
                      </a:cubicBezTo>
                      <a:cubicBezTo>
                        <a:pt x="1020" y="680"/>
                        <a:pt x="1425" y="673"/>
                        <a:pt x="1640" y="632"/>
                      </a:cubicBezTo>
                      <a:cubicBezTo>
                        <a:pt x="1855" y="591"/>
                        <a:pt x="1963" y="497"/>
                        <a:pt x="2080" y="392"/>
                      </a:cubicBezTo>
                      <a:cubicBezTo>
                        <a:pt x="2197" y="287"/>
                        <a:pt x="2274" y="153"/>
                        <a:pt x="2344" y="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50000">
                      <a:srgbClr val="33CCCC"/>
                    </a:gs>
                    <a:gs pos="100000">
                      <a:srgbClr val="FFFFFF"/>
                    </a:gs>
                  </a:gsLst>
                  <a:lin ang="189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76" name="Oval 575"/>
                <p:cNvSpPr>
                  <a:spLocks noChangeArrowheads="1"/>
                </p:cNvSpPr>
                <p:nvPr/>
              </p:nvSpPr>
              <p:spPr bwMode="auto">
                <a:xfrm>
                  <a:off x="3120" y="2848"/>
                  <a:ext cx="2344" cy="70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BBE0E3"/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pic>
              <p:nvPicPr>
                <p:cNvPr id="15577" name="Picture 576" descr="uz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568" y="3626"/>
                  <a:ext cx="1496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7" name="Group 577"/>
              <p:cNvGrpSpPr>
                <a:grpSpLocks/>
              </p:cNvGrpSpPr>
              <p:nvPr/>
            </p:nvGrpSpPr>
            <p:grpSpPr bwMode="auto">
              <a:xfrm rot="18935610" flipH="1">
                <a:off x="3888" y="2336"/>
                <a:ext cx="1136" cy="904"/>
                <a:chOff x="2768" y="1472"/>
                <a:chExt cx="1136" cy="904"/>
              </a:xfrm>
            </p:grpSpPr>
            <p:sp>
              <p:nvSpPr>
                <p:cNvPr id="15525" name="Freeform 578" descr="Розовая тисненая бумага"/>
                <p:cNvSpPr>
                  <a:spLocks/>
                </p:cNvSpPr>
                <p:nvPr/>
              </p:nvSpPr>
              <p:spPr bwMode="auto">
                <a:xfrm>
                  <a:off x="2832" y="1560"/>
                  <a:ext cx="976" cy="704"/>
                </a:xfrm>
                <a:custGeom>
                  <a:avLst/>
                  <a:gdLst>
                    <a:gd name="T0" fmla="*/ 1153 w 944"/>
                    <a:gd name="T1" fmla="*/ 1002 h 656"/>
                    <a:gd name="T2" fmla="*/ 333 w 944"/>
                    <a:gd name="T3" fmla="*/ 0 h 656"/>
                    <a:gd name="T4" fmla="*/ 333 w 944"/>
                    <a:gd name="T5" fmla="*/ 74 h 656"/>
                    <a:gd name="T6" fmla="*/ 254 w 944"/>
                    <a:gd name="T7" fmla="*/ 98 h 656"/>
                    <a:gd name="T8" fmla="*/ 0 w 944"/>
                    <a:gd name="T9" fmla="*/ 488 h 656"/>
                    <a:gd name="T10" fmla="*/ 1153 w 944"/>
                    <a:gd name="T11" fmla="*/ 1002 h 6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44"/>
                    <a:gd name="T19" fmla="*/ 0 h 656"/>
                    <a:gd name="T20" fmla="*/ 944 w 944"/>
                    <a:gd name="T21" fmla="*/ 656 h 6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44" h="656">
                      <a:moveTo>
                        <a:pt x="944" y="656"/>
                      </a:moveTo>
                      <a:lnTo>
                        <a:pt x="272" y="0"/>
                      </a:lnTo>
                      <a:lnTo>
                        <a:pt x="272" y="48"/>
                      </a:lnTo>
                      <a:lnTo>
                        <a:pt x="208" y="64"/>
                      </a:lnTo>
                      <a:lnTo>
                        <a:pt x="0" y="320"/>
                      </a:lnTo>
                      <a:lnTo>
                        <a:pt x="944" y="656"/>
                      </a:lnTo>
                      <a:close/>
                    </a:path>
                  </a:pathLst>
                </a:cu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26" name="Freeform 579"/>
                <p:cNvSpPr>
                  <a:spLocks/>
                </p:cNvSpPr>
                <p:nvPr/>
              </p:nvSpPr>
              <p:spPr bwMode="auto">
                <a:xfrm rot="1187574">
                  <a:off x="2816" y="1656"/>
                  <a:ext cx="1088" cy="720"/>
                </a:xfrm>
                <a:custGeom>
                  <a:avLst/>
                  <a:gdLst>
                    <a:gd name="T0" fmla="*/ 80 w 1088"/>
                    <a:gd name="T1" fmla="*/ 0 h 720"/>
                    <a:gd name="T2" fmla="*/ 1088 w 1088"/>
                    <a:gd name="T3" fmla="*/ 448 h 720"/>
                    <a:gd name="T4" fmla="*/ 80 w 1088"/>
                    <a:gd name="T5" fmla="*/ 448 h 720"/>
                    <a:gd name="T6" fmla="*/ 32 w 1088"/>
                    <a:gd name="T7" fmla="*/ 464 h 720"/>
                    <a:gd name="T8" fmla="*/ 0 w 1088"/>
                    <a:gd name="T9" fmla="*/ 560 h 720"/>
                    <a:gd name="T10" fmla="*/ 0 w 1088"/>
                    <a:gd name="T11" fmla="*/ 624 h 720"/>
                    <a:gd name="T12" fmla="*/ 112 w 1088"/>
                    <a:gd name="T13" fmla="*/ 720 h 720"/>
                    <a:gd name="T14" fmla="*/ 1056 w 1088"/>
                    <a:gd name="T15" fmla="*/ 704 h 720"/>
                    <a:gd name="T16" fmla="*/ 1056 w 1088"/>
                    <a:gd name="T17" fmla="*/ 448 h 72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88"/>
                    <a:gd name="T28" fmla="*/ 0 h 720"/>
                    <a:gd name="T29" fmla="*/ 1088 w 1088"/>
                    <a:gd name="T30" fmla="*/ 720 h 72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88" h="720">
                      <a:moveTo>
                        <a:pt x="80" y="0"/>
                      </a:moveTo>
                      <a:lnTo>
                        <a:pt x="1088" y="448"/>
                      </a:lnTo>
                      <a:lnTo>
                        <a:pt x="80" y="448"/>
                      </a:lnTo>
                      <a:lnTo>
                        <a:pt x="32" y="464"/>
                      </a:lnTo>
                      <a:lnTo>
                        <a:pt x="0" y="560"/>
                      </a:lnTo>
                      <a:lnTo>
                        <a:pt x="0" y="624"/>
                      </a:lnTo>
                      <a:lnTo>
                        <a:pt x="112" y="720"/>
                      </a:lnTo>
                      <a:lnTo>
                        <a:pt x="1056" y="704"/>
                      </a:lnTo>
                      <a:lnTo>
                        <a:pt x="1056" y="448"/>
                      </a:lnTo>
                    </a:path>
                  </a:pathLst>
                </a:custGeom>
                <a:gradFill rotWithShape="1">
                  <a:gsLst>
                    <a:gs pos="0">
                      <a:srgbClr val="FF9933"/>
                    </a:gs>
                    <a:gs pos="50000">
                      <a:srgbClr val="CC6600"/>
                    </a:gs>
                    <a:gs pos="100000">
                      <a:srgbClr val="FF9933"/>
                    </a:gs>
                  </a:gsLst>
                  <a:lin ang="18900000" scaled="1"/>
                </a:gra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8" name="Group 580"/>
                <p:cNvGrpSpPr>
                  <a:grpSpLocks/>
                </p:cNvGrpSpPr>
                <p:nvPr/>
              </p:nvGrpSpPr>
              <p:grpSpPr bwMode="auto">
                <a:xfrm>
                  <a:off x="2768" y="1472"/>
                  <a:ext cx="421" cy="464"/>
                  <a:chOff x="2768" y="1472"/>
                  <a:chExt cx="421" cy="464"/>
                </a:xfrm>
              </p:grpSpPr>
              <p:sp>
                <p:nvSpPr>
                  <p:cNvPr id="15568" name="Freeform 581"/>
                  <p:cNvSpPr>
                    <a:spLocks/>
                  </p:cNvSpPr>
                  <p:nvPr/>
                </p:nvSpPr>
                <p:spPr bwMode="auto">
                  <a:xfrm>
                    <a:off x="3051" y="1472"/>
                    <a:ext cx="101" cy="184"/>
                  </a:xfrm>
                  <a:custGeom>
                    <a:avLst/>
                    <a:gdLst>
                      <a:gd name="T0" fmla="*/ 101 w 101"/>
                      <a:gd name="T1" fmla="*/ 8 h 184"/>
                      <a:gd name="T2" fmla="*/ 5 w 101"/>
                      <a:gd name="T3" fmla="*/ 24 h 184"/>
                      <a:gd name="T4" fmla="*/ 69 w 101"/>
                      <a:gd name="T5" fmla="*/ 152 h 184"/>
                      <a:gd name="T6" fmla="*/ 5 w 101"/>
                      <a:gd name="T7" fmla="*/ 184 h 18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1"/>
                      <a:gd name="T13" fmla="*/ 0 h 184"/>
                      <a:gd name="T14" fmla="*/ 101 w 101"/>
                      <a:gd name="T15" fmla="*/ 184 h 18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1" h="184">
                        <a:moveTo>
                          <a:pt x="101" y="8"/>
                        </a:moveTo>
                        <a:cubicBezTo>
                          <a:pt x="85" y="11"/>
                          <a:pt x="10" y="0"/>
                          <a:pt x="5" y="24"/>
                        </a:cubicBezTo>
                        <a:cubicBezTo>
                          <a:pt x="0" y="48"/>
                          <a:pt x="69" y="125"/>
                          <a:pt x="69" y="152"/>
                        </a:cubicBezTo>
                        <a:cubicBezTo>
                          <a:pt x="69" y="179"/>
                          <a:pt x="18" y="177"/>
                          <a:pt x="5" y="1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CC66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CC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69" name="Freeform 582"/>
                  <p:cNvSpPr>
                    <a:spLocks/>
                  </p:cNvSpPr>
                  <p:nvPr/>
                </p:nvSpPr>
                <p:spPr bwMode="auto">
                  <a:xfrm>
                    <a:off x="2987" y="1536"/>
                    <a:ext cx="101" cy="184"/>
                  </a:xfrm>
                  <a:custGeom>
                    <a:avLst/>
                    <a:gdLst>
                      <a:gd name="T0" fmla="*/ 101 w 101"/>
                      <a:gd name="T1" fmla="*/ 8 h 184"/>
                      <a:gd name="T2" fmla="*/ 5 w 101"/>
                      <a:gd name="T3" fmla="*/ 24 h 184"/>
                      <a:gd name="T4" fmla="*/ 69 w 101"/>
                      <a:gd name="T5" fmla="*/ 152 h 184"/>
                      <a:gd name="T6" fmla="*/ 5 w 101"/>
                      <a:gd name="T7" fmla="*/ 184 h 18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1"/>
                      <a:gd name="T13" fmla="*/ 0 h 184"/>
                      <a:gd name="T14" fmla="*/ 101 w 101"/>
                      <a:gd name="T15" fmla="*/ 184 h 18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1" h="184">
                        <a:moveTo>
                          <a:pt x="101" y="8"/>
                        </a:moveTo>
                        <a:cubicBezTo>
                          <a:pt x="85" y="11"/>
                          <a:pt x="10" y="0"/>
                          <a:pt x="5" y="24"/>
                        </a:cubicBezTo>
                        <a:cubicBezTo>
                          <a:pt x="0" y="48"/>
                          <a:pt x="69" y="125"/>
                          <a:pt x="69" y="152"/>
                        </a:cubicBezTo>
                        <a:cubicBezTo>
                          <a:pt x="69" y="179"/>
                          <a:pt x="18" y="177"/>
                          <a:pt x="5" y="1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CC66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CC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70" name="Freeform 583"/>
                  <p:cNvSpPr>
                    <a:spLocks/>
                  </p:cNvSpPr>
                  <p:nvPr/>
                </p:nvSpPr>
                <p:spPr bwMode="auto">
                  <a:xfrm>
                    <a:off x="2931" y="1608"/>
                    <a:ext cx="101" cy="184"/>
                  </a:xfrm>
                  <a:custGeom>
                    <a:avLst/>
                    <a:gdLst>
                      <a:gd name="T0" fmla="*/ 101 w 101"/>
                      <a:gd name="T1" fmla="*/ 8 h 184"/>
                      <a:gd name="T2" fmla="*/ 5 w 101"/>
                      <a:gd name="T3" fmla="*/ 24 h 184"/>
                      <a:gd name="T4" fmla="*/ 69 w 101"/>
                      <a:gd name="T5" fmla="*/ 152 h 184"/>
                      <a:gd name="T6" fmla="*/ 5 w 101"/>
                      <a:gd name="T7" fmla="*/ 184 h 18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1"/>
                      <a:gd name="T13" fmla="*/ 0 h 184"/>
                      <a:gd name="T14" fmla="*/ 101 w 101"/>
                      <a:gd name="T15" fmla="*/ 184 h 18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1" h="184">
                        <a:moveTo>
                          <a:pt x="101" y="8"/>
                        </a:moveTo>
                        <a:cubicBezTo>
                          <a:pt x="85" y="11"/>
                          <a:pt x="10" y="0"/>
                          <a:pt x="5" y="24"/>
                        </a:cubicBezTo>
                        <a:cubicBezTo>
                          <a:pt x="0" y="48"/>
                          <a:pt x="69" y="125"/>
                          <a:pt x="69" y="152"/>
                        </a:cubicBezTo>
                        <a:cubicBezTo>
                          <a:pt x="69" y="179"/>
                          <a:pt x="18" y="177"/>
                          <a:pt x="5" y="1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CC66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71" name="Freeform 584"/>
                  <p:cNvSpPr>
                    <a:spLocks/>
                  </p:cNvSpPr>
                  <p:nvPr/>
                </p:nvSpPr>
                <p:spPr bwMode="auto">
                  <a:xfrm>
                    <a:off x="2875" y="1688"/>
                    <a:ext cx="101" cy="184"/>
                  </a:xfrm>
                  <a:custGeom>
                    <a:avLst/>
                    <a:gdLst>
                      <a:gd name="T0" fmla="*/ 101 w 101"/>
                      <a:gd name="T1" fmla="*/ 8 h 184"/>
                      <a:gd name="T2" fmla="*/ 5 w 101"/>
                      <a:gd name="T3" fmla="*/ 24 h 184"/>
                      <a:gd name="T4" fmla="*/ 69 w 101"/>
                      <a:gd name="T5" fmla="*/ 152 h 184"/>
                      <a:gd name="T6" fmla="*/ 5 w 101"/>
                      <a:gd name="T7" fmla="*/ 184 h 18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1"/>
                      <a:gd name="T13" fmla="*/ 0 h 184"/>
                      <a:gd name="T14" fmla="*/ 101 w 101"/>
                      <a:gd name="T15" fmla="*/ 184 h 18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1" h="184">
                        <a:moveTo>
                          <a:pt x="101" y="8"/>
                        </a:moveTo>
                        <a:cubicBezTo>
                          <a:pt x="85" y="11"/>
                          <a:pt x="10" y="0"/>
                          <a:pt x="5" y="24"/>
                        </a:cubicBezTo>
                        <a:cubicBezTo>
                          <a:pt x="0" y="48"/>
                          <a:pt x="69" y="125"/>
                          <a:pt x="69" y="152"/>
                        </a:cubicBezTo>
                        <a:cubicBezTo>
                          <a:pt x="69" y="179"/>
                          <a:pt x="18" y="177"/>
                          <a:pt x="5" y="1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CC66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72" name="Freeform 585"/>
                  <p:cNvSpPr>
                    <a:spLocks/>
                  </p:cNvSpPr>
                  <p:nvPr/>
                </p:nvSpPr>
                <p:spPr bwMode="auto">
                  <a:xfrm>
                    <a:off x="2811" y="1752"/>
                    <a:ext cx="101" cy="184"/>
                  </a:xfrm>
                  <a:custGeom>
                    <a:avLst/>
                    <a:gdLst>
                      <a:gd name="T0" fmla="*/ 101 w 101"/>
                      <a:gd name="T1" fmla="*/ 8 h 184"/>
                      <a:gd name="T2" fmla="*/ 5 w 101"/>
                      <a:gd name="T3" fmla="*/ 24 h 184"/>
                      <a:gd name="T4" fmla="*/ 69 w 101"/>
                      <a:gd name="T5" fmla="*/ 152 h 184"/>
                      <a:gd name="T6" fmla="*/ 5 w 101"/>
                      <a:gd name="T7" fmla="*/ 184 h 18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1"/>
                      <a:gd name="T13" fmla="*/ 0 h 184"/>
                      <a:gd name="T14" fmla="*/ 101 w 101"/>
                      <a:gd name="T15" fmla="*/ 184 h 18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1" h="184">
                        <a:moveTo>
                          <a:pt x="101" y="8"/>
                        </a:moveTo>
                        <a:cubicBezTo>
                          <a:pt x="85" y="11"/>
                          <a:pt x="10" y="0"/>
                          <a:pt x="5" y="24"/>
                        </a:cubicBezTo>
                        <a:cubicBezTo>
                          <a:pt x="0" y="48"/>
                          <a:pt x="69" y="125"/>
                          <a:pt x="69" y="152"/>
                        </a:cubicBezTo>
                        <a:cubicBezTo>
                          <a:pt x="69" y="179"/>
                          <a:pt x="18" y="177"/>
                          <a:pt x="5" y="1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CC66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73" name="Freeform 586"/>
                  <p:cNvSpPr>
                    <a:spLocks/>
                  </p:cNvSpPr>
                  <p:nvPr/>
                </p:nvSpPr>
                <p:spPr bwMode="auto">
                  <a:xfrm>
                    <a:off x="3104" y="1480"/>
                    <a:ext cx="85" cy="112"/>
                  </a:xfrm>
                  <a:custGeom>
                    <a:avLst/>
                    <a:gdLst>
                      <a:gd name="T0" fmla="*/ 32 w 85"/>
                      <a:gd name="T1" fmla="*/ 0 h 112"/>
                      <a:gd name="T2" fmla="*/ 80 w 85"/>
                      <a:gd name="T3" fmla="*/ 80 h 112"/>
                      <a:gd name="T4" fmla="*/ 0 w 85"/>
                      <a:gd name="T5" fmla="*/ 112 h 112"/>
                      <a:gd name="T6" fmla="*/ 0 60000 65536"/>
                      <a:gd name="T7" fmla="*/ 0 60000 65536"/>
                      <a:gd name="T8" fmla="*/ 0 60000 65536"/>
                      <a:gd name="T9" fmla="*/ 0 w 85"/>
                      <a:gd name="T10" fmla="*/ 0 h 112"/>
                      <a:gd name="T11" fmla="*/ 85 w 85"/>
                      <a:gd name="T12" fmla="*/ 112 h 1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5" h="112">
                        <a:moveTo>
                          <a:pt x="32" y="0"/>
                        </a:moveTo>
                        <a:cubicBezTo>
                          <a:pt x="58" y="30"/>
                          <a:pt x="85" y="61"/>
                          <a:pt x="80" y="80"/>
                        </a:cubicBezTo>
                        <a:cubicBezTo>
                          <a:pt x="75" y="99"/>
                          <a:pt x="37" y="105"/>
                          <a:pt x="0" y="112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CC66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74" name="Freeform 587"/>
                  <p:cNvSpPr>
                    <a:spLocks/>
                  </p:cNvSpPr>
                  <p:nvPr/>
                </p:nvSpPr>
                <p:spPr bwMode="auto">
                  <a:xfrm rot="9082585">
                    <a:off x="2768" y="1816"/>
                    <a:ext cx="85" cy="112"/>
                  </a:xfrm>
                  <a:custGeom>
                    <a:avLst/>
                    <a:gdLst>
                      <a:gd name="T0" fmla="*/ 32 w 85"/>
                      <a:gd name="T1" fmla="*/ 0 h 112"/>
                      <a:gd name="T2" fmla="*/ 80 w 85"/>
                      <a:gd name="T3" fmla="*/ 80 h 112"/>
                      <a:gd name="T4" fmla="*/ 0 w 85"/>
                      <a:gd name="T5" fmla="*/ 112 h 112"/>
                      <a:gd name="T6" fmla="*/ 0 60000 65536"/>
                      <a:gd name="T7" fmla="*/ 0 60000 65536"/>
                      <a:gd name="T8" fmla="*/ 0 60000 65536"/>
                      <a:gd name="T9" fmla="*/ 0 w 85"/>
                      <a:gd name="T10" fmla="*/ 0 h 112"/>
                      <a:gd name="T11" fmla="*/ 85 w 85"/>
                      <a:gd name="T12" fmla="*/ 112 h 1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5" h="112">
                        <a:moveTo>
                          <a:pt x="32" y="0"/>
                        </a:moveTo>
                        <a:cubicBezTo>
                          <a:pt x="58" y="30"/>
                          <a:pt x="85" y="61"/>
                          <a:pt x="80" y="80"/>
                        </a:cubicBezTo>
                        <a:cubicBezTo>
                          <a:pt x="75" y="99"/>
                          <a:pt x="37" y="105"/>
                          <a:pt x="0" y="112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CC66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CC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5528" name="Freeform 588"/>
                <p:cNvSpPr>
                  <a:spLocks/>
                </p:cNvSpPr>
                <p:nvPr/>
              </p:nvSpPr>
              <p:spPr bwMode="auto">
                <a:xfrm>
                  <a:off x="3177" y="1772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29" name="Freeform 589"/>
                <p:cNvSpPr>
                  <a:spLocks/>
                </p:cNvSpPr>
                <p:nvPr/>
              </p:nvSpPr>
              <p:spPr bwMode="auto">
                <a:xfrm>
                  <a:off x="3145" y="1596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30" name="Freeform 590"/>
                <p:cNvSpPr>
                  <a:spLocks/>
                </p:cNvSpPr>
                <p:nvPr/>
              </p:nvSpPr>
              <p:spPr bwMode="auto">
                <a:xfrm>
                  <a:off x="3193" y="1660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31" name="Freeform 591"/>
                <p:cNvSpPr>
                  <a:spLocks/>
                </p:cNvSpPr>
                <p:nvPr/>
              </p:nvSpPr>
              <p:spPr bwMode="auto">
                <a:xfrm>
                  <a:off x="3241" y="1708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32" name="Freeform 592"/>
                <p:cNvSpPr>
                  <a:spLocks/>
                </p:cNvSpPr>
                <p:nvPr/>
              </p:nvSpPr>
              <p:spPr bwMode="auto">
                <a:xfrm>
                  <a:off x="3289" y="1772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33" name="Freeform 593"/>
                <p:cNvSpPr>
                  <a:spLocks/>
                </p:cNvSpPr>
                <p:nvPr/>
              </p:nvSpPr>
              <p:spPr bwMode="auto">
                <a:xfrm>
                  <a:off x="3369" y="1820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34" name="Freeform 594"/>
                <p:cNvSpPr>
                  <a:spLocks/>
                </p:cNvSpPr>
                <p:nvPr/>
              </p:nvSpPr>
              <p:spPr bwMode="auto">
                <a:xfrm>
                  <a:off x="3417" y="1868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35" name="Freeform 595"/>
                <p:cNvSpPr>
                  <a:spLocks/>
                </p:cNvSpPr>
                <p:nvPr/>
              </p:nvSpPr>
              <p:spPr bwMode="auto">
                <a:xfrm>
                  <a:off x="3449" y="1916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36" name="Freeform 596"/>
                <p:cNvSpPr>
                  <a:spLocks/>
                </p:cNvSpPr>
                <p:nvPr/>
              </p:nvSpPr>
              <p:spPr bwMode="auto">
                <a:xfrm>
                  <a:off x="3529" y="1948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37" name="Freeform 597"/>
                <p:cNvSpPr>
                  <a:spLocks/>
                </p:cNvSpPr>
                <p:nvPr/>
              </p:nvSpPr>
              <p:spPr bwMode="auto">
                <a:xfrm>
                  <a:off x="3561" y="2012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38" name="Freeform 598"/>
                <p:cNvSpPr>
                  <a:spLocks/>
                </p:cNvSpPr>
                <p:nvPr/>
              </p:nvSpPr>
              <p:spPr bwMode="auto">
                <a:xfrm>
                  <a:off x="3609" y="2044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39" name="Freeform 599"/>
                <p:cNvSpPr>
                  <a:spLocks/>
                </p:cNvSpPr>
                <p:nvPr/>
              </p:nvSpPr>
              <p:spPr bwMode="auto">
                <a:xfrm>
                  <a:off x="3657" y="2124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40" name="Freeform 600"/>
                <p:cNvSpPr>
                  <a:spLocks/>
                </p:cNvSpPr>
                <p:nvPr/>
              </p:nvSpPr>
              <p:spPr bwMode="auto">
                <a:xfrm>
                  <a:off x="3737" y="2188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41" name="Freeform 601"/>
                <p:cNvSpPr>
                  <a:spLocks/>
                </p:cNvSpPr>
                <p:nvPr/>
              </p:nvSpPr>
              <p:spPr bwMode="auto">
                <a:xfrm>
                  <a:off x="3689" y="2204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42" name="Freeform 602"/>
                <p:cNvSpPr>
                  <a:spLocks/>
                </p:cNvSpPr>
                <p:nvPr/>
              </p:nvSpPr>
              <p:spPr bwMode="auto">
                <a:xfrm>
                  <a:off x="3577" y="2156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43" name="Freeform 603"/>
                <p:cNvSpPr>
                  <a:spLocks/>
                </p:cNvSpPr>
                <p:nvPr/>
              </p:nvSpPr>
              <p:spPr bwMode="auto">
                <a:xfrm>
                  <a:off x="3449" y="2140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44" name="Freeform 604"/>
                <p:cNvSpPr>
                  <a:spLocks/>
                </p:cNvSpPr>
                <p:nvPr/>
              </p:nvSpPr>
              <p:spPr bwMode="auto">
                <a:xfrm>
                  <a:off x="3353" y="2092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45" name="Freeform 605"/>
                <p:cNvSpPr>
                  <a:spLocks/>
                </p:cNvSpPr>
                <p:nvPr/>
              </p:nvSpPr>
              <p:spPr bwMode="auto">
                <a:xfrm>
                  <a:off x="3225" y="2044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46" name="Freeform 606"/>
                <p:cNvSpPr>
                  <a:spLocks/>
                </p:cNvSpPr>
                <p:nvPr/>
              </p:nvSpPr>
              <p:spPr bwMode="auto">
                <a:xfrm>
                  <a:off x="3097" y="1996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47" name="Freeform 607"/>
                <p:cNvSpPr>
                  <a:spLocks/>
                </p:cNvSpPr>
                <p:nvPr/>
              </p:nvSpPr>
              <p:spPr bwMode="auto">
                <a:xfrm>
                  <a:off x="2969" y="1964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48" name="Freeform 608"/>
                <p:cNvSpPr>
                  <a:spLocks/>
                </p:cNvSpPr>
                <p:nvPr/>
              </p:nvSpPr>
              <p:spPr bwMode="auto">
                <a:xfrm>
                  <a:off x="2889" y="1916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49" name="Freeform 609"/>
                <p:cNvSpPr>
                  <a:spLocks/>
                </p:cNvSpPr>
                <p:nvPr/>
              </p:nvSpPr>
              <p:spPr bwMode="auto">
                <a:xfrm>
                  <a:off x="2985" y="1804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50" name="Freeform 610"/>
                <p:cNvSpPr>
                  <a:spLocks/>
                </p:cNvSpPr>
                <p:nvPr/>
              </p:nvSpPr>
              <p:spPr bwMode="auto">
                <a:xfrm>
                  <a:off x="3097" y="1724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51" name="Freeform 611"/>
                <p:cNvSpPr>
                  <a:spLocks/>
                </p:cNvSpPr>
                <p:nvPr/>
              </p:nvSpPr>
              <p:spPr bwMode="auto">
                <a:xfrm>
                  <a:off x="3161" y="1820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52" name="Freeform 612"/>
                <p:cNvSpPr>
                  <a:spLocks/>
                </p:cNvSpPr>
                <p:nvPr/>
              </p:nvSpPr>
              <p:spPr bwMode="auto">
                <a:xfrm>
                  <a:off x="3049" y="1916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53" name="Freeform 613"/>
                <p:cNvSpPr>
                  <a:spLocks/>
                </p:cNvSpPr>
                <p:nvPr/>
              </p:nvSpPr>
              <p:spPr bwMode="auto">
                <a:xfrm>
                  <a:off x="3225" y="1932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54" name="Freeform 614"/>
                <p:cNvSpPr>
                  <a:spLocks/>
                </p:cNvSpPr>
                <p:nvPr/>
              </p:nvSpPr>
              <p:spPr bwMode="auto">
                <a:xfrm>
                  <a:off x="3113" y="1836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55" name="Freeform 615"/>
                <p:cNvSpPr>
                  <a:spLocks/>
                </p:cNvSpPr>
                <p:nvPr/>
              </p:nvSpPr>
              <p:spPr bwMode="auto">
                <a:xfrm>
                  <a:off x="3273" y="1980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56" name="Freeform 616"/>
                <p:cNvSpPr>
                  <a:spLocks/>
                </p:cNvSpPr>
                <p:nvPr/>
              </p:nvSpPr>
              <p:spPr bwMode="auto">
                <a:xfrm>
                  <a:off x="3241" y="1868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57" name="Freeform 617"/>
                <p:cNvSpPr>
                  <a:spLocks/>
                </p:cNvSpPr>
                <p:nvPr/>
              </p:nvSpPr>
              <p:spPr bwMode="auto">
                <a:xfrm>
                  <a:off x="3337" y="1916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58" name="Freeform 618"/>
                <p:cNvSpPr>
                  <a:spLocks/>
                </p:cNvSpPr>
                <p:nvPr/>
              </p:nvSpPr>
              <p:spPr bwMode="auto">
                <a:xfrm>
                  <a:off x="3353" y="1980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59" name="Freeform 619"/>
                <p:cNvSpPr>
                  <a:spLocks/>
                </p:cNvSpPr>
                <p:nvPr/>
              </p:nvSpPr>
              <p:spPr bwMode="auto">
                <a:xfrm>
                  <a:off x="3481" y="2028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60" name="Freeform 620"/>
                <p:cNvSpPr>
                  <a:spLocks/>
                </p:cNvSpPr>
                <p:nvPr/>
              </p:nvSpPr>
              <p:spPr bwMode="auto">
                <a:xfrm>
                  <a:off x="3497" y="2076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61" name="Freeform 621"/>
                <p:cNvSpPr>
                  <a:spLocks/>
                </p:cNvSpPr>
                <p:nvPr/>
              </p:nvSpPr>
              <p:spPr bwMode="auto">
                <a:xfrm>
                  <a:off x="3577" y="2092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62" name="Freeform 622"/>
                <p:cNvSpPr>
                  <a:spLocks/>
                </p:cNvSpPr>
                <p:nvPr/>
              </p:nvSpPr>
              <p:spPr bwMode="auto">
                <a:xfrm>
                  <a:off x="3369" y="2044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63" name="Freeform 623"/>
                <p:cNvSpPr>
                  <a:spLocks/>
                </p:cNvSpPr>
                <p:nvPr/>
              </p:nvSpPr>
              <p:spPr bwMode="auto">
                <a:xfrm>
                  <a:off x="3145" y="1932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64" name="Freeform 624"/>
                <p:cNvSpPr>
                  <a:spLocks/>
                </p:cNvSpPr>
                <p:nvPr/>
              </p:nvSpPr>
              <p:spPr bwMode="auto">
                <a:xfrm>
                  <a:off x="3049" y="1772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65" name="Freeform 625"/>
                <p:cNvSpPr>
                  <a:spLocks/>
                </p:cNvSpPr>
                <p:nvPr/>
              </p:nvSpPr>
              <p:spPr bwMode="auto">
                <a:xfrm>
                  <a:off x="3081" y="1644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66" name="Freeform 626"/>
                <p:cNvSpPr>
                  <a:spLocks/>
                </p:cNvSpPr>
                <p:nvPr/>
              </p:nvSpPr>
              <p:spPr bwMode="auto">
                <a:xfrm>
                  <a:off x="3001" y="1740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67" name="Freeform 627"/>
                <p:cNvSpPr>
                  <a:spLocks/>
                </p:cNvSpPr>
                <p:nvPr/>
              </p:nvSpPr>
              <p:spPr bwMode="auto">
                <a:xfrm>
                  <a:off x="2953" y="1852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" name="Group 628"/>
              <p:cNvGrpSpPr>
                <a:grpSpLocks/>
              </p:cNvGrpSpPr>
              <p:nvPr/>
            </p:nvGrpSpPr>
            <p:grpSpPr bwMode="auto">
              <a:xfrm rot="230669" flipH="1">
                <a:off x="4480" y="2462"/>
                <a:ext cx="1136" cy="904"/>
                <a:chOff x="2768" y="1472"/>
                <a:chExt cx="1136" cy="904"/>
              </a:xfrm>
            </p:grpSpPr>
            <p:sp>
              <p:nvSpPr>
                <p:cNvPr id="15475" name="Freeform 629" descr="Розовая тисненая бумага"/>
                <p:cNvSpPr>
                  <a:spLocks/>
                </p:cNvSpPr>
                <p:nvPr/>
              </p:nvSpPr>
              <p:spPr bwMode="auto">
                <a:xfrm>
                  <a:off x="2832" y="1560"/>
                  <a:ext cx="976" cy="704"/>
                </a:xfrm>
                <a:custGeom>
                  <a:avLst/>
                  <a:gdLst>
                    <a:gd name="T0" fmla="*/ 1153 w 944"/>
                    <a:gd name="T1" fmla="*/ 1002 h 656"/>
                    <a:gd name="T2" fmla="*/ 333 w 944"/>
                    <a:gd name="T3" fmla="*/ 0 h 656"/>
                    <a:gd name="T4" fmla="*/ 333 w 944"/>
                    <a:gd name="T5" fmla="*/ 74 h 656"/>
                    <a:gd name="T6" fmla="*/ 254 w 944"/>
                    <a:gd name="T7" fmla="*/ 98 h 656"/>
                    <a:gd name="T8" fmla="*/ 0 w 944"/>
                    <a:gd name="T9" fmla="*/ 488 h 656"/>
                    <a:gd name="T10" fmla="*/ 1153 w 944"/>
                    <a:gd name="T11" fmla="*/ 1002 h 6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44"/>
                    <a:gd name="T19" fmla="*/ 0 h 656"/>
                    <a:gd name="T20" fmla="*/ 944 w 944"/>
                    <a:gd name="T21" fmla="*/ 656 h 6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44" h="656">
                      <a:moveTo>
                        <a:pt x="944" y="656"/>
                      </a:moveTo>
                      <a:lnTo>
                        <a:pt x="272" y="0"/>
                      </a:lnTo>
                      <a:lnTo>
                        <a:pt x="272" y="48"/>
                      </a:lnTo>
                      <a:lnTo>
                        <a:pt x="208" y="64"/>
                      </a:lnTo>
                      <a:lnTo>
                        <a:pt x="0" y="320"/>
                      </a:lnTo>
                      <a:lnTo>
                        <a:pt x="944" y="656"/>
                      </a:lnTo>
                      <a:close/>
                    </a:path>
                  </a:pathLst>
                </a:cu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76" name="Freeform 630"/>
                <p:cNvSpPr>
                  <a:spLocks/>
                </p:cNvSpPr>
                <p:nvPr/>
              </p:nvSpPr>
              <p:spPr bwMode="auto">
                <a:xfrm rot="1187574">
                  <a:off x="2816" y="1656"/>
                  <a:ext cx="1088" cy="720"/>
                </a:xfrm>
                <a:custGeom>
                  <a:avLst/>
                  <a:gdLst>
                    <a:gd name="T0" fmla="*/ 80 w 1088"/>
                    <a:gd name="T1" fmla="*/ 0 h 720"/>
                    <a:gd name="T2" fmla="*/ 1088 w 1088"/>
                    <a:gd name="T3" fmla="*/ 448 h 720"/>
                    <a:gd name="T4" fmla="*/ 80 w 1088"/>
                    <a:gd name="T5" fmla="*/ 448 h 720"/>
                    <a:gd name="T6" fmla="*/ 32 w 1088"/>
                    <a:gd name="T7" fmla="*/ 464 h 720"/>
                    <a:gd name="T8" fmla="*/ 0 w 1088"/>
                    <a:gd name="T9" fmla="*/ 560 h 720"/>
                    <a:gd name="T10" fmla="*/ 0 w 1088"/>
                    <a:gd name="T11" fmla="*/ 624 h 720"/>
                    <a:gd name="T12" fmla="*/ 112 w 1088"/>
                    <a:gd name="T13" fmla="*/ 720 h 720"/>
                    <a:gd name="T14" fmla="*/ 1056 w 1088"/>
                    <a:gd name="T15" fmla="*/ 704 h 720"/>
                    <a:gd name="T16" fmla="*/ 1056 w 1088"/>
                    <a:gd name="T17" fmla="*/ 448 h 72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88"/>
                    <a:gd name="T28" fmla="*/ 0 h 720"/>
                    <a:gd name="T29" fmla="*/ 1088 w 1088"/>
                    <a:gd name="T30" fmla="*/ 720 h 72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88" h="720">
                      <a:moveTo>
                        <a:pt x="80" y="0"/>
                      </a:moveTo>
                      <a:lnTo>
                        <a:pt x="1088" y="448"/>
                      </a:lnTo>
                      <a:lnTo>
                        <a:pt x="80" y="448"/>
                      </a:lnTo>
                      <a:lnTo>
                        <a:pt x="32" y="464"/>
                      </a:lnTo>
                      <a:lnTo>
                        <a:pt x="0" y="560"/>
                      </a:lnTo>
                      <a:lnTo>
                        <a:pt x="0" y="624"/>
                      </a:lnTo>
                      <a:lnTo>
                        <a:pt x="112" y="720"/>
                      </a:lnTo>
                      <a:lnTo>
                        <a:pt x="1056" y="704"/>
                      </a:lnTo>
                      <a:lnTo>
                        <a:pt x="1056" y="448"/>
                      </a:lnTo>
                    </a:path>
                  </a:pathLst>
                </a:custGeom>
                <a:gradFill rotWithShape="1">
                  <a:gsLst>
                    <a:gs pos="0">
                      <a:srgbClr val="FF9933"/>
                    </a:gs>
                    <a:gs pos="50000">
                      <a:srgbClr val="CC6600"/>
                    </a:gs>
                    <a:gs pos="100000">
                      <a:srgbClr val="FF9933"/>
                    </a:gs>
                  </a:gsLst>
                  <a:lin ang="18900000" scaled="1"/>
                </a:gra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0" name="Group 631"/>
                <p:cNvGrpSpPr>
                  <a:grpSpLocks/>
                </p:cNvGrpSpPr>
                <p:nvPr/>
              </p:nvGrpSpPr>
              <p:grpSpPr bwMode="auto">
                <a:xfrm>
                  <a:off x="2768" y="1472"/>
                  <a:ext cx="421" cy="464"/>
                  <a:chOff x="2768" y="1472"/>
                  <a:chExt cx="421" cy="464"/>
                </a:xfrm>
              </p:grpSpPr>
              <p:sp>
                <p:nvSpPr>
                  <p:cNvPr id="15518" name="Freeform 632"/>
                  <p:cNvSpPr>
                    <a:spLocks/>
                  </p:cNvSpPr>
                  <p:nvPr/>
                </p:nvSpPr>
                <p:spPr bwMode="auto">
                  <a:xfrm>
                    <a:off x="3051" y="1472"/>
                    <a:ext cx="101" cy="184"/>
                  </a:xfrm>
                  <a:custGeom>
                    <a:avLst/>
                    <a:gdLst>
                      <a:gd name="T0" fmla="*/ 101 w 101"/>
                      <a:gd name="T1" fmla="*/ 8 h 184"/>
                      <a:gd name="T2" fmla="*/ 5 w 101"/>
                      <a:gd name="T3" fmla="*/ 24 h 184"/>
                      <a:gd name="T4" fmla="*/ 69 w 101"/>
                      <a:gd name="T5" fmla="*/ 152 h 184"/>
                      <a:gd name="T6" fmla="*/ 5 w 101"/>
                      <a:gd name="T7" fmla="*/ 184 h 18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1"/>
                      <a:gd name="T13" fmla="*/ 0 h 184"/>
                      <a:gd name="T14" fmla="*/ 101 w 101"/>
                      <a:gd name="T15" fmla="*/ 184 h 18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1" h="184">
                        <a:moveTo>
                          <a:pt x="101" y="8"/>
                        </a:moveTo>
                        <a:cubicBezTo>
                          <a:pt x="85" y="11"/>
                          <a:pt x="10" y="0"/>
                          <a:pt x="5" y="24"/>
                        </a:cubicBezTo>
                        <a:cubicBezTo>
                          <a:pt x="0" y="48"/>
                          <a:pt x="69" y="125"/>
                          <a:pt x="69" y="152"/>
                        </a:cubicBezTo>
                        <a:cubicBezTo>
                          <a:pt x="69" y="179"/>
                          <a:pt x="18" y="177"/>
                          <a:pt x="5" y="1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CC66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CC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19" name="Freeform 633"/>
                  <p:cNvSpPr>
                    <a:spLocks/>
                  </p:cNvSpPr>
                  <p:nvPr/>
                </p:nvSpPr>
                <p:spPr bwMode="auto">
                  <a:xfrm>
                    <a:off x="2987" y="1536"/>
                    <a:ext cx="101" cy="184"/>
                  </a:xfrm>
                  <a:custGeom>
                    <a:avLst/>
                    <a:gdLst>
                      <a:gd name="T0" fmla="*/ 101 w 101"/>
                      <a:gd name="T1" fmla="*/ 8 h 184"/>
                      <a:gd name="T2" fmla="*/ 5 w 101"/>
                      <a:gd name="T3" fmla="*/ 24 h 184"/>
                      <a:gd name="T4" fmla="*/ 69 w 101"/>
                      <a:gd name="T5" fmla="*/ 152 h 184"/>
                      <a:gd name="T6" fmla="*/ 5 w 101"/>
                      <a:gd name="T7" fmla="*/ 184 h 18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1"/>
                      <a:gd name="T13" fmla="*/ 0 h 184"/>
                      <a:gd name="T14" fmla="*/ 101 w 101"/>
                      <a:gd name="T15" fmla="*/ 184 h 18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1" h="184">
                        <a:moveTo>
                          <a:pt x="101" y="8"/>
                        </a:moveTo>
                        <a:cubicBezTo>
                          <a:pt x="85" y="11"/>
                          <a:pt x="10" y="0"/>
                          <a:pt x="5" y="24"/>
                        </a:cubicBezTo>
                        <a:cubicBezTo>
                          <a:pt x="0" y="48"/>
                          <a:pt x="69" y="125"/>
                          <a:pt x="69" y="152"/>
                        </a:cubicBezTo>
                        <a:cubicBezTo>
                          <a:pt x="69" y="179"/>
                          <a:pt x="18" y="177"/>
                          <a:pt x="5" y="1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CC66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CC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20" name="Freeform 634"/>
                  <p:cNvSpPr>
                    <a:spLocks/>
                  </p:cNvSpPr>
                  <p:nvPr/>
                </p:nvSpPr>
                <p:spPr bwMode="auto">
                  <a:xfrm>
                    <a:off x="2931" y="1608"/>
                    <a:ext cx="101" cy="184"/>
                  </a:xfrm>
                  <a:custGeom>
                    <a:avLst/>
                    <a:gdLst>
                      <a:gd name="T0" fmla="*/ 101 w 101"/>
                      <a:gd name="T1" fmla="*/ 8 h 184"/>
                      <a:gd name="T2" fmla="*/ 5 w 101"/>
                      <a:gd name="T3" fmla="*/ 24 h 184"/>
                      <a:gd name="T4" fmla="*/ 69 w 101"/>
                      <a:gd name="T5" fmla="*/ 152 h 184"/>
                      <a:gd name="T6" fmla="*/ 5 w 101"/>
                      <a:gd name="T7" fmla="*/ 184 h 18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1"/>
                      <a:gd name="T13" fmla="*/ 0 h 184"/>
                      <a:gd name="T14" fmla="*/ 101 w 101"/>
                      <a:gd name="T15" fmla="*/ 184 h 18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1" h="184">
                        <a:moveTo>
                          <a:pt x="101" y="8"/>
                        </a:moveTo>
                        <a:cubicBezTo>
                          <a:pt x="85" y="11"/>
                          <a:pt x="10" y="0"/>
                          <a:pt x="5" y="24"/>
                        </a:cubicBezTo>
                        <a:cubicBezTo>
                          <a:pt x="0" y="48"/>
                          <a:pt x="69" y="125"/>
                          <a:pt x="69" y="152"/>
                        </a:cubicBezTo>
                        <a:cubicBezTo>
                          <a:pt x="69" y="179"/>
                          <a:pt x="18" y="177"/>
                          <a:pt x="5" y="1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CC66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21" name="Freeform 635"/>
                  <p:cNvSpPr>
                    <a:spLocks/>
                  </p:cNvSpPr>
                  <p:nvPr/>
                </p:nvSpPr>
                <p:spPr bwMode="auto">
                  <a:xfrm>
                    <a:off x="2875" y="1688"/>
                    <a:ext cx="101" cy="184"/>
                  </a:xfrm>
                  <a:custGeom>
                    <a:avLst/>
                    <a:gdLst>
                      <a:gd name="T0" fmla="*/ 101 w 101"/>
                      <a:gd name="T1" fmla="*/ 8 h 184"/>
                      <a:gd name="T2" fmla="*/ 5 w 101"/>
                      <a:gd name="T3" fmla="*/ 24 h 184"/>
                      <a:gd name="T4" fmla="*/ 69 w 101"/>
                      <a:gd name="T5" fmla="*/ 152 h 184"/>
                      <a:gd name="T6" fmla="*/ 5 w 101"/>
                      <a:gd name="T7" fmla="*/ 184 h 18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1"/>
                      <a:gd name="T13" fmla="*/ 0 h 184"/>
                      <a:gd name="T14" fmla="*/ 101 w 101"/>
                      <a:gd name="T15" fmla="*/ 184 h 18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1" h="184">
                        <a:moveTo>
                          <a:pt x="101" y="8"/>
                        </a:moveTo>
                        <a:cubicBezTo>
                          <a:pt x="85" y="11"/>
                          <a:pt x="10" y="0"/>
                          <a:pt x="5" y="24"/>
                        </a:cubicBezTo>
                        <a:cubicBezTo>
                          <a:pt x="0" y="48"/>
                          <a:pt x="69" y="125"/>
                          <a:pt x="69" y="152"/>
                        </a:cubicBezTo>
                        <a:cubicBezTo>
                          <a:pt x="69" y="179"/>
                          <a:pt x="18" y="177"/>
                          <a:pt x="5" y="1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CC66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22" name="Freeform 636"/>
                  <p:cNvSpPr>
                    <a:spLocks/>
                  </p:cNvSpPr>
                  <p:nvPr/>
                </p:nvSpPr>
                <p:spPr bwMode="auto">
                  <a:xfrm>
                    <a:off x="2811" y="1752"/>
                    <a:ext cx="101" cy="184"/>
                  </a:xfrm>
                  <a:custGeom>
                    <a:avLst/>
                    <a:gdLst>
                      <a:gd name="T0" fmla="*/ 101 w 101"/>
                      <a:gd name="T1" fmla="*/ 8 h 184"/>
                      <a:gd name="T2" fmla="*/ 5 w 101"/>
                      <a:gd name="T3" fmla="*/ 24 h 184"/>
                      <a:gd name="T4" fmla="*/ 69 w 101"/>
                      <a:gd name="T5" fmla="*/ 152 h 184"/>
                      <a:gd name="T6" fmla="*/ 5 w 101"/>
                      <a:gd name="T7" fmla="*/ 184 h 18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1"/>
                      <a:gd name="T13" fmla="*/ 0 h 184"/>
                      <a:gd name="T14" fmla="*/ 101 w 101"/>
                      <a:gd name="T15" fmla="*/ 184 h 18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1" h="184">
                        <a:moveTo>
                          <a:pt x="101" y="8"/>
                        </a:moveTo>
                        <a:cubicBezTo>
                          <a:pt x="85" y="11"/>
                          <a:pt x="10" y="0"/>
                          <a:pt x="5" y="24"/>
                        </a:cubicBezTo>
                        <a:cubicBezTo>
                          <a:pt x="0" y="48"/>
                          <a:pt x="69" y="125"/>
                          <a:pt x="69" y="152"/>
                        </a:cubicBezTo>
                        <a:cubicBezTo>
                          <a:pt x="69" y="179"/>
                          <a:pt x="18" y="177"/>
                          <a:pt x="5" y="1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CC66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23" name="Freeform 637"/>
                  <p:cNvSpPr>
                    <a:spLocks/>
                  </p:cNvSpPr>
                  <p:nvPr/>
                </p:nvSpPr>
                <p:spPr bwMode="auto">
                  <a:xfrm>
                    <a:off x="3104" y="1480"/>
                    <a:ext cx="85" cy="112"/>
                  </a:xfrm>
                  <a:custGeom>
                    <a:avLst/>
                    <a:gdLst>
                      <a:gd name="T0" fmla="*/ 32 w 85"/>
                      <a:gd name="T1" fmla="*/ 0 h 112"/>
                      <a:gd name="T2" fmla="*/ 80 w 85"/>
                      <a:gd name="T3" fmla="*/ 80 h 112"/>
                      <a:gd name="T4" fmla="*/ 0 w 85"/>
                      <a:gd name="T5" fmla="*/ 112 h 112"/>
                      <a:gd name="T6" fmla="*/ 0 60000 65536"/>
                      <a:gd name="T7" fmla="*/ 0 60000 65536"/>
                      <a:gd name="T8" fmla="*/ 0 60000 65536"/>
                      <a:gd name="T9" fmla="*/ 0 w 85"/>
                      <a:gd name="T10" fmla="*/ 0 h 112"/>
                      <a:gd name="T11" fmla="*/ 85 w 85"/>
                      <a:gd name="T12" fmla="*/ 112 h 1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5" h="112">
                        <a:moveTo>
                          <a:pt x="32" y="0"/>
                        </a:moveTo>
                        <a:cubicBezTo>
                          <a:pt x="58" y="30"/>
                          <a:pt x="85" y="61"/>
                          <a:pt x="80" y="80"/>
                        </a:cubicBezTo>
                        <a:cubicBezTo>
                          <a:pt x="75" y="99"/>
                          <a:pt x="37" y="105"/>
                          <a:pt x="0" y="112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CC66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24" name="Freeform 638"/>
                  <p:cNvSpPr>
                    <a:spLocks/>
                  </p:cNvSpPr>
                  <p:nvPr/>
                </p:nvSpPr>
                <p:spPr bwMode="auto">
                  <a:xfrm rot="9082585">
                    <a:off x="2768" y="1816"/>
                    <a:ext cx="85" cy="112"/>
                  </a:xfrm>
                  <a:custGeom>
                    <a:avLst/>
                    <a:gdLst>
                      <a:gd name="T0" fmla="*/ 32 w 85"/>
                      <a:gd name="T1" fmla="*/ 0 h 112"/>
                      <a:gd name="T2" fmla="*/ 80 w 85"/>
                      <a:gd name="T3" fmla="*/ 80 h 112"/>
                      <a:gd name="T4" fmla="*/ 0 w 85"/>
                      <a:gd name="T5" fmla="*/ 112 h 112"/>
                      <a:gd name="T6" fmla="*/ 0 60000 65536"/>
                      <a:gd name="T7" fmla="*/ 0 60000 65536"/>
                      <a:gd name="T8" fmla="*/ 0 60000 65536"/>
                      <a:gd name="T9" fmla="*/ 0 w 85"/>
                      <a:gd name="T10" fmla="*/ 0 h 112"/>
                      <a:gd name="T11" fmla="*/ 85 w 85"/>
                      <a:gd name="T12" fmla="*/ 112 h 1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5" h="112">
                        <a:moveTo>
                          <a:pt x="32" y="0"/>
                        </a:moveTo>
                        <a:cubicBezTo>
                          <a:pt x="58" y="30"/>
                          <a:pt x="85" y="61"/>
                          <a:pt x="80" y="80"/>
                        </a:cubicBezTo>
                        <a:cubicBezTo>
                          <a:pt x="75" y="99"/>
                          <a:pt x="37" y="105"/>
                          <a:pt x="0" y="112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CC66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CC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5478" name="Freeform 639"/>
                <p:cNvSpPr>
                  <a:spLocks/>
                </p:cNvSpPr>
                <p:nvPr/>
              </p:nvSpPr>
              <p:spPr bwMode="auto">
                <a:xfrm>
                  <a:off x="3177" y="1772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79" name="Freeform 640"/>
                <p:cNvSpPr>
                  <a:spLocks/>
                </p:cNvSpPr>
                <p:nvPr/>
              </p:nvSpPr>
              <p:spPr bwMode="auto">
                <a:xfrm>
                  <a:off x="3145" y="1596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80" name="Freeform 641"/>
                <p:cNvSpPr>
                  <a:spLocks/>
                </p:cNvSpPr>
                <p:nvPr/>
              </p:nvSpPr>
              <p:spPr bwMode="auto">
                <a:xfrm>
                  <a:off x="3193" y="1660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81" name="Freeform 642"/>
                <p:cNvSpPr>
                  <a:spLocks/>
                </p:cNvSpPr>
                <p:nvPr/>
              </p:nvSpPr>
              <p:spPr bwMode="auto">
                <a:xfrm>
                  <a:off x="3241" y="1708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82" name="Freeform 643"/>
                <p:cNvSpPr>
                  <a:spLocks/>
                </p:cNvSpPr>
                <p:nvPr/>
              </p:nvSpPr>
              <p:spPr bwMode="auto">
                <a:xfrm>
                  <a:off x="3289" y="1772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83" name="Freeform 644"/>
                <p:cNvSpPr>
                  <a:spLocks/>
                </p:cNvSpPr>
                <p:nvPr/>
              </p:nvSpPr>
              <p:spPr bwMode="auto">
                <a:xfrm>
                  <a:off x="3369" y="1820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84" name="Freeform 645"/>
                <p:cNvSpPr>
                  <a:spLocks/>
                </p:cNvSpPr>
                <p:nvPr/>
              </p:nvSpPr>
              <p:spPr bwMode="auto">
                <a:xfrm>
                  <a:off x="3417" y="1868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85" name="Freeform 646"/>
                <p:cNvSpPr>
                  <a:spLocks/>
                </p:cNvSpPr>
                <p:nvPr/>
              </p:nvSpPr>
              <p:spPr bwMode="auto">
                <a:xfrm>
                  <a:off x="3449" y="1916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86" name="Freeform 647"/>
                <p:cNvSpPr>
                  <a:spLocks/>
                </p:cNvSpPr>
                <p:nvPr/>
              </p:nvSpPr>
              <p:spPr bwMode="auto">
                <a:xfrm>
                  <a:off x="3529" y="1948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87" name="Freeform 648"/>
                <p:cNvSpPr>
                  <a:spLocks/>
                </p:cNvSpPr>
                <p:nvPr/>
              </p:nvSpPr>
              <p:spPr bwMode="auto">
                <a:xfrm>
                  <a:off x="3561" y="2012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88" name="Freeform 649"/>
                <p:cNvSpPr>
                  <a:spLocks/>
                </p:cNvSpPr>
                <p:nvPr/>
              </p:nvSpPr>
              <p:spPr bwMode="auto">
                <a:xfrm>
                  <a:off x="3609" y="2044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89" name="Freeform 650"/>
                <p:cNvSpPr>
                  <a:spLocks/>
                </p:cNvSpPr>
                <p:nvPr/>
              </p:nvSpPr>
              <p:spPr bwMode="auto">
                <a:xfrm>
                  <a:off x="3657" y="2124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90" name="Freeform 651"/>
                <p:cNvSpPr>
                  <a:spLocks/>
                </p:cNvSpPr>
                <p:nvPr/>
              </p:nvSpPr>
              <p:spPr bwMode="auto">
                <a:xfrm>
                  <a:off x="3737" y="2188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91" name="Freeform 652"/>
                <p:cNvSpPr>
                  <a:spLocks/>
                </p:cNvSpPr>
                <p:nvPr/>
              </p:nvSpPr>
              <p:spPr bwMode="auto">
                <a:xfrm>
                  <a:off x="3689" y="2204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92" name="Freeform 653"/>
                <p:cNvSpPr>
                  <a:spLocks/>
                </p:cNvSpPr>
                <p:nvPr/>
              </p:nvSpPr>
              <p:spPr bwMode="auto">
                <a:xfrm>
                  <a:off x="3577" y="2156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93" name="Freeform 654"/>
                <p:cNvSpPr>
                  <a:spLocks/>
                </p:cNvSpPr>
                <p:nvPr/>
              </p:nvSpPr>
              <p:spPr bwMode="auto">
                <a:xfrm>
                  <a:off x="3449" y="2140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94" name="Freeform 655"/>
                <p:cNvSpPr>
                  <a:spLocks/>
                </p:cNvSpPr>
                <p:nvPr/>
              </p:nvSpPr>
              <p:spPr bwMode="auto">
                <a:xfrm>
                  <a:off x="3353" y="2092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95" name="Freeform 656"/>
                <p:cNvSpPr>
                  <a:spLocks/>
                </p:cNvSpPr>
                <p:nvPr/>
              </p:nvSpPr>
              <p:spPr bwMode="auto">
                <a:xfrm>
                  <a:off x="3225" y="2044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96" name="Freeform 657"/>
                <p:cNvSpPr>
                  <a:spLocks/>
                </p:cNvSpPr>
                <p:nvPr/>
              </p:nvSpPr>
              <p:spPr bwMode="auto">
                <a:xfrm>
                  <a:off x="3097" y="1996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97" name="Freeform 658"/>
                <p:cNvSpPr>
                  <a:spLocks/>
                </p:cNvSpPr>
                <p:nvPr/>
              </p:nvSpPr>
              <p:spPr bwMode="auto">
                <a:xfrm>
                  <a:off x="2969" y="1964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98" name="Freeform 659"/>
                <p:cNvSpPr>
                  <a:spLocks/>
                </p:cNvSpPr>
                <p:nvPr/>
              </p:nvSpPr>
              <p:spPr bwMode="auto">
                <a:xfrm>
                  <a:off x="2889" y="1916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99" name="Freeform 660"/>
                <p:cNvSpPr>
                  <a:spLocks/>
                </p:cNvSpPr>
                <p:nvPr/>
              </p:nvSpPr>
              <p:spPr bwMode="auto">
                <a:xfrm>
                  <a:off x="2985" y="1804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00" name="Freeform 661"/>
                <p:cNvSpPr>
                  <a:spLocks/>
                </p:cNvSpPr>
                <p:nvPr/>
              </p:nvSpPr>
              <p:spPr bwMode="auto">
                <a:xfrm>
                  <a:off x="3097" y="1724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01" name="Freeform 662"/>
                <p:cNvSpPr>
                  <a:spLocks/>
                </p:cNvSpPr>
                <p:nvPr/>
              </p:nvSpPr>
              <p:spPr bwMode="auto">
                <a:xfrm>
                  <a:off x="3161" y="1820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02" name="Freeform 663"/>
                <p:cNvSpPr>
                  <a:spLocks/>
                </p:cNvSpPr>
                <p:nvPr/>
              </p:nvSpPr>
              <p:spPr bwMode="auto">
                <a:xfrm>
                  <a:off x="3049" y="1916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03" name="Freeform 664"/>
                <p:cNvSpPr>
                  <a:spLocks/>
                </p:cNvSpPr>
                <p:nvPr/>
              </p:nvSpPr>
              <p:spPr bwMode="auto">
                <a:xfrm>
                  <a:off x="3225" y="1932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04" name="Freeform 665"/>
                <p:cNvSpPr>
                  <a:spLocks/>
                </p:cNvSpPr>
                <p:nvPr/>
              </p:nvSpPr>
              <p:spPr bwMode="auto">
                <a:xfrm>
                  <a:off x="3113" y="1836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05" name="Freeform 666"/>
                <p:cNvSpPr>
                  <a:spLocks/>
                </p:cNvSpPr>
                <p:nvPr/>
              </p:nvSpPr>
              <p:spPr bwMode="auto">
                <a:xfrm>
                  <a:off x="3273" y="1980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06" name="Freeform 667"/>
                <p:cNvSpPr>
                  <a:spLocks/>
                </p:cNvSpPr>
                <p:nvPr/>
              </p:nvSpPr>
              <p:spPr bwMode="auto">
                <a:xfrm>
                  <a:off x="3241" y="1868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07" name="Freeform 668"/>
                <p:cNvSpPr>
                  <a:spLocks/>
                </p:cNvSpPr>
                <p:nvPr/>
              </p:nvSpPr>
              <p:spPr bwMode="auto">
                <a:xfrm>
                  <a:off x="3337" y="1916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08" name="Freeform 669"/>
                <p:cNvSpPr>
                  <a:spLocks/>
                </p:cNvSpPr>
                <p:nvPr/>
              </p:nvSpPr>
              <p:spPr bwMode="auto">
                <a:xfrm>
                  <a:off x="3353" y="1980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09" name="Freeform 670"/>
                <p:cNvSpPr>
                  <a:spLocks/>
                </p:cNvSpPr>
                <p:nvPr/>
              </p:nvSpPr>
              <p:spPr bwMode="auto">
                <a:xfrm>
                  <a:off x="3481" y="2028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10" name="Freeform 671"/>
                <p:cNvSpPr>
                  <a:spLocks/>
                </p:cNvSpPr>
                <p:nvPr/>
              </p:nvSpPr>
              <p:spPr bwMode="auto">
                <a:xfrm>
                  <a:off x="3497" y="2076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11" name="Freeform 672"/>
                <p:cNvSpPr>
                  <a:spLocks/>
                </p:cNvSpPr>
                <p:nvPr/>
              </p:nvSpPr>
              <p:spPr bwMode="auto">
                <a:xfrm>
                  <a:off x="3577" y="2092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12" name="Freeform 673"/>
                <p:cNvSpPr>
                  <a:spLocks/>
                </p:cNvSpPr>
                <p:nvPr/>
              </p:nvSpPr>
              <p:spPr bwMode="auto">
                <a:xfrm>
                  <a:off x="3369" y="2044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13" name="Freeform 674"/>
                <p:cNvSpPr>
                  <a:spLocks/>
                </p:cNvSpPr>
                <p:nvPr/>
              </p:nvSpPr>
              <p:spPr bwMode="auto">
                <a:xfrm>
                  <a:off x="3145" y="1932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14" name="Freeform 675"/>
                <p:cNvSpPr>
                  <a:spLocks/>
                </p:cNvSpPr>
                <p:nvPr/>
              </p:nvSpPr>
              <p:spPr bwMode="auto">
                <a:xfrm>
                  <a:off x="3049" y="1772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15" name="Freeform 676"/>
                <p:cNvSpPr>
                  <a:spLocks/>
                </p:cNvSpPr>
                <p:nvPr/>
              </p:nvSpPr>
              <p:spPr bwMode="auto">
                <a:xfrm>
                  <a:off x="3081" y="1644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16" name="Freeform 677"/>
                <p:cNvSpPr>
                  <a:spLocks/>
                </p:cNvSpPr>
                <p:nvPr/>
              </p:nvSpPr>
              <p:spPr bwMode="auto">
                <a:xfrm>
                  <a:off x="3001" y="1740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17" name="Freeform 678"/>
                <p:cNvSpPr>
                  <a:spLocks/>
                </p:cNvSpPr>
                <p:nvPr/>
              </p:nvSpPr>
              <p:spPr bwMode="auto">
                <a:xfrm>
                  <a:off x="2953" y="1852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" name="Group 679"/>
              <p:cNvGrpSpPr>
                <a:grpSpLocks/>
              </p:cNvGrpSpPr>
              <p:nvPr/>
            </p:nvGrpSpPr>
            <p:grpSpPr bwMode="auto">
              <a:xfrm rot="-563445">
                <a:off x="3312" y="2514"/>
                <a:ext cx="1136" cy="904"/>
                <a:chOff x="2768" y="1472"/>
                <a:chExt cx="1136" cy="904"/>
              </a:xfrm>
            </p:grpSpPr>
            <p:sp>
              <p:nvSpPr>
                <p:cNvPr id="15425" name="Freeform 680" descr="Розовая тисненая бумага"/>
                <p:cNvSpPr>
                  <a:spLocks/>
                </p:cNvSpPr>
                <p:nvPr/>
              </p:nvSpPr>
              <p:spPr bwMode="auto">
                <a:xfrm>
                  <a:off x="2832" y="1560"/>
                  <a:ext cx="976" cy="704"/>
                </a:xfrm>
                <a:custGeom>
                  <a:avLst/>
                  <a:gdLst>
                    <a:gd name="T0" fmla="*/ 1153 w 944"/>
                    <a:gd name="T1" fmla="*/ 1002 h 656"/>
                    <a:gd name="T2" fmla="*/ 333 w 944"/>
                    <a:gd name="T3" fmla="*/ 0 h 656"/>
                    <a:gd name="T4" fmla="*/ 333 w 944"/>
                    <a:gd name="T5" fmla="*/ 74 h 656"/>
                    <a:gd name="T6" fmla="*/ 254 w 944"/>
                    <a:gd name="T7" fmla="*/ 98 h 656"/>
                    <a:gd name="T8" fmla="*/ 0 w 944"/>
                    <a:gd name="T9" fmla="*/ 488 h 656"/>
                    <a:gd name="T10" fmla="*/ 1153 w 944"/>
                    <a:gd name="T11" fmla="*/ 1002 h 6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44"/>
                    <a:gd name="T19" fmla="*/ 0 h 656"/>
                    <a:gd name="T20" fmla="*/ 944 w 944"/>
                    <a:gd name="T21" fmla="*/ 656 h 6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44" h="656">
                      <a:moveTo>
                        <a:pt x="944" y="656"/>
                      </a:moveTo>
                      <a:lnTo>
                        <a:pt x="272" y="0"/>
                      </a:lnTo>
                      <a:lnTo>
                        <a:pt x="272" y="48"/>
                      </a:lnTo>
                      <a:lnTo>
                        <a:pt x="208" y="64"/>
                      </a:lnTo>
                      <a:lnTo>
                        <a:pt x="0" y="320"/>
                      </a:lnTo>
                      <a:lnTo>
                        <a:pt x="944" y="656"/>
                      </a:lnTo>
                      <a:close/>
                    </a:path>
                  </a:pathLst>
                </a:cu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26" name="Freeform 681"/>
                <p:cNvSpPr>
                  <a:spLocks/>
                </p:cNvSpPr>
                <p:nvPr/>
              </p:nvSpPr>
              <p:spPr bwMode="auto">
                <a:xfrm rot="1187574">
                  <a:off x="2816" y="1656"/>
                  <a:ext cx="1088" cy="720"/>
                </a:xfrm>
                <a:custGeom>
                  <a:avLst/>
                  <a:gdLst>
                    <a:gd name="T0" fmla="*/ 80 w 1088"/>
                    <a:gd name="T1" fmla="*/ 0 h 720"/>
                    <a:gd name="T2" fmla="*/ 1088 w 1088"/>
                    <a:gd name="T3" fmla="*/ 448 h 720"/>
                    <a:gd name="T4" fmla="*/ 80 w 1088"/>
                    <a:gd name="T5" fmla="*/ 448 h 720"/>
                    <a:gd name="T6" fmla="*/ 32 w 1088"/>
                    <a:gd name="T7" fmla="*/ 464 h 720"/>
                    <a:gd name="T8" fmla="*/ 0 w 1088"/>
                    <a:gd name="T9" fmla="*/ 560 h 720"/>
                    <a:gd name="T10" fmla="*/ 0 w 1088"/>
                    <a:gd name="T11" fmla="*/ 624 h 720"/>
                    <a:gd name="T12" fmla="*/ 112 w 1088"/>
                    <a:gd name="T13" fmla="*/ 720 h 720"/>
                    <a:gd name="T14" fmla="*/ 1056 w 1088"/>
                    <a:gd name="T15" fmla="*/ 704 h 720"/>
                    <a:gd name="T16" fmla="*/ 1056 w 1088"/>
                    <a:gd name="T17" fmla="*/ 448 h 72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88"/>
                    <a:gd name="T28" fmla="*/ 0 h 720"/>
                    <a:gd name="T29" fmla="*/ 1088 w 1088"/>
                    <a:gd name="T30" fmla="*/ 720 h 72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88" h="720">
                      <a:moveTo>
                        <a:pt x="80" y="0"/>
                      </a:moveTo>
                      <a:lnTo>
                        <a:pt x="1088" y="448"/>
                      </a:lnTo>
                      <a:lnTo>
                        <a:pt x="80" y="448"/>
                      </a:lnTo>
                      <a:lnTo>
                        <a:pt x="32" y="464"/>
                      </a:lnTo>
                      <a:lnTo>
                        <a:pt x="0" y="560"/>
                      </a:lnTo>
                      <a:lnTo>
                        <a:pt x="0" y="624"/>
                      </a:lnTo>
                      <a:lnTo>
                        <a:pt x="112" y="720"/>
                      </a:lnTo>
                      <a:lnTo>
                        <a:pt x="1056" y="704"/>
                      </a:lnTo>
                      <a:lnTo>
                        <a:pt x="1056" y="448"/>
                      </a:lnTo>
                    </a:path>
                  </a:pathLst>
                </a:custGeom>
                <a:gradFill rotWithShape="1">
                  <a:gsLst>
                    <a:gs pos="0">
                      <a:srgbClr val="FF9933"/>
                    </a:gs>
                    <a:gs pos="50000">
                      <a:srgbClr val="CC6600"/>
                    </a:gs>
                    <a:gs pos="100000">
                      <a:srgbClr val="FF9933"/>
                    </a:gs>
                  </a:gsLst>
                  <a:lin ang="18900000" scaled="1"/>
                </a:gra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2" name="Group 682"/>
                <p:cNvGrpSpPr>
                  <a:grpSpLocks/>
                </p:cNvGrpSpPr>
                <p:nvPr/>
              </p:nvGrpSpPr>
              <p:grpSpPr bwMode="auto">
                <a:xfrm>
                  <a:off x="2768" y="1472"/>
                  <a:ext cx="421" cy="464"/>
                  <a:chOff x="2768" y="1472"/>
                  <a:chExt cx="421" cy="464"/>
                </a:xfrm>
              </p:grpSpPr>
              <p:sp>
                <p:nvSpPr>
                  <p:cNvPr id="15468" name="Freeform 683"/>
                  <p:cNvSpPr>
                    <a:spLocks/>
                  </p:cNvSpPr>
                  <p:nvPr/>
                </p:nvSpPr>
                <p:spPr bwMode="auto">
                  <a:xfrm>
                    <a:off x="3051" y="1472"/>
                    <a:ext cx="101" cy="184"/>
                  </a:xfrm>
                  <a:custGeom>
                    <a:avLst/>
                    <a:gdLst>
                      <a:gd name="T0" fmla="*/ 101 w 101"/>
                      <a:gd name="T1" fmla="*/ 8 h 184"/>
                      <a:gd name="T2" fmla="*/ 5 w 101"/>
                      <a:gd name="T3" fmla="*/ 24 h 184"/>
                      <a:gd name="T4" fmla="*/ 69 w 101"/>
                      <a:gd name="T5" fmla="*/ 152 h 184"/>
                      <a:gd name="T6" fmla="*/ 5 w 101"/>
                      <a:gd name="T7" fmla="*/ 184 h 18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1"/>
                      <a:gd name="T13" fmla="*/ 0 h 184"/>
                      <a:gd name="T14" fmla="*/ 101 w 101"/>
                      <a:gd name="T15" fmla="*/ 184 h 18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1" h="184">
                        <a:moveTo>
                          <a:pt x="101" y="8"/>
                        </a:moveTo>
                        <a:cubicBezTo>
                          <a:pt x="85" y="11"/>
                          <a:pt x="10" y="0"/>
                          <a:pt x="5" y="24"/>
                        </a:cubicBezTo>
                        <a:cubicBezTo>
                          <a:pt x="0" y="48"/>
                          <a:pt x="69" y="125"/>
                          <a:pt x="69" y="152"/>
                        </a:cubicBezTo>
                        <a:cubicBezTo>
                          <a:pt x="69" y="179"/>
                          <a:pt x="18" y="177"/>
                          <a:pt x="5" y="1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CC66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CC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69" name="Freeform 684"/>
                  <p:cNvSpPr>
                    <a:spLocks/>
                  </p:cNvSpPr>
                  <p:nvPr/>
                </p:nvSpPr>
                <p:spPr bwMode="auto">
                  <a:xfrm>
                    <a:off x="2987" y="1536"/>
                    <a:ext cx="101" cy="184"/>
                  </a:xfrm>
                  <a:custGeom>
                    <a:avLst/>
                    <a:gdLst>
                      <a:gd name="T0" fmla="*/ 101 w 101"/>
                      <a:gd name="T1" fmla="*/ 8 h 184"/>
                      <a:gd name="T2" fmla="*/ 5 w 101"/>
                      <a:gd name="T3" fmla="*/ 24 h 184"/>
                      <a:gd name="T4" fmla="*/ 69 w 101"/>
                      <a:gd name="T5" fmla="*/ 152 h 184"/>
                      <a:gd name="T6" fmla="*/ 5 w 101"/>
                      <a:gd name="T7" fmla="*/ 184 h 18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1"/>
                      <a:gd name="T13" fmla="*/ 0 h 184"/>
                      <a:gd name="T14" fmla="*/ 101 w 101"/>
                      <a:gd name="T15" fmla="*/ 184 h 18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1" h="184">
                        <a:moveTo>
                          <a:pt x="101" y="8"/>
                        </a:moveTo>
                        <a:cubicBezTo>
                          <a:pt x="85" y="11"/>
                          <a:pt x="10" y="0"/>
                          <a:pt x="5" y="24"/>
                        </a:cubicBezTo>
                        <a:cubicBezTo>
                          <a:pt x="0" y="48"/>
                          <a:pt x="69" y="125"/>
                          <a:pt x="69" y="152"/>
                        </a:cubicBezTo>
                        <a:cubicBezTo>
                          <a:pt x="69" y="179"/>
                          <a:pt x="18" y="177"/>
                          <a:pt x="5" y="1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CC66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CC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70" name="Freeform 685"/>
                  <p:cNvSpPr>
                    <a:spLocks/>
                  </p:cNvSpPr>
                  <p:nvPr/>
                </p:nvSpPr>
                <p:spPr bwMode="auto">
                  <a:xfrm>
                    <a:off x="2931" y="1608"/>
                    <a:ext cx="101" cy="184"/>
                  </a:xfrm>
                  <a:custGeom>
                    <a:avLst/>
                    <a:gdLst>
                      <a:gd name="T0" fmla="*/ 101 w 101"/>
                      <a:gd name="T1" fmla="*/ 8 h 184"/>
                      <a:gd name="T2" fmla="*/ 5 w 101"/>
                      <a:gd name="T3" fmla="*/ 24 h 184"/>
                      <a:gd name="T4" fmla="*/ 69 w 101"/>
                      <a:gd name="T5" fmla="*/ 152 h 184"/>
                      <a:gd name="T6" fmla="*/ 5 w 101"/>
                      <a:gd name="T7" fmla="*/ 184 h 18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1"/>
                      <a:gd name="T13" fmla="*/ 0 h 184"/>
                      <a:gd name="T14" fmla="*/ 101 w 101"/>
                      <a:gd name="T15" fmla="*/ 184 h 18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1" h="184">
                        <a:moveTo>
                          <a:pt x="101" y="8"/>
                        </a:moveTo>
                        <a:cubicBezTo>
                          <a:pt x="85" y="11"/>
                          <a:pt x="10" y="0"/>
                          <a:pt x="5" y="24"/>
                        </a:cubicBezTo>
                        <a:cubicBezTo>
                          <a:pt x="0" y="48"/>
                          <a:pt x="69" y="125"/>
                          <a:pt x="69" y="152"/>
                        </a:cubicBezTo>
                        <a:cubicBezTo>
                          <a:pt x="69" y="179"/>
                          <a:pt x="18" y="177"/>
                          <a:pt x="5" y="1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CC66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71" name="Freeform 686"/>
                  <p:cNvSpPr>
                    <a:spLocks/>
                  </p:cNvSpPr>
                  <p:nvPr/>
                </p:nvSpPr>
                <p:spPr bwMode="auto">
                  <a:xfrm>
                    <a:off x="2875" y="1688"/>
                    <a:ext cx="101" cy="184"/>
                  </a:xfrm>
                  <a:custGeom>
                    <a:avLst/>
                    <a:gdLst>
                      <a:gd name="T0" fmla="*/ 101 w 101"/>
                      <a:gd name="T1" fmla="*/ 8 h 184"/>
                      <a:gd name="T2" fmla="*/ 5 w 101"/>
                      <a:gd name="T3" fmla="*/ 24 h 184"/>
                      <a:gd name="T4" fmla="*/ 69 w 101"/>
                      <a:gd name="T5" fmla="*/ 152 h 184"/>
                      <a:gd name="T6" fmla="*/ 5 w 101"/>
                      <a:gd name="T7" fmla="*/ 184 h 18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1"/>
                      <a:gd name="T13" fmla="*/ 0 h 184"/>
                      <a:gd name="T14" fmla="*/ 101 w 101"/>
                      <a:gd name="T15" fmla="*/ 184 h 18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1" h="184">
                        <a:moveTo>
                          <a:pt x="101" y="8"/>
                        </a:moveTo>
                        <a:cubicBezTo>
                          <a:pt x="85" y="11"/>
                          <a:pt x="10" y="0"/>
                          <a:pt x="5" y="24"/>
                        </a:cubicBezTo>
                        <a:cubicBezTo>
                          <a:pt x="0" y="48"/>
                          <a:pt x="69" y="125"/>
                          <a:pt x="69" y="152"/>
                        </a:cubicBezTo>
                        <a:cubicBezTo>
                          <a:pt x="69" y="179"/>
                          <a:pt x="18" y="177"/>
                          <a:pt x="5" y="1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CC66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72" name="Freeform 687"/>
                  <p:cNvSpPr>
                    <a:spLocks/>
                  </p:cNvSpPr>
                  <p:nvPr/>
                </p:nvSpPr>
                <p:spPr bwMode="auto">
                  <a:xfrm>
                    <a:off x="2811" y="1752"/>
                    <a:ext cx="101" cy="184"/>
                  </a:xfrm>
                  <a:custGeom>
                    <a:avLst/>
                    <a:gdLst>
                      <a:gd name="T0" fmla="*/ 101 w 101"/>
                      <a:gd name="T1" fmla="*/ 8 h 184"/>
                      <a:gd name="T2" fmla="*/ 5 w 101"/>
                      <a:gd name="T3" fmla="*/ 24 h 184"/>
                      <a:gd name="T4" fmla="*/ 69 w 101"/>
                      <a:gd name="T5" fmla="*/ 152 h 184"/>
                      <a:gd name="T6" fmla="*/ 5 w 101"/>
                      <a:gd name="T7" fmla="*/ 184 h 18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1"/>
                      <a:gd name="T13" fmla="*/ 0 h 184"/>
                      <a:gd name="T14" fmla="*/ 101 w 101"/>
                      <a:gd name="T15" fmla="*/ 184 h 18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1" h="184">
                        <a:moveTo>
                          <a:pt x="101" y="8"/>
                        </a:moveTo>
                        <a:cubicBezTo>
                          <a:pt x="85" y="11"/>
                          <a:pt x="10" y="0"/>
                          <a:pt x="5" y="24"/>
                        </a:cubicBezTo>
                        <a:cubicBezTo>
                          <a:pt x="0" y="48"/>
                          <a:pt x="69" y="125"/>
                          <a:pt x="69" y="152"/>
                        </a:cubicBezTo>
                        <a:cubicBezTo>
                          <a:pt x="69" y="179"/>
                          <a:pt x="18" y="177"/>
                          <a:pt x="5" y="1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CC66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73" name="Freeform 688"/>
                  <p:cNvSpPr>
                    <a:spLocks/>
                  </p:cNvSpPr>
                  <p:nvPr/>
                </p:nvSpPr>
                <p:spPr bwMode="auto">
                  <a:xfrm>
                    <a:off x="3104" y="1480"/>
                    <a:ext cx="85" cy="112"/>
                  </a:xfrm>
                  <a:custGeom>
                    <a:avLst/>
                    <a:gdLst>
                      <a:gd name="T0" fmla="*/ 32 w 85"/>
                      <a:gd name="T1" fmla="*/ 0 h 112"/>
                      <a:gd name="T2" fmla="*/ 80 w 85"/>
                      <a:gd name="T3" fmla="*/ 80 h 112"/>
                      <a:gd name="T4" fmla="*/ 0 w 85"/>
                      <a:gd name="T5" fmla="*/ 112 h 112"/>
                      <a:gd name="T6" fmla="*/ 0 60000 65536"/>
                      <a:gd name="T7" fmla="*/ 0 60000 65536"/>
                      <a:gd name="T8" fmla="*/ 0 60000 65536"/>
                      <a:gd name="T9" fmla="*/ 0 w 85"/>
                      <a:gd name="T10" fmla="*/ 0 h 112"/>
                      <a:gd name="T11" fmla="*/ 85 w 85"/>
                      <a:gd name="T12" fmla="*/ 112 h 1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5" h="112">
                        <a:moveTo>
                          <a:pt x="32" y="0"/>
                        </a:moveTo>
                        <a:cubicBezTo>
                          <a:pt x="58" y="30"/>
                          <a:pt x="85" y="61"/>
                          <a:pt x="80" y="80"/>
                        </a:cubicBezTo>
                        <a:cubicBezTo>
                          <a:pt x="75" y="99"/>
                          <a:pt x="37" y="105"/>
                          <a:pt x="0" y="112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CC66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74" name="Freeform 689"/>
                  <p:cNvSpPr>
                    <a:spLocks/>
                  </p:cNvSpPr>
                  <p:nvPr/>
                </p:nvSpPr>
                <p:spPr bwMode="auto">
                  <a:xfrm rot="9082585">
                    <a:off x="2768" y="1816"/>
                    <a:ext cx="85" cy="112"/>
                  </a:xfrm>
                  <a:custGeom>
                    <a:avLst/>
                    <a:gdLst>
                      <a:gd name="T0" fmla="*/ 32 w 85"/>
                      <a:gd name="T1" fmla="*/ 0 h 112"/>
                      <a:gd name="T2" fmla="*/ 80 w 85"/>
                      <a:gd name="T3" fmla="*/ 80 h 112"/>
                      <a:gd name="T4" fmla="*/ 0 w 85"/>
                      <a:gd name="T5" fmla="*/ 112 h 112"/>
                      <a:gd name="T6" fmla="*/ 0 60000 65536"/>
                      <a:gd name="T7" fmla="*/ 0 60000 65536"/>
                      <a:gd name="T8" fmla="*/ 0 60000 65536"/>
                      <a:gd name="T9" fmla="*/ 0 w 85"/>
                      <a:gd name="T10" fmla="*/ 0 h 112"/>
                      <a:gd name="T11" fmla="*/ 85 w 85"/>
                      <a:gd name="T12" fmla="*/ 112 h 1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5" h="112">
                        <a:moveTo>
                          <a:pt x="32" y="0"/>
                        </a:moveTo>
                        <a:cubicBezTo>
                          <a:pt x="58" y="30"/>
                          <a:pt x="85" y="61"/>
                          <a:pt x="80" y="80"/>
                        </a:cubicBezTo>
                        <a:cubicBezTo>
                          <a:pt x="75" y="99"/>
                          <a:pt x="37" y="105"/>
                          <a:pt x="0" y="112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CC66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CC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5428" name="Freeform 690"/>
                <p:cNvSpPr>
                  <a:spLocks/>
                </p:cNvSpPr>
                <p:nvPr/>
              </p:nvSpPr>
              <p:spPr bwMode="auto">
                <a:xfrm>
                  <a:off x="3177" y="1772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29" name="Freeform 691"/>
                <p:cNvSpPr>
                  <a:spLocks/>
                </p:cNvSpPr>
                <p:nvPr/>
              </p:nvSpPr>
              <p:spPr bwMode="auto">
                <a:xfrm>
                  <a:off x="3145" y="1596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30" name="Freeform 692"/>
                <p:cNvSpPr>
                  <a:spLocks/>
                </p:cNvSpPr>
                <p:nvPr/>
              </p:nvSpPr>
              <p:spPr bwMode="auto">
                <a:xfrm>
                  <a:off x="3193" y="1660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31" name="Freeform 693"/>
                <p:cNvSpPr>
                  <a:spLocks/>
                </p:cNvSpPr>
                <p:nvPr/>
              </p:nvSpPr>
              <p:spPr bwMode="auto">
                <a:xfrm>
                  <a:off x="3241" y="1708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32" name="Freeform 694"/>
                <p:cNvSpPr>
                  <a:spLocks/>
                </p:cNvSpPr>
                <p:nvPr/>
              </p:nvSpPr>
              <p:spPr bwMode="auto">
                <a:xfrm>
                  <a:off x="3289" y="1772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33" name="Freeform 695"/>
                <p:cNvSpPr>
                  <a:spLocks/>
                </p:cNvSpPr>
                <p:nvPr/>
              </p:nvSpPr>
              <p:spPr bwMode="auto">
                <a:xfrm>
                  <a:off x="3369" y="1820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34" name="Freeform 696"/>
                <p:cNvSpPr>
                  <a:spLocks/>
                </p:cNvSpPr>
                <p:nvPr/>
              </p:nvSpPr>
              <p:spPr bwMode="auto">
                <a:xfrm>
                  <a:off x="3417" y="1868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35" name="Freeform 697"/>
                <p:cNvSpPr>
                  <a:spLocks/>
                </p:cNvSpPr>
                <p:nvPr/>
              </p:nvSpPr>
              <p:spPr bwMode="auto">
                <a:xfrm>
                  <a:off x="3449" y="1916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36" name="Freeform 698"/>
                <p:cNvSpPr>
                  <a:spLocks/>
                </p:cNvSpPr>
                <p:nvPr/>
              </p:nvSpPr>
              <p:spPr bwMode="auto">
                <a:xfrm>
                  <a:off x="3529" y="1948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37" name="Freeform 699"/>
                <p:cNvSpPr>
                  <a:spLocks/>
                </p:cNvSpPr>
                <p:nvPr/>
              </p:nvSpPr>
              <p:spPr bwMode="auto">
                <a:xfrm>
                  <a:off x="3561" y="2012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38" name="Freeform 700"/>
                <p:cNvSpPr>
                  <a:spLocks/>
                </p:cNvSpPr>
                <p:nvPr/>
              </p:nvSpPr>
              <p:spPr bwMode="auto">
                <a:xfrm>
                  <a:off x="3609" y="2044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39" name="Freeform 701"/>
                <p:cNvSpPr>
                  <a:spLocks/>
                </p:cNvSpPr>
                <p:nvPr/>
              </p:nvSpPr>
              <p:spPr bwMode="auto">
                <a:xfrm>
                  <a:off x="3657" y="2124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40" name="Freeform 702"/>
                <p:cNvSpPr>
                  <a:spLocks/>
                </p:cNvSpPr>
                <p:nvPr/>
              </p:nvSpPr>
              <p:spPr bwMode="auto">
                <a:xfrm>
                  <a:off x="3737" y="2188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41" name="Freeform 703"/>
                <p:cNvSpPr>
                  <a:spLocks/>
                </p:cNvSpPr>
                <p:nvPr/>
              </p:nvSpPr>
              <p:spPr bwMode="auto">
                <a:xfrm>
                  <a:off x="3689" y="2204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42" name="Freeform 704"/>
                <p:cNvSpPr>
                  <a:spLocks/>
                </p:cNvSpPr>
                <p:nvPr/>
              </p:nvSpPr>
              <p:spPr bwMode="auto">
                <a:xfrm>
                  <a:off x="3577" y="2156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43" name="Freeform 705"/>
                <p:cNvSpPr>
                  <a:spLocks/>
                </p:cNvSpPr>
                <p:nvPr/>
              </p:nvSpPr>
              <p:spPr bwMode="auto">
                <a:xfrm>
                  <a:off x="3449" y="2140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44" name="Freeform 706"/>
                <p:cNvSpPr>
                  <a:spLocks/>
                </p:cNvSpPr>
                <p:nvPr/>
              </p:nvSpPr>
              <p:spPr bwMode="auto">
                <a:xfrm>
                  <a:off x="3353" y="2092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45" name="Freeform 707"/>
                <p:cNvSpPr>
                  <a:spLocks/>
                </p:cNvSpPr>
                <p:nvPr/>
              </p:nvSpPr>
              <p:spPr bwMode="auto">
                <a:xfrm>
                  <a:off x="3225" y="2044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46" name="Freeform 708"/>
                <p:cNvSpPr>
                  <a:spLocks/>
                </p:cNvSpPr>
                <p:nvPr/>
              </p:nvSpPr>
              <p:spPr bwMode="auto">
                <a:xfrm>
                  <a:off x="3097" y="1996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47" name="Freeform 709"/>
                <p:cNvSpPr>
                  <a:spLocks/>
                </p:cNvSpPr>
                <p:nvPr/>
              </p:nvSpPr>
              <p:spPr bwMode="auto">
                <a:xfrm>
                  <a:off x="2969" y="1964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48" name="Freeform 710"/>
                <p:cNvSpPr>
                  <a:spLocks/>
                </p:cNvSpPr>
                <p:nvPr/>
              </p:nvSpPr>
              <p:spPr bwMode="auto">
                <a:xfrm>
                  <a:off x="2889" y="1916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49" name="Freeform 711"/>
                <p:cNvSpPr>
                  <a:spLocks/>
                </p:cNvSpPr>
                <p:nvPr/>
              </p:nvSpPr>
              <p:spPr bwMode="auto">
                <a:xfrm>
                  <a:off x="2985" y="1804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50" name="Freeform 712"/>
                <p:cNvSpPr>
                  <a:spLocks/>
                </p:cNvSpPr>
                <p:nvPr/>
              </p:nvSpPr>
              <p:spPr bwMode="auto">
                <a:xfrm>
                  <a:off x="3097" y="1724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51" name="Freeform 713"/>
                <p:cNvSpPr>
                  <a:spLocks/>
                </p:cNvSpPr>
                <p:nvPr/>
              </p:nvSpPr>
              <p:spPr bwMode="auto">
                <a:xfrm>
                  <a:off x="3161" y="1820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52" name="Freeform 714"/>
                <p:cNvSpPr>
                  <a:spLocks/>
                </p:cNvSpPr>
                <p:nvPr/>
              </p:nvSpPr>
              <p:spPr bwMode="auto">
                <a:xfrm>
                  <a:off x="3049" y="1916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53" name="Freeform 715"/>
                <p:cNvSpPr>
                  <a:spLocks/>
                </p:cNvSpPr>
                <p:nvPr/>
              </p:nvSpPr>
              <p:spPr bwMode="auto">
                <a:xfrm>
                  <a:off x="3225" y="1932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54" name="Freeform 716"/>
                <p:cNvSpPr>
                  <a:spLocks/>
                </p:cNvSpPr>
                <p:nvPr/>
              </p:nvSpPr>
              <p:spPr bwMode="auto">
                <a:xfrm>
                  <a:off x="3113" y="1836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55" name="Freeform 717"/>
                <p:cNvSpPr>
                  <a:spLocks/>
                </p:cNvSpPr>
                <p:nvPr/>
              </p:nvSpPr>
              <p:spPr bwMode="auto">
                <a:xfrm>
                  <a:off x="3273" y="1980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56" name="Freeform 718"/>
                <p:cNvSpPr>
                  <a:spLocks/>
                </p:cNvSpPr>
                <p:nvPr/>
              </p:nvSpPr>
              <p:spPr bwMode="auto">
                <a:xfrm>
                  <a:off x="3241" y="1868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57" name="Freeform 719"/>
                <p:cNvSpPr>
                  <a:spLocks/>
                </p:cNvSpPr>
                <p:nvPr/>
              </p:nvSpPr>
              <p:spPr bwMode="auto">
                <a:xfrm>
                  <a:off x="3337" y="1916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58" name="Freeform 720"/>
                <p:cNvSpPr>
                  <a:spLocks/>
                </p:cNvSpPr>
                <p:nvPr/>
              </p:nvSpPr>
              <p:spPr bwMode="auto">
                <a:xfrm>
                  <a:off x="3353" y="1980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59" name="Freeform 721"/>
                <p:cNvSpPr>
                  <a:spLocks/>
                </p:cNvSpPr>
                <p:nvPr/>
              </p:nvSpPr>
              <p:spPr bwMode="auto">
                <a:xfrm>
                  <a:off x="3481" y="2028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60" name="Freeform 722"/>
                <p:cNvSpPr>
                  <a:spLocks/>
                </p:cNvSpPr>
                <p:nvPr/>
              </p:nvSpPr>
              <p:spPr bwMode="auto">
                <a:xfrm>
                  <a:off x="3497" y="2076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61" name="Freeform 723"/>
                <p:cNvSpPr>
                  <a:spLocks/>
                </p:cNvSpPr>
                <p:nvPr/>
              </p:nvSpPr>
              <p:spPr bwMode="auto">
                <a:xfrm>
                  <a:off x="3577" y="2092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62" name="Freeform 724"/>
                <p:cNvSpPr>
                  <a:spLocks/>
                </p:cNvSpPr>
                <p:nvPr/>
              </p:nvSpPr>
              <p:spPr bwMode="auto">
                <a:xfrm>
                  <a:off x="3369" y="2044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63" name="Freeform 725"/>
                <p:cNvSpPr>
                  <a:spLocks/>
                </p:cNvSpPr>
                <p:nvPr/>
              </p:nvSpPr>
              <p:spPr bwMode="auto">
                <a:xfrm>
                  <a:off x="3145" y="1932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64" name="Freeform 726"/>
                <p:cNvSpPr>
                  <a:spLocks/>
                </p:cNvSpPr>
                <p:nvPr/>
              </p:nvSpPr>
              <p:spPr bwMode="auto">
                <a:xfrm>
                  <a:off x="3049" y="1772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65" name="Freeform 727"/>
                <p:cNvSpPr>
                  <a:spLocks/>
                </p:cNvSpPr>
                <p:nvPr/>
              </p:nvSpPr>
              <p:spPr bwMode="auto">
                <a:xfrm>
                  <a:off x="3081" y="1644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66" name="Freeform 728"/>
                <p:cNvSpPr>
                  <a:spLocks/>
                </p:cNvSpPr>
                <p:nvPr/>
              </p:nvSpPr>
              <p:spPr bwMode="auto">
                <a:xfrm>
                  <a:off x="3001" y="1740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67" name="Freeform 729"/>
                <p:cNvSpPr>
                  <a:spLocks/>
                </p:cNvSpPr>
                <p:nvPr/>
              </p:nvSpPr>
              <p:spPr bwMode="auto">
                <a:xfrm>
                  <a:off x="2953" y="1852"/>
                  <a:ext cx="113" cy="60"/>
                </a:xfrm>
                <a:custGeom>
                  <a:avLst/>
                  <a:gdLst>
                    <a:gd name="T0" fmla="*/ 2 w 145"/>
                    <a:gd name="T1" fmla="*/ 1 h 108"/>
                    <a:gd name="T2" fmla="*/ 19 w 145"/>
                    <a:gd name="T3" fmla="*/ 1 h 108"/>
                    <a:gd name="T4" fmla="*/ 30 w 145"/>
                    <a:gd name="T5" fmla="*/ 3 h 108"/>
                    <a:gd name="T6" fmla="*/ 5 w 145"/>
                    <a:gd name="T7" fmla="*/ 2 h 108"/>
                    <a:gd name="T8" fmla="*/ 2 w 145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5419" name="TextBox 274"/>
            <p:cNvSpPr txBox="1">
              <a:spLocks noChangeArrowheads="1"/>
            </p:cNvSpPr>
            <p:nvPr/>
          </p:nvSpPr>
          <p:spPr bwMode="auto">
            <a:xfrm>
              <a:off x="714348" y="5857892"/>
              <a:ext cx="135732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425 г</a:t>
              </a:r>
            </a:p>
          </p:txBody>
        </p:sp>
        <p:sp>
          <p:nvSpPr>
            <p:cNvPr id="15420" name="TextBox 275"/>
            <p:cNvSpPr txBox="1">
              <a:spLocks noChangeArrowheads="1"/>
            </p:cNvSpPr>
            <p:nvPr/>
          </p:nvSpPr>
          <p:spPr bwMode="auto">
            <a:xfrm>
              <a:off x="3571868" y="4286256"/>
              <a:ext cx="785818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6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23" name="Группа 292"/>
          <p:cNvGrpSpPr>
            <a:grpSpLocks/>
          </p:cNvGrpSpPr>
          <p:nvPr/>
        </p:nvGrpSpPr>
        <p:grpSpPr bwMode="auto">
          <a:xfrm>
            <a:off x="4429125" y="3071813"/>
            <a:ext cx="4286250" cy="2012950"/>
            <a:chOff x="4429124" y="3071810"/>
            <a:chExt cx="4286280" cy="2013535"/>
          </a:xfrm>
        </p:grpSpPr>
        <p:grpSp>
          <p:nvGrpSpPr>
            <p:cNvPr id="24" name="Group 939"/>
            <p:cNvGrpSpPr>
              <a:grpSpLocks/>
            </p:cNvGrpSpPr>
            <p:nvPr/>
          </p:nvGrpSpPr>
          <p:grpSpPr bwMode="auto">
            <a:xfrm rot="1477406">
              <a:off x="4644508" y="3234845"/>
              <a:ext cx="1700213" cy="1062038"/>
              <a:chOff x="1634" y="1704"/>
              <a:chExt cx="1097" cy="732"/>
            </a:xfrm>
          </p:grpSpPr>
          <p:sp>
            <p:nvSpPr>
              <p:cNvPr id="15380" name="Freeform 940"/>
              <p:cNvSpPr>
                <a:spLocks/>
              </p:cNvSpPr>
              <p:nvPr/>
            </p:nvSpPr>
            <p:spPr bwMode="auto">
              <a:xfrm rot="-1237793">
                <a:off x="1654" y="2010"/>
                <a:ext cx="673" cy="384"/>
              </a:xfrm>
              <a:custGeom>
                <a:avLst/>
                <a:gdLst>
                  <a:gd name="T0" fmla="*/ 15 w 940"/>
                  <a:gd name="T1" fmla="*/ 0 h 543"/>
                  <a:gd name="T2" fmla="*/ 5 w 940"/>
                  <a:gd name="T3" fmla="*/ 47 h 543"/>
                  <a:gd name="T4" fmla="*/ 44 w 940"/>
                  <a:gd name="T5" fmla="*/ 65 h 543"/>
                  <a:gd name="T6" fmla="*/ 127 w 940"/>
                  <a:gd name="T7" fmla="*/ 64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40"/>
                  <a:gd name="T13" fmla="*/ 0 h 543"/>
                  <a:gd name="T14" fmla="*/ 940 w 940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40" h="543">
                    <a:moveTo>
                      <a:pt x="116" y="0"/>
                    </a:moveTo>
                    <a:cubicBezTo>
                      <a:pt x="103" y="63"/>
                      <a:pt x="0" y="289"/>
                      <a:pt x="36" y="376"/>
                    </a:cubicBezTo>
                    <a:cubicBezTo>
                      <a:pt x="72" y="463"/>
                      <a:pt x="181" y="497"/>
                      <a:pt x="332" y="520"/>
                    </a:cubicBezTo>
                    <a:cubicBezTo>
                      <a:pt x="483" y="543"/>
                      <a:pt x="813" y="514"/>
                      <a:pt x="940" y="512"/>
                    </a:cubicBezTo>
                  </a:path>
                </a:pathLst>
              </a:custGeom>
              <a:gradFill rotWithShape="1">
                <a:gsLst>
                  <a:gs pos="0">
                    <a:srgbClr val="00CC00"/>
                  </a:gs>
                  <a:gs pos="50000">
                    <a:srgbClr val="008000"/>
                  </a:gs>
                  <a:gs pos="100000">
                    <a:srgbClr val="00CC00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5" name="Group 941"/>
              <p:cNvGrpSpPr>
                <a:grpSpLocks/>
              </p:cNvGrpSpPr>
              <p:nvPr/>
            </p:nvGrpSpPr>
            <p:grpSpPr bwMode="auto">
              <a:xfrm>
                <a:off x="1634" y="1704"/>
                <a:ext cx="1097" cy="732"/>
                <a:chOff x="1650" y="2104"/>
                <a:chExt cx="1097" cy="732"/>
              </a:xfrm>
            </p:grpSpPr>
            <p:grpSp>
              <p:nvGrpSpPr>
                <p:cNvPr id="26" name="Group 942"/>
                <p:cNvGrpSpPr>
                  <a:grpSpLocks/>
                </p:cNvGrpSpPr>
                <p:nvPr/>
              </p:nvGrpSpPr>
              <p:grpSpPr bwMode="auto">
                <a:xfrm rot="-1237793">
                  <a:off x="1704" y="2160"/>
                  <a:ext cx="1043" cy="535"/>
                  <a:chOff x="704" y="1584"/>
                  <a:chExt cx="1456" cy="756"/>
                </a:xfrm>
              </p:grpSpPr>
              <p:sp>
                <p:nvSpPr>
                  <p:cNvPr id="15415" name="Freeform 943"/>
                  <p:cNvSpPr>
                    <a:spLocks/>
                  </p:cNvSpPr>
                  <p:nvPr/>
                </p:nvSpPr>
                <p:spPr bwMode="auto">
                  <a:xfrm>
                    <a:off x="704" y="1632"/>
                    <a:ext cx="1440" cy="708"/>
                  </a:xfrm>
                  <a:custGeom>
                    <a:avLst/>
                    <a:gdLst>
                      <a:gd name="T0" fmla="*/ 0 w 1440"/>
                      <a:gd name="T1" fmla="*/ 176 h 708"/>
                      <a:gd name="T2" fmla="*/ 360 w 1440"/>
                      <a:gd name="T3" fmla="*/ 608 h 708"/>
                      <a:gd name="T4" fmla="*/ 848 w 1440"/>
                      <a:gd name="T5" fmla="*/ 680 h 708"/>
                      <a:gd name="T6" fmla="*/ 1272 w 1440"/>
                      <a:gd name="T7" fmla="*/ 440 h 708"/>
                      <a:gd name="T8" fmla="*/ 1440 w 1440"/>
                      <a:gd name="T9" fmla="*/ 0 h 7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40"/>
                      <a:gd name="T16" fmla="*/ 0 h 708"/>
                      <a:gd name="T17" fmla="*/ 1440 w 1440"/>
                      <a:gd name="T18" fmla="*/ 708 h 7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40" h="708">
                        <a:moveTo>
                          <a:pt x="0" y="176"/>
                        </a:moveTo>
                        <a:cubicBezTo>
                          <a:pt x="57" y="248"/>
                          <a:pt x="219" y="524"/>
                          <a:pt x="360" y="608"/>
                        </a:cubicBezTo>
                        <a:cubicBezTo>
                          <a:pt x="501" y="692"/>
                          <a:pt x="696" y="708"/>
                          <a:pt x="848" y="680"/>
                        </a:cubicBezTo>
                        <a:cubicBezTo>
                          <a:pt x="1000" y="652"/>
                          <a:pt x="1173" y="553"/>
                          <a:pt x="1272" y="440"/>
                        </a:cubicBezTo>
                        <a:cubicBezTo>
                          <a:pt x="1371" y="327"/>
                          <a:pt x="1405" y="92"/>
                          <a:pt x="1440" y="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9999"/>
                      </a:gs>
                      <a:gs pos="100000">
                        <a:srgbClr val="FF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16" name="Freeform 944"/>
                  <p:cNvSpPr>
                    <a:spLocks/>
                  </p:cNvSpPr>
                  <p:nvPr/>
                </p:nvSpPr>
                <p:spPr bwMode="auto">
                  <a:xfrm>
                    <a:off x="712" y="1584"/>
                    <a:ext cx="1448" cy="216"/>
                  </a:xfrm>
                  <a:custGeom>
                    <a:avLst/>
                    <a:gdLst>
                      <a:gd name="T0" fmla="*/ 0 w 1448"/>
                      <a:gd name="T1" fmla="*/ 216 h 216"/>
                      <a:gd name="T2" fmla="*/ 424 w 1448"/>
                      <a:gd name="T3" fmla="*/ 120 h 216"/>
                      <a:gd name="T4" fmla="*/ 816 w 1448"/>
                      <a:gd name="T5" fmla="*/ 40 h 216"/>
                      <a:gd name="T6" fmla="*/ 880 w 1448"/>
                      <a:gd name="T7" fmla="*/ 96 h 216"/>
                      <a:gd name="T8" fmla="*/ 952 w 1448"/>
                      <a:gd name="T9" fmla="*/ 0 h 216"/>
                      <a:gd name="T10" fmla="*/ 1448 w 1448"/>
                      <a:gd name="T11" fmla="*/ 48 h 21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448"/>
                      <a:gd name="T19" fmla="*/ 0 h 216"/>
                      <a:gd name="T20" fmla="*/ 1448 w 1448"/>
                      <a:gd name="T21" fmla="*/ 216 h 21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448" h="216">
                        <a:moveTo>
                          <a:pt x="0" y="216"/>
                        </a:moveTo>
                        <a:lnTo>
                          <a:pt x="424" y="120"/>
                        </a:lnTo>
                        <a:lnTo>
                          <a:pt x="816" y="40"/>
                        </a:lnTo>
                        <a:lnTo>
                          <a:pt x="880" y="96"/>
                        </a:lnTo>
                        <a:lnTo>
                          <a:pt x="952" y="0"/>
                        </a:lnTo>
                        <a:lnTo>
                          <a:pt x="1448" y="48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FF9999"/>
                      </a:gs>
                      <a:gs pos="100000">
                        <a:srgbClr val="FF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5383" name="Freeform 945"/>
                <p:cNvSpPr>
                  <a:spLocks/>
                </p:cNvSpPr>
                <p:nvPr/>
              </p:nvSpPr>
              <p:spPr bwMode="auto">
                <a:xfrm rot="-1237793">
                  <a:off x="1729" y="2458"/>
                  <a:ext cx="244" cy="378"/>
                </a:xfrm>
                <a:custGeom>
                  <a:avLst/>
                  <a:gdLst>
                    <a:gd name="T0" fmla="*/ 6 w 341"/>
                    <a:gd name="T1" fmla="*/ 1 h 534"/>
                    <a:gd name="T2" fmla="*/ 4 w 341"/>
                    <a:gd name="T3" fmla="*/ 23 h 534"/>
                    <a:gd name="T4" fmla="*/ 1 w 341"/>
                    <a:gd name="T5" fmla="*/ 48 h 534"/>
                    <a:gd name="T6" fmla="*/ 4 w 341"/>
                    <a:gd name="T7" fmla="*/ 59 h 534"/>
                    <a:gd name="T8" fmla="*/ 29 w 341"/>
                    <a:gd name="T9" fmla="*/ 65 h 534"/>
                    <a:gd name="T10" fmla="*/ 46 w 341"/>
                    <a:gd name="T11" fmla="*/ 65 h 534"/>
                    <a:gd name="T12" fmla="*/ 30 w 341"/>
                    <a:gd name="T13" fmla="*/ 52 h 534"/>
                    <a:gd name="T14" fmla="*/ 24 w 341"/>
                    <a:gd name="T15" fmla="*/ 39 h 534"/>
                    <a:gd name="T16" fmla="*/ 17 w 341"/>
                    <a:gd name="T17" fmla="*/ 27 h 534"/>
                    <a:gd name="T18" fmla="*/ 11 w 341"/>
                    <a:gd name="T19" fmla="*/ 17 h 534"/>
                    <a:gd name="T20" fmla="*/ 6 w 341"/>
                    <a:gd name="T21" fmla="*/ 6 h 534"/>
                    <a:gd name="T22" fmla="*/ 14 w 341"/>
                    <a:gd name="T23" fmla="*/ 37 h 534"/>
                    <a:gd name="T24" fmla="*/ 19 w 341"/>
                    <a:gd name="T25" fmla="*/ 47 h 534"/>
                    <a:gd name="T26" fmla="*/ 20 w 341"/>
                    <a:gd name="T27" fmla="*/ 62 h 534"/>
                    <a:gd name="T28" fmla="*/ 8 w 341"/>
                    <a:gd name="T29" fmla="*/ 59 h 534"/>
                    <a:gd name="T30" fmla="*/ 6 w 341"/>
                    <a:gd name="T31" fmla="*/ 57 h 534"/>
                    <a:gd name="T32" fmla="*/ 8 w 341"/>
                    <a:gd name="T33" fmla="*/ 51 h 534"/>
                    <a:gd name="T34" fmla="*/ 5 w 341"/>
                    <a:gd name="T35" fmla="*/ 38 h 534"/>
                    <a:gd name="T36" fmla="*/ 10 w 341"/>
                    <a:gd name="T37" fmla="*/ 30 h 534"/>
                    <a:gd name="T38" fmla="*/ 8 w 341"/>
                    <a:gd name="T39" fmla="*/ 17 h 534"/>
                    <a:gd name="T40" fmla="*/ 6 w 341"/>
                    <a:gd name="T41" fmla="*/ 1 h 53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41"/>
                    <a:gd name="T64" fmla="*/ 0 h 534"/>
                    <a:gd name="T65" fmla="*/ 341 w 341"/>
                    <a:gd name="T66" fmla="*/ 534 h 53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41" h="534">
                      <a:moveTo>
                        <a:pt x="40" y="7"/>
                      </a:moveTo>
                      <a:cubicBezTo>
                        <a:pt x="35" y="14"/>
                        <a:pt x="36" y="118"/>
                        <a:pt x="31" y="180"/>
                      </a:cubicBezTo>
                      <a:cubicBezTo>
                        <a:pt x="26" y="242"/>
                        <a:pt x="9" y="334"/>
                        <a:pt x="10" y="382"/>
                      </a:cubicBezTo>
                      <a:cubicBezTo>
                        <a:pt x="11" y="430"/>
                        <a:pt x="0" y="444"/>
                        <a:pt x="34" y="466"/>
                      </a:cubicBezTo>
                      <a:cubicBezTo>
                        <a:pt x="68" y="488"/>
                        <a:pt x="166" y="505"/>
                        <a:pt x="217" y="514"/>
                      </a:cubicBezTo>
                      <a:cubicBezTo>
                        <a:pt x="268" y="523"/>
                        <a:pt x="339" y="534"/>
                        <a:pt x="340" y="517"/>
                      </a:cubicBezTo>
                      <a:cubicBezTo>
                        <a:pt x="341" y="500"/>
                        <a:pt x="250" y="444"/>
                        <a:pt x="223" y="409"/>
                      </a:cubicBezTo>
                      <a:cubicBezTo>
                        <a:pt x="196" y="374"/>
                        <a:pt x="194" y="339"/>
                        <a:pt x="178" y="307"/>
                      </a:cubicBezTo>
                      <a:cubicBezTo>
                        <a:pt x="162" y="275"/>
                        <a:pt x="139" y="243"/>
                        <a:pt x="124" y="214"/>
                      </a:cubicBezTo>
                      <a:cubicBezTo>
                        <a:pt x="109" y="185"/>
                        <a:pt x="100" y="164"/>
                        <a:pt x="88" y="136"/>
                      </a:cubicBezTo>
                      <a:cubicBezTo>
                        <a:pt x="76" y="108"/>
                        <a:pt x="46" y="17"/>
                        <a:pt x="49" y="43"/>
                      </a:cubicBezTo>
                      <a:cubicBezTo>
                        <a:pt x="52" y="69"/>
                        <a:pt x="91" y="239"/>
                        <a:pt x="106" y="295"/>
                      </a:cubicBezTo>
                      <a:cubicBezTo>
                        <a:pt x="121" y="351"/>
                        <a:pt x="135" y="346"/>
                        <a:pt x="142" y="379"/>
                      </a:cubicBezTo>
                      <a:cubicBezTo>
                        <a:pt x="149" y="412"/>
                        <a:pt x="164" y="480"/>
                        <a:pt x="151" y="496"/>
                      </a:cubicBezTo>
                      <a:cubicBezTo>
                        <a:pt x="138" y="512"/>
                        <a:pt x="78" y="482"/>
                        <a:pt x="61" y="475"/>
                      </a:cubicBezTo>
                      <a:cubicBezTo>
                        <a:pt x="44" y="468"/>
                        <a:pt x="49" y="462"/>
                        <a:pt x="49" y="451"/>
                      </a:cubicBezTo>
                      <a:cubicBezTo>
                        <a:pt x="49" y="440"/>
                        <a:pt x="60" y="430"/>
                        <a:pt x="58" y="406"/>
                      </a:cubicBezTo>
                      <a:cubicBezTo>
                        <a:pt x="56" y="382"/>
                        <a:pt x="35" y="331"/>
                        <a:pt x="37" y="304"/>
                      </a:cubicBezTo>
                      <a:cubicBezTo>
                        <a:pt x="39" y="277"/>
                        <a:pt x="69" y="272"/>
                        <a:pt x="73" y="244"/>
                      </a:cubicBezTo>
                      <a:cubicBezTo>
                        <a:pt x="77" y="216"/>
                        <a:pt x="66" y="175"/>
                        <a:pt x="61" y="136"/>
                      </a:cubicBezTo>
                      <a:cubicBezTo>
                        <a:pt x="56" y="97"/>
                        <a:pt x="45" y="0"/>
                        <a:pt x="40" y="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66"/>
                    </a:gs>
                    <a:gs pos="50000">
                      <a:srgbClr val="FFFF00"/>
                    </a:gs>
                    <a:gs pos="100000">
                      <a:srgbClr val="FFFF66"/>
                    </a:gs>
                  </a:gsLst>
                  <a:lin ang="18900000" scaled="1"/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84" name="Freeform 946"/>
                <p:cNvSpPr>
                  <a:spLocks/>
                </p:cNvSpPr>
                <p:nvPr/>
              </p:nvSpPr>
              <p:spPr bwMode="auto">
                <a:xfrm rot="-1237793">
                  <a:off x="1889" y="2448"/>
                  <a:ext cx="23" cy="76"/>
                </a:xfrm>
                <a:custGeom>
                  <a:avLst/>
                  <a:gdLst>
                    <a:gd name="T0" fmla="*/ 2 w 33"/>
                    <a:gd name="T1" fmla="*/ 1 h 108"/>
                    <a:gd name="T2" fmla="*/ 1 w 33"/>
                    <a:gd name="T3" fmla="*/ 6 h 108"/>
                    <a:gd name="T4" fmla="*/ 1 w 33"/>
                    <a:gd name="T5" fmla="*/ 13 h 108"/>
                    <a:gd name="T6" fmla="*/ 3 w 33"/>
                    <a:gd name="T7" fmla="*/ 10 h 108"/>
                    <a:gd name="T8" fmla="*/ 2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85" name="Freeform 947"/>
                <p:cNvSpPr>
                  <a:spLocks/>
                </p:cNvSpPr>
                <p:nvPr/>
              </p:nvSpPr>
              <p:spPr bwMode="auto">
                <a:xfrm rot="-163975">
                  <a:off x="1939" y="2426"/>
                  <a:ext cx="19" cy="70"/>
                </a:xfrm>
                <a:custGeom>
                  <a:avLst/>
                  <a:gdLst>
                    <a:gd name="T0" fmla="*/ 1 w 33"/>
                    <a:gd name="T1" fmla="*/ 1 h 108"/>
                    <a:gd name="T2" fmla="*/ 1 w 33"/>
                    <a:gd name="T3" fmla="*/ 3 h 108"/>
                    <a:gd name="T4" fmla="*/ 1 w 33"/>
                    <a:gd name="T5" fmla="*/ 8 h 108"/>
                    <a:gd name="T6" fmla="*/ 1 w 33"/>
                    <a:gd name="T7" fmla="*/ 6 h 108"/>
                    <a:gd name="T8" fmla="*/ 1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86" name="Freeform 948"/>
                <p:cNvSpPr>
                  <a:spLocks/>
                </p:cNvSpPr>
                <p:nvPr/>
              </p:nvSpPr>
              <p:spPr bwMode="auto">
                <a:xfrm rot="-1603623">
                  <a:off x="1995" y="2405"/>
                  <a:ext cx="19" cy="70"/>
                </a:xfrm>
                <a:custGeom>
                  <a:avLst/>
                  <a:gdLst>
                    <a:gd name="T0" fmla="*/ 1 w 33"/>
                    <a:gd name="T1" fmla="*/ 1 h 108"/>
                    <a:gd name="T2" fmla="*/ 1 w 33"/>
                    <a:gd name="T3" fmla="*/ 3 h 108"/>
                    <a:gd name="T4" fmla="*/ 1 w 33"/>
                    <a:gd name="T5" fmla="*/ 8 h 108"/>
                    <a:gd name="T6" fmla="*/ 1 w 33"/>
                    <a:gd name="T7" fmla="*/ 6 h 108"/>
                    <a:gd name="T8" fmla="*/ 1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87" name="Freeform 949"/>
                <p:cNvSpPr>
                  <a:spLocks/>
                </p:cNvSpPr>
                <p:nvPr/>
              </p:nvSpPr>
              <p:spPr bwMode="auto">
                <a:xfrm rot="-1603623">
                  <a:off x="2015" y="2506"/>
                  <a:ext cx="19" cy="70"/>
                </a:xfrm>
                <a:custGeom>
                  <a:avLst/>
                  <a:gdLst>
                    <a:gd name="T0" fmla="*/ 1 w 33"/>
                    <a:gd name="T1" fmla="*/ 1 h 108"/>
                    <a:gd name="T2" fmla="*/ 1 w 33"/>
                    <a:gd name="T3" fmla="*/ 3 h 108"/>
                    <a:gd name="T4" fmla="*/ 1 w 33"/>
                    <a:gd name="T5" fmla="*/ 8 h 108"/>
                    <a:gd name="T6" fmla="*/ 1 w 33"/>
                    <a:gd name="T7" fmla="*/ 6 h 108"/>
                    <a:gd name="T8" fmla="*/ 1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88" name="Freeform 950"/>
                <p:cNvSpPr>
                  <a:spLocks/>
                </p:cNvSpPr>
                <p:nvPr/>
              </p:nvSpPr>
              <p:spPr bwMode="auto">
                <a:xfrm rot="20362207" flipH="1">
                  <a:off x="2058" y="2484"/>
                  <a:ext cx="20" cy="70"/>
                </a:xfrm>
                <a:custGeom>
                  <a:avLst/>
                  <a:gdLst>
                    <a:gd name="T0" fmla="*/ 1 w 33"/>
                    <a:gd name="T1" fmla="*/ 1 h 108"/>
                    <a:gd name="T2" fmla="*/ 1 w 33"/>
                    <a:gd name="T3" fmla="*/ 3 h 108"/>
                    <a:gd name="T4" fmla="*/ 1 w 33"/>
                    <a:gd name="T5" fmla="*/ 8 h 108"/>
                    <a:gd name="T6" fmla="*/ 1 w 33"/>
                    <a:gd name="T7" fmla="*/ 6 h 108"/>
                    <a:gd name="T8" fmla="*/ 1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89" name="Freeform 951"/>
                <p:cNvSpPr>
                  <a:spLocks/>
                </p:cNvSpPr>
                <p:nvPr/>
              </p:nvSpPr>
              <p:spPr bwMode="auto">
                <a:xfrm rot="-676974">
                  <a:off x="2042" y="2385"/>
                  <a:ext cx="20" cy="70"/>
                </a:xfrm>
                <a:custGeom>
                  <a:avLst/>
                  <a:gdLst>
                    <a:gd name="T0" fmla="*/ 1 w 33"/>
                    <a:gd name="T1" fmla="*/ 1 h 108"/>
                    <a:gd name="T2" fmla="*/ 1 w 33"/>
                    <a:gd name="T3" fmla="*/ 3 h 108"/>
                    <a:gd name="T4" fmla="*/ 1 w 33"/>
                    <a:gd name="T5" fmla="*/ 8 h 108"/>
                    <a:gd name="T6" fmla="*/ 1 w 33"/>
                    <a:gd name="T7" fmla="*/ 6 h 108"/>
                    <a:gd name="T8" fmla="*/ 1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90" name="Freeform 952"/>
                <p:cNvSpPr>
                  <a:spLocks/>
                </p:cNvSpPr>
                <p:nvPr/>
              </p:nvSpPr>
              <p:spPr bwMode="auto">
                <a:xfrm rot="-1237793">
                  <a:off x="1650" y="2191"/>
                  <a:ext cx="933" cy="166"/>
                </a:xfrm>
                <a:custGeom>
                  <a:avLst/>
                  <a:gdLst>
                    <a:gd name="T0" fmla="*/ 0 w 1302"/>
                    <a:gd name="T1" fmla="*/ 27 h 234"/>
                    <a:gd name="T2" fmla="*/ 110 w 1302"/>
                    <a:gd name="T3" fmla="*/ 6 h 234"/>
                    <a:gd name="T4" fmla="*/ 119 w 1302"/>
                    <a:gd name="T5" fmla="*/ 14 h 234"/>
                    <a:gd name="T6" fmla="*/ 129 w 1302"/>
                    <a:gd name="T7" fmla="*/ 0 h 234"/>
                    <a:gd name="T8" fmla="*/ 168 w 1302"/>
                    <a:gd name="T9" fmla="*/ 3 h 234"/>
                    <a:gd name="T10" fmla="*/ 176 w 1302"/>
                    <a:gd name="T11" fmla="*/ 11 h 234"/>
                    <a:gd name="T12" fmla="*/ 1 w 1302"/>
                    <a:gd name="T13" fmla="*/ 31 h 2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02"/>
                    <a:gd name="T22" fmla="*/ 0 h 234"/>
                    <a:gd name="T23" fmla="*/ 1302 w 1302"/>
                    <a:gd name="T24" fmla="*/ 234 h 2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02" h="234">
                      <a:moveTo>
                        <a:pt x="0" y="213"/>
                      </a:moveTo>
                      <a:lnTo>
                        <a:pt x="816" y="42"/>
                      </a:lnTo>
                      <a:lnTo>
                        <a:pt x="873" y="108"/>
                      </a:lnTo>
                      <a:lnTo>
                        <a:pt x="951" y="0"/>
                      </a:lnTo>
                      <a:lnTo>
                        <a:pt x="1237" y="27"/>
                      </a:lnTo>
                      <a:lnTo>
                        <a:pt x="1302" y="90"/>
                      </a:lnTo>
                      <a:lnTo>
                        <a:pt x="6" y="234"/>
                      </a:lnTo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5000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91" name="Freeform 953"/>
                <p:cNvSpPr>
                  <a:spLocks/>
                </p:cNvSpPr>
                <p:nvPr/>
              </p:nvSpPr>
              <p:spPr bwMode="auto">
                <a:xfrm rot="-2387203">
                  <a:off x="2443" y="2186"/>
                  <a:ext cx="20" cy="70"/>
                </a:xfrm>
                <a:custGeom>
                  <a:avLst/>
                  <a:gdLst>
                    <a:gd name="T0" fmla="*/ 1 w 33"/>
                    <a:gd name="T1" fmla="*/ 1 h 108"/>
                    <a:gd name="T2" fmla="*/ 1 w 33"/>
                    <a:gd name="T3" fmla="*/ 3 h 108"/>
                    <a:gd name="T4" fmla="*/ 1 w 33"/>
                    <a:gd name="T5" fmla="*/ 8 h 108"/>
                    <a:gd name="T6" fmla="*/ 1 w 33"/>
                    <a:gd name="T7" fmla="*/ 6 h 108"/>
                    <a:gd name="T8" fmla="*/ 1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92" name="Freeform 954"/>
                <p:cNvSpPr>
                  <a:spLocks/>
                </p:cNvSpPr>
                <p:nvPr/>
              </p:nvSpPr>
              <p:spPr bwMode="auto">
                <a:xfrm rot="19212797" flipH="1">
                  <a:off x="2435" y="2104"/>
                  <a:ext cx="20" cy="70"/>
                </a:xfrm>
                <a:custGeom>
                  <a:avLst/>
                  <a:gdLst>
                    <a:gd name="T0" fmla="*/ 1 w 33"/>
                    <a:gd name="T1" fmla="*/ 1 h 108"/>
                    <a:gd name="T2" fmla="*/ 1 w 33"/>
                    <a:gd name="T3" fmla="*/ 3 h 108"/>
                    <a:gd name="T4" fmla="*/ 1 w 33"/>
                    <a:gd name="T5" fmla="*/ 8 h 108"/>
                    <a:gd name="T6" fmla="*/ 1 w 33"/>
                    <a:gd name="T7" fmla="*/ 6 h 108"/>
                    <a:gd name="T8" fmla="*/ 1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93" name="Freeform 955"/>
                <p:cNvSpPr>
                  <a:spLocks/>
                </p:cNvSpPr>
                <p:nvPr/>
              </p:nvSpPr>
              <p:spPr bwMode="auto">
                <a:xfrm rot="-2387203">
                  <a:off x="2376" y="2195"/>
                  <a:ext cx="19" cy="70"/>
                </a:xfrm>
                <a:custGeom>
                  <a:avLst/>
                  <a:gdLst>
                    <a:gd name="T0" fmla="*/ 1 w 33"/>
                    <a:gd name="T1" fmla="*/ 1 h 108"/>
                    <a:gd name="T2" fmla="*/ 1 w 33"/>
                    <a:gd name="T3" fmla="*/ 3 h 108"/>
                    <a:gd name="T4" fmla="*/ 1 w 33"/>
                    <a:gd name="T5" fmla="*/ 8 h 108"/>
                    <a:gd name="T6" fmla="*/ 1 w 33"/>
                    <a:gd name="T7" fmla="*/ 6 h 108"/>
                    <a:gd name="T8" fmla="*/ 1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94" name="Freeform 956"/>
                <p:cNvSpPr>
                  <a:spLocks/>
                </p:cNvSpPr>
                <p:nvPr/>
              </p:nvSpPr>
              <p:spPr bwMode="auto">
                <a:xfrm rot="-2387203">
                  <a:off x="2498" y="2296"/>
                  <a:ext cx="19" cy="70"/>
                </a:xfrm>
                <a:custGeom>
                  <a:avLst/>
                  <a:gdLst>
                    <a:gd name="T0" fmla="*/ 1 w 33"/>
                    <a:gd name="T1" fmla="*/ 1 h 108"/>
                    <a:gd name="T2" fmla="*/ 1 w 33"/>
                    <a:gd name="T3" fmla="*/ 3 h 108"/>
                    <a:gd name="T4" fmla="*/ 1 w 33"/>
                    <a:gd name="T5" fmla="*/ 8 h 108"/>
                    <a:gd name="T6" fmla="*/ 1 w 33"/>
                    <a:gd name="T7" fmla="*/ 6 h 108"/>
                    <a:gd name="T8" fmla="*/ 1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95" name="Freeform 957"/>
                <p:cNvSpPr>
                  <a:spLocks/>
                </p:cNvSpPr>
                <p:nvPr/>
              </p:nvSpPr>
              <p:spPr bwMode="auto">
                <a:xfrm rot="-2387203">
                  <a:off x="2454" y="2333"/>
                  <a:ext cx="20" cy="70"/>
                </a:xfrm>
                <a:custGeom>
                  <a:avLst/>
                  <a:gdLst>
                    <a:gd name="T0" fmla="*/ 1 w 33"/>
                    <a:gd name="T1" fmla="*/ 1 h 108"/>
                    <a:gd name="T2" fmla="*/ 1 w 33"/>
                    <a:gd name="T3" fmla="*/ 3 h 108"/>
                    <a:gd name="T4" fmla="*/ 1 w 33"/>
                    <a:gd name="T5" fmla="*/ 8 h 108"/>
                    <a:gd name="T6" fmla="*/ 1 w 33"/>
                    <a:gd name="T7" fmla="*/ 6 h 108"/>
                    <a:gd name="T8" fmla="*/ 1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96" name="Freeform 958"/>
                <p:cNvSpPr>
                  <a:spLocks/>
                </p:cNvSpPr>
                <p:nvPr/>
              </p:nvSpPr>
              <p:spPr bwMode="auto">
                <a:xfrm rot="-2387203">
                  <a:off x="2409" y="2378"/>
                  <a:ext cx="20" cy="70"/>
                </a:xfrm>
                <a:custGeom>
                  <a:avLst/>
                  <a:gdLst>
                    <a:gd name="T0" fmla="*/ 1 w 33"/>
                    <a:gd name="T1" fmla="*/ 1 h 108"/>
                    <a:gd name="T2" fmla="*/ 1 w 33"/>
                    <a:gd name="T3" fmla="*/ 3 h 108"/>
                    <a:gd name="T4" fmla="*/ 1 w 33"/>
                    <a:gd name="T5" fmla="*/ 8 h 108"/>
                    <a:gd name="T6" fmla="*/ 1 w 33"/>
                    <a:gd name="T7" fmla="*/ 6 h 108"/>
                    <a:gd name="T8" fmla="*/ 1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97" name="Freeform 959"/>
                <p:cNvSpPr>
                  <a:spLocks/>
                </p:cNvSpPr>
                <p:nvPr/>
              </p:nvSpPr>
              <p:spPr bwMode="auto">
                <a:xfrm rot="-2387203">
                  <a:off x="2367" y="2423"/>
                  <a:ext cx="19" cy="70"/>
                </a:xfrm>
                <a:custGeom>
                  <a:avLst/>
                  <a:gdLst>
                    <a:gd name="T0" fmla="*/ 1 w 33"/>
                    <a:gd name="T1" fmla="*/ 1 h 108"/>
                    <a:gd name="T2" fmla="*/ 1 w 33"/>
                    <a:gd name="T3" fmla="*/ 3 h 108"/>
                    <a:gd name="T4" fmla="*/ 1 w 33"/>
                    <a:gd name="T5" fmla="*/ 8 h 108"/>
                    <a:gd name="T6" fmla="*/ 1 w 33"/>
                    <a:gd name="T7" fmla="*/ 6 h 108"/>
                    <a:gd name="T8" fmla="*/ 1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98" name="Freeform 960"/>
                <p:cNvSpPr>
                  <a:spLocks/>
                </p:cNvSpPr>
                <p:nvPr/>
              </p:nvSpPr>
              <p:spPr bwMode="auto">
                <a:xfrm rot="-2387203">
                  <a:off x="2324" y="2449"/>
                  <a:ext cx="19" cy="70"/>
                </a:xfrm>
                <a:custGeom>
                  <a:avLst/>
                  <a:gdLst>
                    <a:gd name="T0" fmla="*/ 1 w 33"/>
                    <a:gd name="T1" fmla="*/ 1 h 108"/>
                    <a:gd name="T2" fmla="*/ 1 w 33"/>
                    <a:gd name="T3" fmla="*/ 3 h 108"/>
                    <a:gd name="T4" fmla="*/ 1 w 33"/>
                    <a:gd name="T5" fmla="*/ 8 h 108"/>
                    <a:gd name="T6" fmla="*/ 1 w 33"/>
                    <a:gd name="T7" fmla="*/ 6 h 108"/>
                    <a:gd name="T8" fmla="*/ 1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99" name="Freeform 961"/>
                <p:cNvSpPr>
                  <a:spLocks/>
                </p:cNvSpPr>
                <p:nvPr/>
              </p:nvSpPr>
              <p:spPr bwMode="auto">
                <a:xfrm rot="20362207" flipH="1">
                  <a:off x="2125" y="2540"/>
                  <a:ext cx="29" cy="70"/>
                </a:xfrm>
                <a:custGeom>
                  <a:avLst/>
                  <a:gdLst>
                    <a:gd name="T0" fmla="*/ 8 w 33"/>
                    <a:gd name="T1" fmla="*/ 1 h 108"/>
                    <a:gd name="T2" fmla="*/ 1 w 33"/>
                    <a:gd name="T3" fmla="*/ 3 h 108"/>
                    <a:gd name="T4" fmla="*/ 4 w 33"/>
                    <a:gd name="T5" fmla="*/ 8 h 108"/>
                    <a:gd name="T6" fmla="*/ 14 w 33"/>
                    <a:gd name="T7" fmla="*/ 6 h 108"/>
                    <a:gd name="T8" fmla="*/ 8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00" name="Freeform 962"/>
                <p:cNvSpPr>
                  <a:spLocks/>
                </p:cNvSpPr>
                <p:nvPr/>
              </p:nvSpPr>
              <p:spPr bwMode="auto">
                <a:xfrm rot="20362207" flipH="1">
                  <a:off x="2178" y="2520"/>
                  <a:ext cx="29" cy="70"/>
                </a:xfrm>
                <a:custGeom>
                  <a:avLst/>
                  <a:gdLst>
                    <a:gd name="T0" fmla="*/ 8 w 33"/>
                    <a:gd name="T1" fmla="*/ 1 h 108"/>
                    <a:gd name="T2" fmla="*/ 1 w 33"/>
                    <a:gd name="T3" fmla="*/ 3 h 108"/>
                    <a:gd name="T4" fmla="*/ 4 w 33"/>
                    <a:gd name="T5" fmla="*/ 8 h 108"/>
                    <a:gd name="T6" fmla="*/ 14 w 33"/>
                    <a:gd name="T7" fmla="*/ 6 h 108"/>
                    <a:gd name="T8" fmla="*/ 8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01" name="Freeform 963"/>
                <p:cNvSpPr>
                  <a:spLocks/>
                </p:cNvSpPr>
                <p:nvPr/>
              </p:nvSpPr>
              <p:spPr bwMode="auto">
                <a:xfrm rot="20362207" flipH="1">
                  <a:off x="2248" y="2493"/>
                  <a:ext cx="20" cy="70"/>
                </a:xfrm>
                <a:custGeom>
                  <a:avLst/>
                  <a:gdLst>
                    <a:gd name="T0" fmla="*/ 1 w 33"/>
                    <a:gd name="T1" fmla="*/ 1 h 108"/>
                    <a:gd name="T2" fmla="*/ 1 w 33"/>
                    <a:gd name="T3" fmla="*/ 3 h 108"/>
                    <a:gd name="T4" fmla="*/ 1 w 33"/>
                    <a:gd name="T5" fmla="*/ 8 h 108"/>
                    <a:gd name="T6" fmla="*/ 1 w 33"/>
                    <a:gd name="T7" fmla="*/ 6 h 108"/>
                    <a:gd name="T8" fmla="*/ 1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02" name="Freeform 964"/>
                <p:cNvSpPr>
                  <a:spLocks/>
                </p:cNvSpPr>
                <p:nvPr/>
              </p:nvSpPr>
              <p:spPr bwMode="auto">
                <a:xfrm rot="20362207" flipH="1">
                  <a:off x="2367" y="2528"/>
                  <a:ext cx="29" cy="70"/>
                </a:xfrm>
                <a:custGeom>
                  <a:avLst/>
                  <a:gdLst>
                    <a:gd name="T0" fmla="*/ 8 w 33"/>
                    <a:gd name="T1" fmla="*/ 1 h 108"/>
                    <a:gd name="T2" fmla="*/ 1 w 33"/>
                    <a:gd name="T3" fmla="*/ 3 h 108"/>
                    <a:gd name="T4" fmla="*/ 4 w 33"/>
                    <a:gd name="T5" fmla="*/ 8 h 108"/>
                    <a:gd name="T6" fmla="*/ 14 w 33"/>
                    <a:gd name="T7" fmla="*/ 6 h 108"/>
                    <a:gd name="T8" fmla="*/ 8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03" name="Freeform 965"/>
                <p:cNvSpPr>
                  <a:spLocks/>
                </p:cNvSpPr>
                <p:nvPr/>
              </p:nvSpPr>
              <p:spPr bwMode="auto">
                <a:xfrm rot="20362207" flipH="1">
                  <a:off x="2083" y="2390"/>
                  <a:ext cx="29" cy="70"/>
                </a:xfrm>
                <a:custGeom>
                  <a:avLst/>
                  <a:gdLst>
                    <a:gd name="T0" fmla="*/ 8 w 33"/>
                    <a:gd name="T1" fmla="*/ 1 h 108"/>
                    <a:gd name="T2" fmla="*/ 1 w 33"/>
                    <a:gd name="T3" fmla="*/ 3 h 108"/>
                    <a:gd name="T4" fmla="*/ 4 w 33"/>
                    <a:gd name="T5" fmla="*/ 8 h 108"/>
                    <a:gd name="T6" fmla="*/ 14 w 33"/>
                    <a:gd name="T7" fmla="*/ 6 h 108"/>
                    <a:gd name="T8" fmla="*/ 8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04" name="Freeform 966"/>
                <p:cNvSpPr>
                  <a:spLocks/>
                </p:cNvSpPr>
                <p:nvPr/>
              </p:nvSpPr>
              <p:spPr bwMode="auto">
                <a:xfrm rot="-345816">
                  <a:off x="2133" y="2393"/>
                  <a:ext cx="19" cy="70"/>
                </a:xfrm>
                <a:custGeom>
                  <a:avLst/>
                  <a:gdLst>
                    <a:gd name="T0" fmla="*/ 1 w 33"/>
                    <a:gd name="T1" fmla="*/ 1 h 108"/>
                    <a:gd name="T2" fmla="*/ 1 w 33"/>
                    <a:gd name="T3" fmla="*/ 3 h 108"/>
                    <a:gd name="T4" fmla="*/ 1 w 33"/>
                    <a:gd name="T5" fmla="*/ 8 h 108"/>
                    <a:gd name="T6" fmla="*/ 1 w 33"/>
                    <a:gd name="T7" fmla="*/ 6 h 108"/>
                    <a:gd name="T8" fmla="*/ 1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05" name="Freeform 967"/>
                <p:cNvSpPr>
                  <a:spLocks/>
                </p:cNvSpPr>
                <p:nvPr/>
              </p:nvSpPr>
              <p:spPr bwMode="auto">
                <a:xfrm rot="-1603623">
                  <a:off x="2170" y="2388"/>
                  <a:ext cx="19" cy="70"/>
                </a:xfrm>
                <a:custGeom>
                  <a:avLst/>
                  <a:gdLst>
                    <a:gd name="T0" fmla="*/ 1 w 33"/>
                    <a:gd name="T1" fmla="*/ 1 h 108"/>
                    <a:gd name="T2" fmla="*/ 1 w 33"/>
                    <a:gd name="T3" fmla="*/ 3 h 108"/>
                    <a:gd name="T4" fmla="*/ 1 w 33"/>
                    <a:gd name="T5" fmla="*/ 8 h 108"/>
                    <a:gd name="T6" fmla="*/ 1 w 33"/>
                    <a:gd name="T7" fmla="*/ 6 h 108"/>
                    <a:gd name="T8" fmla="*/ 1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06" name="Freeform 968"/>
                <p:cNvSpPr>
                  <a:spLocks/>
                </p:cNvSpPr>
                <p:nvPr/>
              </p:nvSpPr>
              <p:spPr bwMode="auto">
                <a:xfrm rot="-1603623">
                  <a:off x="2331" y="2309"/>
                  <a:ext cx="19" cy="70"/>
                </a:xfrm>
                <a:custGeom>
                  <a:avLst/>
                  <a:gdLst>
                    <a:gd name="T0" fmla="*/ 1 w 33"/>
                    <a:gd name="T1" fmla="*/ 1 h 108"/>
                    <a:gd name="T2" fmla="*/ 1 w 33"/>
                    <a:gd name="T3" fmla="*/ 3 h 108"/>
                    <a:gd name="T4" fmla="*/ 1 w 33"/>
                    <a:gd name="T5" fmla="*/ 8 h 108"/>
                    <a:gd name="T6" fmla="*/ 1 w 33"/>
                    <a:gd name="T7" fmla="*/ 6 h 108"/>
                    <a:gd name="T8" fmla="*/ 1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07" name="Freeform 969"/>
                <p:cNvSpPr>
                  <a:spLocks/>
                </p:cNvSpPr>
                <p:nvPr/>
              </p:nvSpPr>
              <p:spPr bwMode="auto">
                <a:xfrm rot="-2387203">
                  <a:off x="2376" y="2295"/>
                  <a:ext cx="20" cy="70"/>
                </a:xfrm>
                <a:custGeom>
                  <a:avLst/>
                  <a:gdLst>
                    <a:gd name="T0" fmla="*/ 1 w 33"/>
                    <a:gd name="T1" fmla="*/ 1 h 108"/>
                    <a:gd name="T2" fmla="*/ 1 w 33"/>
                    <a:gd name="T3" fmla="*/ 3 h 108"/>
                    <a:gd name="T4" fmla="*/ 1 w 33"/>
                    <a:gd name="T5" fmla="*/ 8 h 108"/>
                    <a:gd name="T6" fmla="*/ 1 w 33"/>
                    <a:gd name="T7" fmla="*/ 6 h 108"/>
                    <a:gd name="T8" fmla="*/ 1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08" name="Freeform 970"/>
                <p:cNvSpPr>
                  <a:spLocks/>
                </p:cNvSpPr>
                <p:nvPr/>
              </p:nvSpPr>
              <p:spPr bwMode="auto">
                <a:xfrm rot="-1603623">
                  <a:off x="2209" y="2376"/>
                  <a:ext cx="20" cy="70"/>
                </a:xfrm>
                <a:custGeom>
                  <a:avLst/>
                  <a:gdLst>
                    <a:gd name="T0" fmla="*/ 1 w 33"/>
                    <a:gd name="T1" fmla="*/ 1 h 108"/>
                    <a:gd name="T2" fmla="*/ 1 w 33"/>
                    <a:gd name="T3" fmla="*/ 3 h 108"/>
                    <a:gd name="T4" fmla="*/ 1 w 33"/>
                    <a:gd name="T5" fmla="*/ 8 h 108"/>
                    <a:gd name="T6" fmla="*/ 1 w 33"/>
                    <a:gd name="T7" fmla="*/ 6 h 108"/>
                    <a:gd name="T8" fmla="*/ 1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09" name="Freeform 971"/>
                <p:cNvSpPr>
                  <a:spLocks/>
                </p:cNvSpPr>
                <p:nvPr/>
              </p:nvSpPr>
              <p:spPr bwMode="auto">
                <a:xfrm rot="-345816">
                  <a:off x="2242" y="2366"/>
                  <a:ext cx="19" cy="70"/>
                </a:xfrm>
                <a:custGeom>
                  <a:avLst/>
                  <a:gdLst>
                    <a:gd name="T0" fmla="*/ 1 w 33"/>
                    <a:gd name="T1" fmla="*/ 1 h 108"/>
                    <a:gd name="T2" fmla="*/ 1 w 33"/>
                    <a:gd name="T3" fmla="*/ 3 h 108"/>
                    <a:gd name="T4" fmla="*/ 1 w 33"/>
                    <a:gd name="T5" fmla="*/ 8 h 108"/>
                    <a:gd name="T6" fmla="*/ 1 w 33"/>
                    <a:gd name="T7" fmla="*/ 6 h 108"/>
                    <a:gd name="T8" fmla="*/ 1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10" name="Freeform 972"/>
                <p:cNvSpPr>
                  <a:spLocks/>
                </p:cNvSpPr>
                <p:nvPr/>
              </p:nvSpPr>
              <p:spPr bwMode="auto">
                <a:xfrm rot="-1603623">
                  <a:off x="2275" y="2356"/>
                  <a:ext cx="20" cy="70"/>
                </a:xfrm>
                <a:custGeom>
                  <a:avLst/>
                  <a:gdLst>
                    <a:gd name="T0" fmla="*/ 1 w 33"/>
                    <a:gd name="T1" fmla="*/ 1 h 108"/>
                    <a:gd name="T2" fmla="*/ 1 w 33"/>
                    <a:gd name="T3" fmla="*/ 3 h 108"/>
                    <a:gd name="T4" fmla="*/ 1 w 33"/>
                    <a:gd name="T5" fmla="*/ 8 h 108"/>
                    <a:gd name="T6" fmla="*/ 1 w 33"/>
                    <a:gd name="T7" fmla="*/ 6 h 108"/>
                    <a:gd name="T8" fmla="*/ 1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11" name="Freeform 973"/>
                <p:cNvSpPr>
                  <a:spLocks/>
                </p:cNvSpPr>
                <p:nvPr/>
              </p:nvSpPr>
              <p:spPr bwMode="auto">
                <a:xfrm rot="-1603623">
                  <a:off x="2300" y="2337"/>
                  <a:ext cx="20" cy="70"/>
                </a:xfrm>
                <a:custGeom>
                  <a:avLst/>
                  <a:gdLst>
                    <a:gd name="T0" fmla="*/ 1 w 33"/>
                    <a:gd name="T1" fmla="*/ 1 h 108"/>
                    <a:gd name="T2" fmla="*/ 1 w 33"/>
                    <a:gd name="T3" fmla="*/ 3 h 108"/>
                    <a:gd name="T4" fmla="*/ 1 w 33"/>
                    <a:gd name="T5" fmla="*/ 8 h 108"/>
                    <a:gd name="T6" fmla="*/ 1 w 33"/>
                    <a:gd name="T7" fmla="*/ 6 h 108"/>
                    <a:gd name="T8" fmla="*/ 1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12" name="Freeform 974"/>
                <p:cNvSpPr>
                  <a:spLocks/>
                </p:cNvSpPr>
                <p:nvPr/>
              </p:nvSpPr>
              <p:spPr bwMode="auto">
                <a:xfrm rot="-2387203">
                  <a:off x="2370" y="2247"/>
                  <a:ext cx="19" cy="70"/>
                </a:xfrm>
                <a:custGeom>
                  <a:avLst/>
                  <a:gdLst>
                    <a:gd name="T0" fmla="*/ 1 w 33"/>
                    <a:gd name="T1" fmla="*/ 1 h 108"/>
                    <a:gd name="T2" fmla="*/ 1 w 33"/>
                    <a:gd name="T3" fmla="*/ 3 h 108"/>
                    <a:gd name="T4" fmla="*/ 1 w 33"/>
                    <a:gd name="T5" fmla="*/ 8 h 108"/>
                    <a:gd name="T6" fmla="*/ 1 w 33"/>
                    <a:gd name="T7" fmla="*/ 6 h 108"/>
                    <a:gd name="T8" fmla="*/ 1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13" name="Freeform 975"/>
                <p:cNvSpPr>
                  <a:spLocks/>
                </p:cNvSpPr>
                <p:nvPr/>
              </p:nvSpPr>
              <p:spPr bwMode="auto">
                <a:xfrm rot="-2387203">
                  <a:off x="2523" y="2192"/>
                  <a:ext cx="20" cy="70"/>
                </a:xfrm>
                <a:custGeom>
                  <a:avLst/>
                  <a:gdLst>
                    <a:gd name="T0" fmla="*/ 1 w 33"/>
                    <a:gd name="T1" fmla="*/ 1 h 108"/>
                    <a:gd name="T2" fmla="*/ 1 w 33"/>
                    <a:gd name="T3" fmla="*/ 3 h 108"/>
                    <a:gd name="T4" fmla="*/ 1 w 33"/>
                    <a:gd name="T5" fmla="*/ 8 h 108"/>
                    <a:gd name="T6" fmla="*/ 1 w 33"/>
                    <a:gd name="T7" fmla="*/ 6 h 108"/>
                    <a:gd name="T8" fmla="*/ 1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14" name="Freeform 976"/>
                <p:cNvSpPr>
                  <a:spLocks/>
                </p:cNvSpPr>
                <p:nvPr/>
              </p:nvSpPr>
              <p:spPr bwMode="auto">
                <a:xfrm rot="20362207" flipH="1">
                  <a:off x="2286" y="2477"/>
                  <a:ext cx="29" cy="70"/>
                </a:xfrm>
                <a:custGeom>
                  <a:avLst/>
                  <a:gdLst>
                    <a:gd name="T0" fmla="*/ 8 w 33"/>
                    <a:gd name="T1" fmla="*/ 1 h 108"/>
                    <a:gd name="T2" fmla="*/ 1 w 33"/>
                    <a:gd name="T3" fmla="*/ 3 h 108"/>
                    <a:gd name="T4" fmla="*/ 4 w 33"/>
                    <a:gd name="T5" fmla="*/ 8 h 108"/>
                    <a:gd name="T6" fmla="*/ 14 w 33"/>
                    <a:gd name="T7" fmla="*/ 6 h 108"/>
                    <a:gd name="T8" fmla="*/ 8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7" name="Группа 290"/>
            <p:cNvGrpSpPr>
              <a:grpSpLocks/>
            </p:cNvGrpSpPr>
            <p:nvPr/>
          </p:nvGrpSpPr>
          <p:grpSpPr bwMode="auto">
            <a:xfrm>
              <a:off x="4429124" y="3714752"/>
              <a:ext cx="4286280" cy="1370593"/>
              <a:chOff x="4429124" y="3714752"/>
              <a:chExt cx="4286280" cy="1370593"/>
            </a:xfrm>
          </p:grpSpPr>
          <p:grpSp>
            <p:nvGrpSpPr>
              <p:cNvPr id="28" name="Группа 276"/>
              <p:cNvGrpSpPr>
                <a:grpSpLocks/>
              </p:cNvGrpSpPr>
              <p:nvPr/>
            </p:nvGrpSpPr>
            <p:grpSpPr bwMode="auto">
              <a:xfrm>
                <a:off x="4429124" y="3714752"/>
                <a:ext cx="4286280" cy="1365327"/>
                <a:chOff x="2500298" y="1571612"/>
                <a:chExt cx="4286280" cy="1365327"/>
              </a:xfrm>
            </p:grpSpPr>
            <p:sp>
              <p:nvSpPr>
                <p:cNvPr id="15371" name="AutoShape 3"/>
                <p:cNvSpPr>
                  <a:spLocks noChangeArrowheads="1"/>
                </p:cNvSpPr>
                <p:nvPr/>
              </p:nvSpPr>
              <p:spPr bwMode="auto">
                <a:xfrm>
                  <a:off x="4071934" y="2000240"/>
                  <a:ext cx="857256" cy="936699"/>
                </a:xfrm>
                <a:prstGeom prst="triangle">
                  <a:avLst>
                    <a:gd name="adj" fmla="val 48144"/>
                  </a:avLst>
                </a:prstGeom>
                <a:gradFill rotWithShape="1">
                  <a:gsLst>
                    <a:gs pos="0">
                      <a:srgbClr val="66FFFF"/>
                    </a:gs>
                    <a:gs pos="50000">
                      <a:srgbClr val="00CCFF"/>
                    </a:gs>
                    <a:gs pos="100000">
                      <a:srgbClr val="66FFFF"/>
                    </a:gs>
                  </a:gsLst>
                  <a:lin ang="18900000" scaled="1"/>
                </a:gra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00CCFF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grpSp>
              <p:nvGrpSpPr>
                <p:cNvPr id="29" name="Group 4"/>
                <p:cNvGrpSpPr>
                  <a:grpSpLocks/>
                </p:cNvGrpSpPr>
                <p:nvPr/>
              </p:nvGrpSpPr>
              <p:grpSpPr bwMode="auto">
                <a:xfrm>
                  <a:off x="2500298" y="1571612"/>
                  <a:ext cx="4286279" cy="722385"/>
                  <a:chOff x="288" y="2736"/>
                  <a:chExt cx="5088" cy="768"/>
                </a:xfrm>
              </p:grpSpPr>
              <p:grpSp>
                <p:nvGrpSpPr>
                  <p:cNvPr id="30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288" y="2736"/>
                    <a:ext cx="2256" cy="768"/>
                    <a:chOff x="240" y="2736"/>
                    <a:chExt cx="2256" cy="768"/>
                  </a:xfrm>
                </p:grpSpPr>
                <p:sp>
                  <p:nvSpPr>
                    <p:cNvPr id="15378" name="AutoShape 6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1080" y="2088"/>
                      <a:ext cx="576" cy="2256"/>
                    </a:xfrm>
                    <a:prstGeom prst="flowChartDelay">
                      <a:avLst/>
                    </a:prstGeom>
                    <a:solidFill>
                      <a:schemeClr val="accent2"/>
                    </a:solidFill>
                    <a:ln w="9525" algn="ctr">
                      <a:solidFill>
                        <a:schemeClr val="tx1"/>
                      </a:solidFill>
                      <a:prstDash val="sysDot"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379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" y="2736"/>
                      <a:ext cx="2256" cy="43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rgbClr val="0099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>
                      <a:solidFill>
                        <a:schemeClr val="tx2"/>
                      </a:solidFill>
                      <a:round/>
                      <a:headEnd type="none" w="lg" len="lg"/>
                      <a:tailEnd type="none" w="lg" len="lg"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3120" y="2736"/>
                    <a:ext cx="2256" cy="768"/>
                    <a:chOff x="240" y="2736"/>
                    <a:chExt cx="2256" cy="768"/>
                  </a:xfrm>
                </p:grpSpPr>
                <p:sp>
                  <p:nvSpPr>
                    <p:cNvPr id="15376" name="AutoShape 9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1080" y="2088"/>
                      <a:ext cx="576" cy="2256"/>
                    </a:xfrm>
                    <a:prstGeom prst="flowChartDelay">
                      <a:avLst/>
                    </a:prstGeom>
                    <a:solidFill>
                      <a:schemeClr val="accent2"/>
                    </a:solidFill>
                    <a:ln w="9525" algn="ctr">
                      <a:solidFill>
                        <a:schemeClr val="tx1"/>
                      </a:solidFill>
                      <a:prstDash val="sysDot"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377" name="Oval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" y="2736"/>
                      <a:ext cx="2256" cy="43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rgbClr val="0099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>
                      <a:solidFill>
                        <a:schemeClr val="tx2"/>
                      </a:solidFill>
                      <a:round/>
                      <a:headEnd type="none" w="lg" len="lg"/>
                      <a:tailEnd type="none" w="lg" len="lg"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5375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2976"/>
                    <a:ext cx="672" cy="192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57150">
                    <a:solidFill>
                      <a:schemeClr val="accent2"/>
                    </a:solidFill>
                    <a:miter lim="800000"/>
                    <a:headEnd type="none" w="lg" len="lg"/>
                    <a:tailEnd type="none" w="lg" len="lg"/>
                  </a:ln>
                  <a:scene3d>
                    <a:camera prst="legacyObliqueTopRight">
                      <a:rot lat="0" lon="20999988" rev="0"/>
                    </a:camera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chemeClr val="accent2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5370" name="TextBox 286"/>
              <p:cNvSpPr txBox="1">
                <a:spLocks noChangeArrowheads="1"/>
              </p:cNvSpPr>
              <p:nvPr/>
            </p:nvSpPr>
            <p:spPr bwMode="auto">
              <a:xfrm>
                <a:off x="4786314" y="4500570"/>
                <a:ext cx="1357322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3200" b="1">
                    <a:latin typeface="Times New Roman" pitchFamily="18" charset="0"/>
                    <a:cs typeface="Times New Roman" pitchFamily="18" charset="0"/>
                  </a:rPr>
                  <a:t>375 г</a:t>
                </a:r>
              </a:p>
            </p:txBody>
          </p:sp>
        </p:grpSp>
        <p:sp>
          <p:nvSpPr>
            <p:cNvPr id="15368" name="TextBox 287"/>
            <p:cNvSpPr txBox="1">
              <a:spLocks noChangeArrowheads="1"/>
            </p:cNvSpPr>
            <p:nvPr/>
          </p:nvSpPr>
          <p:spPr bwMode="auto">
            <a:xfrm>
              <a:off x="7429520" y="3071810"/>
              <a:ext cx="785818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6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5365" name="TextBox 288"/>
          <p:cNvSpPr txBox="1">
            <a:spLocks noChangeArrowheads="1"/>
          </p:cNvSpPr>
          <p:nvPr/>
        </p:nvSpPr>
        <p:spPr bwMode="auto">
          <a:xfrm>
            <a:off x="785813" y="0"/>
            <a:ext cx="7643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Times New Roman" pitchFamily="18" charset="0"/>
                <a:cs typeface="Times New Roman" pitchFamily="18" charset="0"/>
              </a:rPr>
              <a:t>Какие гири потребуются?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344816" cy="100811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Самостоятельная  работа</a:t>
            </a:r>
            <a:r>
              <a:rPr lang="ru-RU" sz="10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</a:rPr>
              <a:t> </a:t>
            </a:r>
            <a:endParaRPr lang="ru-RU" sz="1200" dirty="0">
              <a:ln w="28575">
                <a:solidFill>
                  <a:schemeClr val="tx2">
                    <a:shade val="20000"/>
                    <a:satMod val="120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556792"/>
            <a:ext cx="78488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гири надо взять, чтобы получить:</a:t>
            </a:r>
          </a:p>
          <a:p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97 г,   400 г,   680 г,   50г.</a:t>
            </a:r>
          </a:p>
          <a:p>
            <a:endPara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Образец: 560 г = 500 г + 50 г + 10 г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внобедренный треугольник 7"/>
          <p:cNvSpPr/>
          <p:nvPr/>
        </p:nvSpPr>
        <p:spPr>
          <a:xfrm>
            <a:off x="1619672" y="908720"/>
            <a:ext cx="1872208" cy="1584176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339752" y="162880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73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55976" y="908720"/>
            <a:ext cx="1440160" cy="13681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644008" y="119675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6</a:t>
            </a:r>
            <a:endParaRPr lang="ru-RU" sz="3200" b="1" dirty="0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6732240" y="620688"/>
            <a:ext cx="1872208" cy="2376264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380312" y="1772816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55</a:t>
            </a:r>
            <a:endParaRPr lang="ru-RU" sz="3200" b="1" dirty="0"/>
          </a:p>
        </p:txBody>
      </p:sp>
      <p:sp>
        <p:nvSpPr>
          <p:cNvPr id="14" name="Овал 13"/>
          <p:cNvSpPr/>
          <p:nvPr/>
        </p:nvSpPr>
        <p:spPr>
          <a:xfrm>
            <a:off x="1691680" y="3429000"/>
            <a:ext cx="2160240" cy="201622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267744" y="4005064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17</a:t>
            </a:r>
            <a:endParaRPr lang="ru-RU" sz="3600" b="1" dirty="0"/>
          </a:p>
        </p:txBody>
      </p:sp>
      <p:sp>
        <p:nvSpPr>
          <p:cNvPr id="16" name="Шестиугольник 15"/>
          <p:cNvSpPr/>
          <p:nvPr/>
        </p:nvSpPr>
        <p:spPr>
          <a:xfrm>
            <a:off x="4355976" y="3933056"/>
            <a:ext cx="1800200" cy="1296144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932040" y="4221088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4</a:t>
            </a:r>
            <a:endParaRPr lang="ru-RU" sz="3200" b="1" dirty="0"/>
          </a:p>
        </p:txBody>
      </p:sp>
      <p:sp>
        <p:nvSpPr>
          <p:cNvPr id="18" name="Блок-схема: ручное управление 17"/>
          <p:cNvSpPr/>
          <p:nvPr/>
        </p:nvSpPr>
        <p:spPr>
          <a:xfrm>
            <a:off x="6444208" y="3789040"/>
            <a:ext cx="2376264" cy="1152128"/>
          </a:xfrm>
          <a:prstGeom prst="flowChartManualOperati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7164288" y="4077072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29</a:t>
            </a:r>
            <a:endParaRPr lang="ru-RU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51520" y="5589240"/>
            <a:ext cx="1224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18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79712" y="5589240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3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07904" y="5589240"/>
            <a:ext cx="1296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51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80112" y="5589240"/>
            <a:ext cx="1224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80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52320" y="5589240"/>
            <a:ext cx="1152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20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476672"/>
          <a:ext cx="7992888" cy="21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0492"/>
                <a:gridCol w="2265952"/>
                <a:gridCol w="1998222"/>
                <a:gridCol w="1998222"/>
              </a:tblGrid>
              <a:tr h="1080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67744" y="620688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Масса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пачки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620688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Кол-во пачек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6216" y="620688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Общая масса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155679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Печенье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213285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Чай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5776" y="162880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200 г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55776" y="220486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50 г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0032" y="162880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8024" y="220486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60232" y="155679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60232" y="2204864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20272" y="162880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авая фигурная скобка 17"/>
          <p:cNvSpPr/>
          <p:nvPr/>
        </p:nvSpPr>
        <p:spPr>
          <a:xfrm>
            <a:off x="7020272" y="1628800"/>
            <a:ext cx="432048" cy="936104"/>
          </a:xfrm>
          <a:prstGeom prst="rightBrace">
            <a:avLst>
              <a:gd name="adj1" fmla="val 8333"/>
              <a:gd name="adj2" fmla="val 5396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24328" y="1844824"/>
            <a:ext cx="216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9552" y="321297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1)200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2 = 400 (г) – вес печенья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1560" y="3933056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2) 50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2 = 100 (г) – вес чая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1560" y="4653136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3) 400 + 100 = 500 (г)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1560" y="5373216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Ответ: 500 грамм весит вся покупка.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8" grpId="0" animBg="1"/>
      <p:bldP spid="20" grpId="0"/>
      <p:bldP spid="25" grpId="0"/>
      <p:bldP spid="26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Картинка 11 из 7760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05074"/>
            <a:ext cx="2051720" cy="2540830"/>
          </a:xfrm>
          <a:prstGeom prst="rect">
            <a:avLst/>
          </a:prstGeom>
          <a:noFill/>
        </p:spPr>
      </p:pic>
      <p:pic>
        <p:nvPicPr>
          <p:cNvPr id="33798" name="Picture 6" descr="Картинка 11 из 7760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3717032"/>
            <a:ext cx="2303746" cy="2852936"/>
          </a:xfrm>
          <a:prstGeom prst="rect">
            <a:avLst/>
          </a:prstGeom>
          <a:noFill/>
        </p:spPr>
      </p:pic>
      <p:pic>
        <p:nvPicPr>
          <p:cNvPr id="33796" name="Picture 4" descr="Картинка 11 из 7760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628800"/>
            <a:ext cx="2160240" cy="2675220"/>
          </a:xfrm>
          <a:prstGeom prst="rect">
            <a:avLst/>
          </a:prstGeom>
          <a:noFill/>
        </p:spPr>
      </p:pic>
      <p:pic>
        <p:nvPicPr>
          <p:cNvPr id="33800" name="Picture 8" descr="Картинка 3 из 84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861048"/>
            <a:ext cx="4176464" cy="28083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35896" y="2564904"/>
            <a:ext cx="5904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Сколько сладостей съел Петя за день?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2060848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200 г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752" y="3356992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200 г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5517232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200 г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6216" y="4797152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400 г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33802" name="Picture 10" descr="Картинка 216 из 8400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188640"/>
            <a:ext cx="3158271" cy="23746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"/>
            <a:ext cx="8856984" cy="40626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4000" b="1" dirty="0" smtClean="0">
              <a:solidFill>
                <a:srgbClr val="00B050"/>
              </a:solidFill>
            </a:endParaRPr>
          </a:p>
          <a:p>
            <a:r>
              <a:rPr lang="ru-RU" sz="3600" dirty="0" smtClean="0">
                <a:solidFill>
                  <a:srgbClr val="00B050"/>
                </a:solidFill>
              </a:rPr>
              <a:t>Какая мера массы больше </a:t>
            </a:r>
            <a:r>
              <a:rPr lang="ru-RU" sz="3600" b="1" dirty="0" smtClean="0">
                <a:solidFill>
                  <a:srgbClr val="00B050"/>
                </a:solidFill>
              </a:rPr>
              <a:t>кг</a:t>
            </a:r>
            <a:r>
              <a:rPr lang="ru-RU" sz="3600" dirty="0" smtClean="0">
                <a:solidFill>
                  <a:srgbClr val="00B050"/>
                </a:solidFill>
              </a:rPr>
              <a:t> или </a:t>
            </a:r>
            <a:r>
              <a:rPr lang="ru-RU" sz="3600" b="1" dirty="0" smtClean="0">
                <a:solidFill>
                  <a:srgbClr val="00B050"/>
                </a:solidFill>
              </a:rPr>
              <a:t>г</a:t>
            </a:r>
            <a:r>
              <a:rPr lang="ru-RU" sz="3600" dirty="0" smtClean="0">
                <a:solidFill>
                  <a:srgbClr val="00B050"/>
                </a:solidFill>
              </a:rPr>
              <a:t> ?</a:t>
            </a:r>
          </a:p>
          <a:p>
            <a:endParaRPr lang="ru-RU" sz="2800" dirty="0" smtClean="0">
              <a:solidFill>
                <a:srgbClr val="00B050"/>
              </a:solidFill>
            </a:endParaRPr>
          </a:p>
          <a:p>
            <a:r>
              <a:rPr lang="ru-RU" sz="3600" dirty="0" smtClean="0">
                <a:solidFill>
                  <a:srgbClr val="00B050"/>
                </a:solidFill>
              </a:rPr>
              <a:t>Сколько граммов в 1 </a:t>
            </a:r>
            <a:r>
              <a:rPr lang="ru-RU" sz="3600" b="1" dirty="0" smtClean="0">
                <a:solidFill>
                  <a:srgbClr val="00B050"/>
                </a:solidFill>
              </a:rPr>
              <a:t>кг</a:t>
            </a:r>
            <a:r>
              <a:rPr lang="ru-RU" sz="3600" dirty="0" smtClean="0">
                <a:solidFill>
                  <a:srgbClr val="00B050"/>
                </a:solidFill>
              </a:rPr>
              <a:t>?</a:t>
            </a:r>
          </a:p>
          <a:p>
            <a:endParaRPr lang="ru-RU" sz="2800" dirty="0" smtClean="0">
              <a:solidFill>
                <a:srgbClr val="00B050"/>
              </a:solidFill>
            </a:endParaRPr>
          </a:p>
          <a:p>
            <a:r>
              <a:rPr lang="ru-RU" sz="3600" dirty="0" smtClean="0">
                <a:solidFill>
                  <a:srgbClr val="00B050"/>
                </a:solidFill>
              </a:rPr>
              <a:t>В каких случаях мы используем измерения в граммах.</a:t>
            </a:r>
          </a:p>
          <a:p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255588" y="1857375"/>
            <a:ext cx="8459787" cy="4654550"/>
          </a:xfrm>
          <a:custGeom>
            <a:avLst/>
            <a:gdLst>
              <a:gd name="connsiteX0" fmla="*/ 27709 w 8423564"/>
              <a:gd name="connsiteY0" fmla="*/ 4655127 h 4655127"/>
              <a:gd name="connsiteX1" fmla="*/ 0 w 8423564"/>
              <a:gd name="connsiteY1" fmla="*/ 3283527 h 4655127"/>
              <a:gd name="connsiteX2" fmla="*/ 2189018 w 8423564"/>
              <a:gd name="connsiteY2" fmla="*/ 3325091 h 4655127"/>
              <a:gd name="connsiteX3" fmla="*/ 2161309 w 8423564"/>
              <a:gd name="connsiteY3" fmla="*/ 1842654 h 4655127"/>
              <a:gd name="connsiteX4" fmla="*/ 4752109 w 8423564"/>
              <a:gd name="connsiteY4" fmla="*/ 1842654 h 4655127"/>
              <a:gd name="connsiteX5" fmla="*/ 4724400 w 8423564"/>
              <a:gd name="connsiteY5" fmla="*/ 0 h 4655127"/>
              <a:gd name="connsiteX6" fmla="*/ 8423564 w 8423564"/>
              <a:gd name="connsiteY6" fmla="*/ 27709 h 465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23564" h="4655127">
                <a:moveTo>
                  <a:pt x="27709" y="4655127"/>
                </a:moveTo>
                <a:lnTo>
                  <a:pt x="0" y="3283527"/>
                </a:lnTo>
                <a:lnTo>
                  <a:pt x="2189018" y="3325091"/>
                </a:lnTo>
                <a:lnTo>
                  <a:pt x="2161309" y="1842654"/>
                </a:lnTo>
                <a:lnTo>
                  <a:pt x="4752109" y="1842654"/>
                </a:lnTo>
                <a:lnTo>
                  <a:pt x="4724400" y="0"/>
                </a:lnTo>
                <a:lnTo>
                  <a:pt x="8423564" y="27709"/>
                </a:ln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214346" y="5380672"/>
            <a:ext cx="7715304" cy="147732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Пока испытываю трудности</a:t>
            </a:r>
          </a:p>
          <a:p>
            <a:pPr algn="ctr">
              <a:defRPr/>
            </a:pP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3786190"/>
            <a:ext cx="7715304" cy="147732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Хорошо, но могу лучше</a:t>
            </a:r>
          </a:p>
          <a:p>
            <a:pPr algn="ctr">
              <a:defRPr/>
            </a:pP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2000240"/>
            <a:ext cx="4214842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Хочу знать</a:t>
            </a:r>
          </a:p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больше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9" name="Рисунок 8" descr="69703375_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3384376" cy="4464496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547214">
            <a:off x="2497379" y="1925495"/>
            <a:ext cx="6486641" cy="1143008"/>
          </a:xfrm>
        </p:spPr>
        <p:txBody>
          <a:bodyPr>
            <a:prstTxWarp prst="textInflateTop">
              <a:avLst/>
            </a:prstTxWarp>
            <a:noAutofit/>
          </a:bodyPr>
          <a:lstStyle/>
          <a:p>
            <a:pPr algn="ctr"/>
            <a:r>
              <a:rPr lang="ru-RU" sz="9600" i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Молодцы!</a:t>
            </a:r>
            <a:endParaRPr lang="ru-RU" sz="9600" i="1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8" name="Рисунок 7" descr="69703375_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4122627" cy="6215106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86874" cy="2000264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Домашнее</a:t>
            </a:r>
            <a:r>
              <a:rPr lang="ru-RU" sz="6600" dirty="0" smtClean="0">
                <a:ln w="28575">
                  <a:solidFill>
                    <a:schemeClr val="tx1"/>
                  </a:solidFill>
                </a:ln>
              </a:rPr>
              <a:t> </a:t>
            </a:r>
            <a:r>
              <a:rPr lang="ru-RU" sz="6600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задание:</a:t>
            </a:r>
            <a:endParaRPr lang="ru-RU" sz="6600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43174" y="2643182"/>
            <a:ext cx="42427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Стр. 54 № 3</a:t>
            </a:r>
            <a:endParaRPr lang="ru-RU" sz="6000" b="1" dirty="0">
              <a:ln w="19050"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3929066"/>
            <a:ext cx="42427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Стр. </a:t>
            </a:r>
            <a:r>
              <a:rPr lang="ru-RU" sz="6000" b="1" dirty="0" smtClean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r>
              <a:rPr lang="ru-RU" sz="6000" b="1" dirty="0" smtClean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№ ?</a:t>
            </a:r>
            <a:endParaRPr lang="ru-RU" sz="6000" b="1" dirty="0">
              <a:ln w="19050"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 flipH="1">
            <a:off x="1547664" y="692696"/>
            <a:ext cx="5616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= 400 + 70 + 3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7664" y="2492896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= 100 + 60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3688" y="4221088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= 200 + 7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620688"/>
            <a:ext cx="172819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473</a:t>
            </a:r>
          </a:p>
          <a:p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160</a:t>
            </a:r>
          </a:p>
          <a:p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207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67544" y="332656"/>
            <a:ext cx="4824536" cy="10801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483768" y="476672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509,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476672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508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1920" y="476672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510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1844824"/>
            <a:ext cx="4824536" cy="10081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283968" y="1916832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110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52120" y="1916832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111,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20272" y="1916832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112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9552" y="3140968"/>
            <a:ext cx="4896544" cy="11521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043608" y="3212976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749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83768" y="328498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750,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95936" y="3284984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751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635896" y="5013176"/>
            <a:ext cx="4896544" cy="10801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427984" y="5157192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230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24128" y="5157192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231,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92280" y="5157192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232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9552" y="404664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854, 249, 385, 704, 970, 608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2780928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249,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35696" y="2780928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385,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5856" y="2780928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608,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4008" y="2780928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704,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2160" y="2780928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854,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80312" y="2780928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970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рапеция 3"/>
          <p:cNvSpPr/>
          <p:nvPr/>
        </p:nvSpPr>
        <p:spPr>
          <a:xfrm>
            <a:off x="1785918" y="1214422"/>
            <a:ext cx="5572164" cy="3571900"/>
          </a:xfrm>
          <a:prstGeom prst="trapezoid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929456" y="3000372"/>
            <a:ext cx="3571106" cy="7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4644232" y="3000372"/>
            <a:ext cx="3571106" cy="7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714612" y="1214422"/>
            <a:ext cx="3714776" cy="35719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786182" y="214290"/>
            <a:ext cx="16273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n w="1905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 см</a:t>
            </a:r>
            <a:endParaRPr lang="ru-RU" sz="6000" b="1" dirty="0">
              <a:solidFill>
                <a:srgbClr val="FFC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357422" y="4929198"/>
            <a:ext cx="21868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>
                <a:ln w="1905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9600" b="1" dirty="0" smtClean="0">
                <a:ln w="1905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endParaRPr lang="ru-RU" sz="6000" b="1" dirty="0">
              <a:solidFill>
                <a:srgbClr val="FFC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14810" y="4857760"/>
            <a:ext cx="286168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smtClean="0">
                <a:ln w="1905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4 см²</a:t>
            </a:r>
            <a:endParaRPr lang="ru-RU" sz="9600" b="1" dirty="0">
              <a:solidFill>
                <a:srgbClr val="FFC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43372" y="4857760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smtClean="0">
                <a:ln w="1905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9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  <p:bldP spid="17" grpId="0"/>
      <p:bldP spid="18" grpId="0"/>
      <p:bldP spid="19" grpId="0"/>
      <p:bldP spid="1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86874" cy="1143008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ln w="28575">
                  <a:solidFill>
                    <a:sysClr val="windowText" lastClr="000000"/>
                  </a:solidFill>
                </a:ln>
              </a:rPr>
              <a:t>Что легче?</a:t>
            </a:r>
            <a:endParaRPr lang="ru-RU" sz="6600" dirty="0">
              <a:ln w="28575"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1714488"/>
            <a:ext cx="15552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n w="1905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 кг</a:t>
            </a:r>
            <a:endParaRPr lang="ru-RU" sz="6000" b="1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43702" y="1714488"/>
            <a:ext cx="15552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 кг</a:t>
            </a:r>
            <a:endParaRPr lang="ru-RU" sz="6000" b="1" dirty="0">
              <a:ln w="19050">
                <a:solidFill>
                  <a:sysClr val="windowText" lastClr="000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3786190"/>
            <a:ext cx="88678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9600" b="1" dirty="0">
              <a:ln w="19050">
                <a:solidFill>
                  <a:sysClr val="windowText" lastClr="00000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7" name="Рисунок 6" descr="1306318491_zhelezo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000372"/>
            <a:ext cx="3071834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12972423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2643182"/>
            <a:ext cx="3810010" cy="3810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8-tub.yandex.net/i?id=57853947-12-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14356"/>
            <a:ext cx="2014549" cy="1357322"/>
          </a:xfrm>
          <a:prstGeom prst="rect">
            <a:avLst/>
          </a:prstGeom>
          <a:noFill/>
        </p:spPr>
      </p:pic>
      <p:pic>
        <p:nvPicPr>
          <p:cNvPr id="19460" name="Picture 4" descr="http://im0-tub.yandex.net/i?id=298752109-06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409882"/>
            <a:ext cx="1500198" cy="1590612"/>
          </a:xfrm>
          <a:prstGeom prst="rect">
            <a:avLst/>
          </a:prstGeom>
          <a:noFill/>
        </p:spPr>
      </p:pic>
      <p:pic>
        <p:nvPicPr>
          <p:cNvPr id="19464" name="Picture 8" descr="http://im2-tub.yandex.net/i?id=56814523-12-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286256"/>
            <a:ext cx="1143008" cy="1390651"/>
          </a:xfrm>
          <a:prstGeom prst="rect">
            <a:avLst/>
          </a:prstGeom>
          <a:noFill/>
        </p:spPr>
      </p:pic>
      <p:sp>
        <p:nvSpPr>
          <p:cNvPr id="10" name="Равно 9"/>
          <p:cNvSpPr/>
          <p:nvPr/>
        </p:nvSpPr>
        <p:spPr>
          <a:xfrm>
            <a:off x="2928926" y="2857496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Равно 10"/>
          <p:cNvSpPr/>
          <p:nvPr/>
        </p:nvSpPr>
        <p:spPr>
          <a:xfrm>
            <a:off x="3071802" y="928670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Равно 11"/>
          <p:cNvSpPr/>
          <p:nvPr/>
        </p:nvSpPr>
        <p:spPr>
          <a:xfrm>
            <a:off x="2857488" y="4572008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071934" y="1071546"/>
            <a:ext cx="1428760" cy="82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2188" algn="l"/>
              </a:tabLst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1000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86182" y="3000372"/>
            <a:ext cx="1500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8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5000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929058" y="4643446"/>
            <a:ext cx="928662" cy="84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71638" algn="l"/>
              </a:tabLst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flipH="1">
            <a:off x="5286380" y="3071811"/>
            <a:ext cx="1071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dirty="0" smtClean="0">
                <a:solidFill>
                  <a:prstClr val="black"/>
                </a:solidFill>
              </a:rPr>
              <a:t>кг</a:t>
            </a:r>
            <a:endParaRPr lang="ru-RU" sz="4800" dirty="0">
              <a:solidFill>
                <a:prstClr val="black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86314" y="4714884"/>
            <a:ext cx="10001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dirty="0" smtClean="0">
                <a:solidFill>
                  <a:prstClr val="black"/>
                </a:solidFill>
              </a:rPr>
              <a:t>кг</a:t>
            </a:r>
            <a:endParaRPr lang="ru-RU" sz="4800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14876" y="464344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500694" y="1120383"/>
            <a:ext cx="11429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22725" algn="l"/>
              </a:tabLst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кг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00694" y="107154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214942" y="300037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3-tub.yandex.net/i?id=378896343-10-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85794"/>
            <a:ext cx="1643074" cy="1643074"/>
          </a:xfrm>
          <a:prstGeom prst="rect">
            <a:avLst/>
          </a:prstGeom>
          <a:noFill/>
        </p:spPr>
      </p:pic>
      <p:pic>
        <p:nvPicPr>
          <p:cNvPr id="20484" name="Picture 4" descr="http://im3-tub.yandex.net/i?id=260767837-11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857496"/>
            <a:ext cx="1362075" cy="1428750"/>
          </a:xfrm>
          <a:prstGeom prst="rect">
            <a:avLst/>
          </a:prstGeom>
          <a:noFill/>
        </p:spPr>
      </p:pic>
      <p:pic>
        <p:nvPicPr>
          <p:cNvPr id="20486" name="Picture 6" descr="http://im0-tub.yandex.net/i?id=57131501-14-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857760"/>
            <a:ext cx="1917884" cy="1571636"/>
          </a:xfrm>
          <a:prstGeom prst="rect">
            <a:avLst/>
          </a:prstGeom>
          <a:noFill/>
        </p:spPr>
      </p:pic>
      <p:sp>
        <p:nvSpPr>
          <p:cNvPr id="5" name="Равно 4"/>
          <p:cNvSpPr/>
          <p:nvPr/>
        </p:nvSpPr>
        <p:spPr>
          <a:xfrm>
            <a:off x="2786050" y="4857760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Равно 5"/>
          <p:cNvSpPr/>
          <p:nvPr/>
        </p:nvSpPr>
        <p:spPr>
          <a:xfrm>
            <a:off x="2857488" y="3000372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Равно 6"/>
          <p:cNvSpPr/>
          <p:nvPr/>
        </p:nvSpPr>
        <p:spPr>
          <a:xfrm>
            <a:off x="2857488" y="1214422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1214422"/>
            <a:ext cx="6429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992188" algn="l"/>
                <a:tab pos="2970213" algn="ctr"/>
              </a:tabLst>
            </a:pPr>
            <a:r>
              <a:rPr lang="ru-RU" sz="48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86182" y="3143248"/>
            <a:ext cx="928694" cy="86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735388" algn="l"/>
              </a:tabLst>
            </a:pPr>
            <a:r>
              <a:rPr lang="ru-RU" sz="48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12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14744" y="5000636"/>
            <a:ext cx="12144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500</a:t>
            </a:r>
            <a:endParaRPr lang="ru-RU" sz="4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43438" y="3214687"/>
            <a:ext cx="10001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кг</a:t>
            </a:r>
            <a:endParaRPr lang="ru-RU" sz="4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14810" y="1285861"/>
            <a:ext cx="1143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dirty="0" smtClean="0">
                <a:solidFill>
                  <a:prstClr val="black"/>
                </a:solidFill>
              </a:rPr>
              <a:t>кг</a:t>
            </a:r>
            <a:endParaRPr lang="ru-RU" sz="4800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86248" y="121442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643438" y="300037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857752" y="5092034"/>
            <a:ext cx="7143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dirty="0" smtClean="0">
                <a:latin typeface="Calibri" pitchFamily="34" charset="0"/>
                <a:cs typeface="Times New Roman" pitchFamily="18" charset="0"/>
              </a:rPr>
              <a:t>г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60032" y="501317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762</TotalTime>
  <Words>315</Words>
  <Application>Microsoft Office PowerPoint</Application>
  <PresentationFormat>Экран (4:3)</PresentationFormat>
  <Paragraphs>120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Изящная</vt:lpstr>
      <vt:lpstr>Что в детстве приобретешь, На то в старости обопрешься </vt:lpstr>
      <vt:lpstr>Слайд 2</vt:lpstr>
      <vt:lpstr>Слайд 3</vt:lpstr>
      <vt:lpstr>Слайд 4</vt:lpstr>
      <vt:lpstr>Слайд 5</vt:lpstr>
      <vt:lpstr>Слайд 6</vt:lpstr>
      <vt:lpstr>Что легче?</vt:lpstr>
      <vt:lpstr>Слайд 8</vt:lpstr>
      <vt:lpstr>Слайд 9</vt:lpstr>
      <vt:lpstr>Единицы массы ГРАММ</vt:lpstr>
      <vt:lpstr>     1КГ=1000г</vt:lpstr>
      <vt:lpstr>Виды весов</vt:lpstr>
      <vt:lpstr>Слайд 13</vt:lpstr>
      <vt:lpstr>Слайд 14</vt:lpstr>
      <vt:lpstr>Слайд 15</vt:lpstr>
      <vt:lpstr>Слайд 16</vt:lpstr>
      <vt:lpstr>     гири бывают разные</vt:lpstr>
      <vt:lpstr>Слайд 18</vt:lpstr>
      <vt:lpstr>Самостоятельная  работа </vt:lpstr>
      <vt:lpstr>Слайд 20</vt:lpstr>
      <vt:lpstr>Слайд 21</vt:lpstr>
      <vt:lpstr>Слайд 22</vt:lpstr>
      <vt:lpstr>Слайд 23</vt:lpstr>
      <vt:lpstr>Молодцы!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УРОК   МАТЕМАТИКИ    В 3 КЛАССЕ </dc:title>
  <dc:creator>лена</dc:creator>
  <cp:lastModifiedBy>пк</cp:lastModifiedBy>
  <cp:revision>81</cp:revision>
  <dcterms:created xsi:type="dcterms:W3CDTF">2012-03-13T15:45:41Z</dcterms:created>
  <dcterms:modified xsi:type="dcterms:W3CDTF">2013-03-17T18:28:31Z</dcterms:modified>
</cp:coreProperties>
</file>