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0" r:id="rId3"/>
    <p:sldId id="258" r:id="rId4"/>
    <p:sldId id="259" r:id="rId5"/>
    <p:sldId id="271" r:id="rId6"/>
    <p:sldId id="260" r:id="rId7"/>
    <p:sldId id="261" r:id="rId8"/>
    <p:sldId id="263" r:id="rId9"/>
    <p:sldId id="264" r:id="rId10"/>
    <p:sldId id="265" r:id="rId11"/>
    <p:sldId id="268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F0337F-9A7D-45EB-BAFE-143CD84B8E92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104525-1119-487A-A41D-660F2AAE4B6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285860"/>
            <a:ext cx="850112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Консультационная и диагностическая деятельность учителя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 организации учебно-исследовательской деятельности учащихся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9" name="Picture 3" descr="C:\Documents and Settings\Admin\Рабочий стол\Мама\фото рабочие будни\Изображение 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571876"/>
            <a:ext cx="4786346" cy="29470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уровни сформированности умений исследовательской деятельности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Исходный уровень</a:t>
            </a:r>
          </a:p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Начальный уровень</a:t>
            </a:r>
          </a:p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Продуктивный уровень</a:t>
            </a:r>
          </a:p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bg2">
                    <a:lumMod val="25000"/>
                  </a:schemeClr>
                </a:solidFill>
              </a:rPr>
              <a:t>Креативный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уровень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 descr="C:\Documents and Settings\Admin\Рабочий стол\Мама\фото семинар\STA_23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929066"/>
            <a:ext cx="3666027" cy="2749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12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Диагностические методы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педагогическое наблюдение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анализ продуктов исследовательской деятельности 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анкетирование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и тестирование</a:t>
            </a:r>
          </a:p>
          <a:p>
            <a:pPr>
              <a:buNone/>
            </a:pP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1506" name="Picture 2" descr="C:\Documents and Settings\Admin\Рабочий стол\Мама\фото рабочие будни\Изображение 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1876"/>
            <a:ext cx="4143404" cy="27178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Documents and Settings\Admin\Рабочий стол\Новая папка\Изображение 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708383"/>
            <a:ext cx="8858312" cy="5947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334404" cy="493949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 успехов!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81439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Учебно-исследовательская деятельность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– это специально организованная, познавательная творческая деятельность учащихся, по своей структуре соответствующая научной деятельности, характеризующая целенаправленностью, активностью, предметностью, мотивированностью и сознательностью, результатом которой является формирование познавательных мотивов, исследовательских умений, субъективно новых для учащихся знаний или способов деятельности.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5362" name="Picture 2" descr="C:\Documents and Settings\Admin\Рабочий стол\Мама\фото классная конференцияя\IMG_3002.jpg"/>
          <p:cNvPicPr>
            <a:picLocks noChangeAspect="1" noChangeArrowheads="1"/>
          </p:cNvPicPr>
          <p:nvPr/>
        </p:nvPicPr>
        <p:blipFill>
          <a:blip r:embed="rId2" cstate="print"/>
          <a:srcRect l="461"/>
          <a:stretch>
            <a:fillRect/>
          </a:stretch>
        </p:blipFill>
        <p:spPr bwMode="auto">
          <a:xfrm rot="300000">
            <a:off x="5802599" y="3136967"/>
            <a:ext cx="3241138" cy="2442279"/>
          </a:xfrm>
          <a:prstGeom prst="ellipse">
            <a:avLst/>
          </a:prstGeom>
          <a:noFill/>
        </p:spPr>
      </p:pic>
      <p:pic>
        <p:nvPicPr>
          <p:cNvPr id="15363" name="Picture 3" descr="C:\Documents and Settings\Admin\Рабочий стол\Мама\фото классная конференцияя\IMG_3007.jpg"/>
          <p:cNvPicPr>
            <a:picLocks noChangeAspect="1" noChangeArrowheads="1"/>
          </p:cNvPicPr>
          <p:nvPr/>
        </p:nvPicPr>
        <p:blipFill>
          <a:blip r:embed="rId3" cstate="print"/>
          <a:srcRect l="2999"/>
          <a:stretch>
            <a:fillRect/>
          </a:stretch>
        </p:blipFill>
        <p:spPr bwMode="auto">
          <a:xfrm rot="-240000">
            <a:off x="80677" y="3178130"/>
            <a:ext cx="3132898" cy="2422525"/>
          </a:xfrm>
          <a:prstGeom prst="ellipse">
            <a:avLst/>
          </a:prstGeom>
          <a:noFill/>
        </p:spPr>
      </p:pic>
      <p:pic>
        <p:nvPicPr>
          <p:cNvPr id="15364" name="Picture 4" descr="C:\Documents and Settings\Admin\Рабочий стол\Мама\фото День Земли\IMG_16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429108"/>
            <a:ext cx="3238303" cy="242889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2144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Взаимодействие</a:t>
            </a:r>
            <a:r>
              <a:rPr lang="ru-RU" sz="2800" b="1" dirty="0" smtClean="0"/>
              <a:t>  учителя и учащихся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bg2">
                    <a:lumMod val="25000"/>
                  </a:schemeClr>
                </a:solidFill>
              </a:rPr>
              <a:t>1-й этап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:                 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учитель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– ученик;</a:t>
            </a:r>
          </a:p>
          <a:p>
            <a:pPr>
              <a:buNone/>
            </a:pPr>
            <a:endParaRPr lang="ru-RU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i="1" dirty="0" smtClean="0">
                <a:solidFill>
                  <a:schemeClr val="bg2">
                    <a:lumMod val="25000"/>
                  </a:schemeClr>
                </a:solidFill>
              </a:rPr>
              <a:t> 2-4-й этапы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:          учитель –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ученик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>
              <a:buNone/>
            </a:pPr>
            <a:endParaRPr lang="ru-RU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bg2">
                    <a:lumMod val="25000"/>
                  </a:schemeClr>
                </a:solidFill>
              </a:rPr>
              <a:t>последний этап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:  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учитель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– ученик.</a:t>
            </a:r>
          </a:p>
          <a:p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72074"/>
            <a:ext cx="18002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48992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Педагог - помощник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00240"/>
            <a:ext cx="8229600" cy="4389120"/>
          </a:xfrm>
        </p:spPr>
        <p:txBody>
          <a:bodyPr>
            <a:normAutofit/>
          </a:bodyPr>
          <a:lstStyle/>
          <a:p>
            <a:pPr lvl="0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Консультирует</a:t>
            </a:r>
          </a:p>
          <a:p>
            <a:pPr lvl="0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Мотивирует</a:t>
            </a:r>
          </a:p>
          <a:p>
            <a:pPr lvl="0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Помогает</a:t>
            </a:r>
          </a:p>
          <a:p>
            <a:pPr lvl="0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Наблюдает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7410" name="Picture 2" descr="C:\Documents and Settings\Admin\Рабочий стол\Мама\фото классная конференцияя\IMG_3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785926"/>
            <a:ext cx="2801186" cy="2101032"/>
          </a:xfrm>
          <a:prstGeom prst="dodecagon">
            <a:avLst/>
          </a:prstGeom>
          <a:noFill/>
        </p:spPr>
      </p:pic>
      <p:pic>
        <p:nvPicPr>
          <p:cNvPr id="17411" name="Picture 3" descr="C:\Documents and Settings\Admin\Рабочий стол\Мама\фото классная конференцияя\IMG_3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143380"/>
            <a:ext cx="3000396" cy="2250450"/>
          </a:xfrm>
          <a:prstGeom prst="dodecagon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Методика диагностики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Программы </a:t>
            </a: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</a:rPr>
              <a:t>общеучебных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умений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: совершенствование эффективности формирования познавательной компетенции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школьников,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составители Д.В.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Татьянченко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 С.Г.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Воровщиков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Методики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«интеллектуальный портрет»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составитель А.И. Савенков (в кн. «Одаренный ребенок в массовой школе»). "Оценки уровня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сформираванности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компонентов учебной деятельности" составитель Г.Ю.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Ксензова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основные группы навыков и умений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Любопытство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 отношению к проблеме, объекту и предмету исследования 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Навыки работы с проблемой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Умения ставить цепь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исследования 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Навыки постановки гипотезы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Навыки выбора метода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исследовательской работы 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Навыки ведения алгоритма эксперимента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Оценка и практическое применение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созданного 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Навыки рефлексии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Уровни сформированности навыка 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сформированности интереса по отношению к проблеме, объекту и предмету исследования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сформированности работы с проблемой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умений ставить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цель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исследования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навыков постановки гипотезы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навыков выбора метода исследовательской работы.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навыков ведения эксперимента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оценки и практического применения созданного</a:t>
            </a:r>
          </a:p>
          <a:p>
            <a:pPr lvl="0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Уровень навыков рефлексии.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группы исследовательских умений младших школьников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Организационные;</a:t>
            </a:r>
          </a:p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Поисковые;</a:t>
            </a:r>
          </a:p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Информационные;</a:t>
            </a:r>
          </a:p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Презентационные;</a:t>
            </a:r>
          </a:p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Оценочные.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6" name="Picture 4" descr="C:\Documents and Settings\Admin\Рабочий стол\Мама\фото День Земли\IMG_16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786190"/>
            <a:ext cx="3714776" cy="2786271"/>
          </a:xfrm>
          <a:prstGeom prst="horizontalScroll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Критерии сформированности исследовательских умений 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Практическая готовность ученика к осуществлению исследовательской деятельности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Мотивированность исследовательской деятельности учащихся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Проявление </a:t>
            </a: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</a:rPr>
              <a:t>креативности</a:t>
            </a:r>
            <a:endParaRPr lang="ru-RU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Степень проявления самостоятельности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9459" name="Picture 3" descr="C:\Documents and Settings\Admin\Рабочий стол\Мама\фото День Земли\IMG_16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429132"/>
            <a:ext cx="3071835" cy="230403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207</TotalTime>
  <Words>307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Взаимодействие  учителя и учащихся </vt:lpstr>
      <vt:lpstr>Педагог - помощник</vt:lpstr>
      <vt:lpstr>Методика диагностики</vt:lpstr>
      <vt:lpstr>основные группы навыков и умений</vt:lpstr>
      <vt:lpstr>                  Уровни сформированности навыка </vt:lpstr>
      <vt:lpstr> группы исследовательских умений младших школьников</vt:lpstr>
      <vt:lpstr>Критерии сформированности исследовательских умений </vt:lpstr>
      <vt:lpstr>уровни сформированности умений исследовательской деятельности</vt:lpstr>
      <vt:lpstr>Диагностические методы</vt:lpstr>
      <vt:lpstr>Всем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Консультационная и диагностическая деятельность учителя  в организации учебно-исследовательской деятельности учащихся. </dc:title>
  <dc:creator>Admin</dc:creator>
  <cp:lastModifiedBy>Admin</cp:lastModifiedBy>
  <cp:revision>22</cp:revision>
  <dcterms:created xsi:type="dcterms:W3CDTF">2011-10-09T10:32:13Z</dcterms:created>
  <dcterms:modified xsi:type="dcterms:W3CDTF">2011-10-09T16:10:29Z</dcterms:modified>
</cp:coreProperties>
</file>