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8" r:id="rId4"/>
    <p:sldId id="269" r:id="rId5"/>
    <p:sldId id="273" r:id="rId6"/>
    <p:sldId id="274" r:id="rId7"/>
    <p:sldId id="258" r:id="rId8"/>
    <p:sldId id="277" r:id="rId9"/>
    <p:sldId id="276" r:id="rId10"/>
    <p:sldId id="265" r:id="rId11"/>
    <p:sldId id="278" r:id="rId12"/>
    <p:sldId id="279" r:id="rId13"/>
    <p:sldId id="282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641F96-60D7-4ED9-9DD8-9082C9512F2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D5C176-C6E5-4648-9440-7709FC87A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pixelbrush.ru/uploads/posts/2008-11/1226265521_nez.jpg&amp;imgrefurl=http://pixelbrush.ru/2008/11/10/paru-vektorov-s-neznajjki.html&amp;usg=__pr0KZo8MCNm3YHZYe1IJWXQ9-dk=&amp;h=581&amp;w=800&amp;sz=99&amp;hl=ru&amp;start=3&amp;zoom=1&amp;tbnid=KdW7I9BBcj0xiM:&amp;tbnh=104&amp;tbnw=143&amp;ei=iJDXTqvkM6Lm4QSumcXtDQ&amp;prev=/search?q=%D0%BA%D0%B0%D1%80%D1%82%D0%B8%D0%BD%D0%BA%D0%B8+%D0%BD%D0%B5%D0%B7%D0%BD%D0%B0%D0%B9%D0%BA%D0%B8&amp;hl=ru&amp;newwindow=1&amp;sa=G&amp;tbm=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ed=1&amp;text=%D0%B4%D0%B5%D1%82%D1%81%D0%BA%D0%B8%D0%B5%20%D1%80%D0%B8%D1%81%D1%83%D0%BD%D0%BA%D0%B8%20%D0%BD%D0%B5%D0%B7%D0%BD%D0%B0%D0%B9%D0%BA%D0%B8&amp;p=38&amp;img_url=i052.radikal.ru/1104/5d/a8466ea8c5a9.jpg&amp;rpt=sim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Найдите значение выражений и соберите слово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1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7 • 9        </a:t>
            </a:r>
          </a:p>
          <a:p>
            <a:pPr>
              <a:buNone/>
            </a:pPr>
            <a:r>
              <a:rPr lang="ru-RU" sz="3600" b="1" dirty="0" smtClean="0"/>
              <a:t>20 • 3               </a:t>
            </a:r>
          </a:p>
          <a:p>
            <a:pPr>
              <a:buNone/>
            </a:pPr>
            <a:r>
              <a:rPr lang="ru-RU" sz="3600" b="1" dirty="0" smtClean="0"/>
              <a:t>90 : 3      </a:t>
            </a:r>
          </a:p>
          <a:p>
            <a:pPr>
              <a:buNone/>
            </a:pPr>
            <a:r>
              <a:rPr lang="ru-RU" sz="3600" b="1" dirty="0" smtClean="0"/>
              <a:t>15 : 3      </a:t>
            </a:r>
          </a:p>
          <a:p>
            <a:pPr>
              <a:buNone/>
            </a:pPr>
            <a:r>
              <a:rPr lang="ru-RU" sz="3600" b="1" dirty="0" smtClean="0"/>
              <a:t>13 • 4    </a:t>
            </a:r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563888" y="2204864"/>
            <a:ext cx="864096" cy="7200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63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5508104" y="2060848"/>
            <a:ext cx="1224136" cy="11521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60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419872" y="3933056"/>
            <a:ext cx="864096" cy="86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30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4860032" y="3356992"/>
            <a:ext cx="720080" cy="7920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4355976" y="1268760"/>
            <a:ext cx="1008112" cy="10081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6300192" y="4293096"/>
            <a:ext cx="1008112" cy="10081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4860032" y="5589240"/>
            <a:ext cx="1080120" cy="9361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52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2699792" y="5229200"/>
            <a:ext cx="1008112" cy="86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ч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611560" y="5589240"/>
            <a:ext cx="1152128" cy="9361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5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7020272" y="1340768"/>
            <a:ext cx="1152128" cy="10081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4" idx="7"/>
          </p:cNvCxnSpPr>
          <p:nvPr/>
        </p:nvCxnSpPr>
        <p:spPr>
          <a:xfrm flipV="1">
            <a:off x="4301440" y="2060848"/>
            <a:ext cx="414576" cy="249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660232" y="1988840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7"/>
          </p:cNvCxnSpPr>
          <p:nvPr/>
        </p:nvCxnSpPr>
        <p:spPr>
          <a:xfrm flipV="1">
            <a:off x="4157424" y="3933056"/>
            <a:ext cx="990640" cy="12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63688" y="587727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868144" y="4869160"/>
            <a:ext cx="936104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5400" b="1" dirty="0" smtClean="0"/>
              <a:t>96 : 8 </a:t>
            </a:r>
          </a:p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96 : 4</a:t>
            </a:r>
            <a:endParaRPr lang="ru-RU" sz="54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45 : 3 </a:t>
            </a:r>
          </a:p>
          <a:p>
            <a:pPr>
              <a:defRPr/>
            </a:pPr>
            <a:endParaRPr lang="ru-RU" sz="5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28 : 2 </a:t>
            </a:r>
          </a:p>
          <a:p>
            <a:pPr>
              <a:buNone/>
              <a:defRPr/>
            </a:pPr>
            <a:endParaRPr lang="ru-RU" sz="5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92 : 4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84 : 6 = (60 + 24) : 6 = 60 : 6 + 24 : 6 = 10 + 4 = 14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57 : 3 = (30 + 27) : 3 = 30 : 3 + 27 : 3 = 10 + 9 = 19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91 : 7 = (70 + 21) : 7 = 70 : 7 + 21 : 7 = 10 + 3 = 13 </a:t>
            </a:r>
            <a:endParaRPr lang="ru-RU" sz="28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dirty="0" smtClean="0"/>
              <a:t>Пассажир купил 3 билета на электричку по одинаковой цене и заплатил 54 рубля. Сколько денег он заплатит за 5 билетов?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Цена                      Количество                    Стоимость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56490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                                  3 билета                                           54 </a:t>
            </a:r>
            <a:r>
              <a:rPr lang="ru-RU" b="1" dirty="0" err="1" smtClean="0">
                <a:solidFill>
                  <a:srgbClr val="0070C0"/>
                </a:solidFill>
              </a:rPr>
              <a:t>руб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одинаковая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                                           5 билетов                                                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14908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1) 54 : 3 = 18 (</a:t>
            </a:r>
            <a:r>
              <a:rPr lang="ru-RU" b="1" dirty="0" err="1" smtClean="0">
                <a:solidFill>
                  <a:srgbClr val="C00000"/>
                </a:solidFill>
              </a:rPr>
              <a:t>руб</a:t>
            </a:r>
            <a:r>
              <a:rPr lang="ru-RU" b="1" dirty="0" smtClean="0">
                <a:solidFill>
                  <a:srgbClr val="C00000"/>
                </a:solidFill>
              </a:rPr>
              <a:t>) – цена одного билета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79715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2) 18 • 5 = 90 (</a:t>
            </a:r>
            <a:r>
              <a:rPr lang="ru-RU" b="1" dirty="0" err="1" smtClean="0">
                <a:solidFill>
                  <a:srgbClr val="C00000"/>
                </a:solidFill>
              </a:rPr>
              <a:t>руб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44522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Ответ: 90 денег он заплатит за 5 билетов.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3714744" y="1"/>
            <a:ext cx="5429256" cy="114298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урока</a:t>
            </a:r>
            <a:endParaRPr kumimoji="0" lang="ru-RU" sz="3600" b="1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3428992" y="1000109"/>
            <a:ext cx="5257808" cy="3571899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Cambria Math" pitchFamily="18" charset="0"/>
              </a:rPr>
              <a:t>1.На уроке я работал:</a:t>
            </a:r>
          </a:p>
          <a:p>
            <a:pPr marL="342900" marR="0" lvl="0" indent="-342900" algn="l" defTabSz="914400" rtl="0" eaLnBrk="1" fontAlgn="t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Cambria Math" pitchFamily="18" charset="0"/>
              </a:rPr>
              <a:t>2.Мне понравилось:</a:t>
            </a:r>
          </a:p>
          <a:p>
            <a:pPr marL="342900" marR="0" lvl="0" indent="-342900" algn="l" defTabSz="914400" rtl="0" eaLnBrk="1" fontAlgn="t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Cambria Math" pitchFamily="18" charset="0"/>
              </a:rPr>
              <a:t>3. Не понравилось:</a:t>
            </a:r>
          </a:p>
          <a:p>
            <a:pPr marL="342900" marR="0" lvl="0" indent="-342900" algn="l" defTabSz="914400" rtl="0" eaLnBrk="1" fontAlgn="t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Cambria Math" pitchFamily="18" charset="0"/>
              </a:rPr>
              <a:t>4.Моё настроение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t3.gstatic.com/images?q=tbn:ANd9GcRKz-_PWOQgFWocwrH_AcXzpuJtQcgNRA129h4ludKruqq6D46lJtNJUJ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071671" cy="3000372"/>
          </a:xfrm>
          <a:prstGeom prst="rect">
            <a:avLst/>
          </a:prstGeom>
          <a:noFill/>
        </p:spPr>
      </p:pic>
      <p:pic>
        <p:nvPicPr>
          <p:cNvPr id="7" name="Рисунок 6" descr="http://im4-tub-ru.yandex.net/i?id=122337878-12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42899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 rot="9881834" flipV="1">
            <a:off x="1095093" y="3254879"/>
            <a:ext cx="8734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buNone/>
            </a:pP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Молодцы!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-243408"/>
            <a:ext cx="7239000" cy="6699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5000" b="1" dirty="0" smtClean="0">
                <a:solidFill>
                  <a:srgbClr val="0070C0"/>
                </a:solidFill>
              </a:rPr>
              <a:t>удача</a:t>
            </a:r>
            <a:endParaRPr lang="ru-RU" sz="150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пк\Desktop\1529083_26898958366032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33342"/>
            <a:ext cx="5544616" cy="47968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33CC"/>
                </a:solidFill>
              </a:rPr>
              <a:t>Устный </a:t>
            </a:r>
            <a:r>
              <a:rPr lang="ru-RU" sz="4000" b="1" dirty="0" smtClean="0">
                <a:solidFill>
                  <a:srgbClr val="0033CC"/>
                </a:solidFill>
              </a:rPr>
              <a:t>счёт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1117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     </a:t>
            </a:r>
            <a:r>
              <a:rPr lang="ru-RU" sz="5400" b="1" dirty="0"/>
              <a:t>5          4          3         </a:t>
            </a:r>
            <a:r>
              <a:rPr lang="ru-RU" sz="5400" b="1" dirty="0">
                <a:solidFill>
                  <a:srgbClr val="0033CC"/>
                </a:solidFill>
              </a:rPr>
              <a:t>8</a:t>
            </a:r>
          </a:p>
          <a:p>
            <a:pPr>
              <a:buFontTx/>
              <a:buNone/>
            </a:pPr>
            <a:r>
              <a:rPr lang="ru-RU" sz="5400" b="1" dirty="0">
                <a:solidFill>
                  <a:srgbClr val="0033CC"/>
                </a:solidFill>
              </a:rPr>
              <a:t>      4       9</a:t>
            </a:r>
            <a:r>
              <a:rPr lang="ru-RU" sz="5400" b="1" dirty="0"/>
              <a:t>       </a:t>
            </a:r>
            <a:r>
              <a:rPr lang="ru-RU" sz="5400" b="1" dirty="0">
                <a:solidFill>
                  <a:srgbClr val="009900"/>
                </a:solidFill>
              </a:rPr>
              <a:t>1        1</a:t>
            </a:r>
          </a:p>
          <a:p>
            <a:pPr>
              <a:buFontTx/>
              <a:buNone/>
            </a:pPr>
            <a:r>
              <a:rPr lang="ru-RU" sz="5400" b="1" dirty="0">
                <a:solidFill>
                  <a:srgbClr val="009900"/>
                </a:solidFill>
              </a:rPr>
              <a:t>      6</a:t>
            </a:r>
            <a:r>
              <a:rPr lang="ru-RU" sz="5400" b="1" dirty="0"/>
              <a:t>         </a:t>
            </a:r>
            <a:r>
              <a:rPr lang="ru-RU" sz="5400" b="1" dirty="0">
                <a:solidFill>
                  <a:srgbClr val="FF3300"/>
                </a:solidFill>
              </a:rPr>
              <a:t>3        1        8</a:t>
            </a:r>
          </a:p>
          <a:p>
            <a:pPr>
              <a:buFontTx/>
              <a:buNone/>
            </a:pPr>
            <a:r>
              <a:rPr lang="ru-RU" sz="5400" b="1" dirty="0">
                <a:solidFill>
                  <a:srgbClr val="FF3300"/>
                </a:solidFill>
              </a:rPr>
              <a:t>      7</a:t>
            </a:r>
            <a:r>
              <a:rPr lang="ru-RU" sz="5400" b="1" dirty="0"/>
              <a:t>        4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rgbClr val="0033CC"/>
                </a:solidFill>
              </a:rPr>
              <a:t>Проверь себя.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7416800" cy="4525962"/>
          </a:xfrm>
        </p:spPr>
        <p:txBody>
          <a:bodyPr>
            <a:normAutofit/>
          </a:bodyPr>
          <a:lstStyle/>
          <a:p>
            <a:r>
              <a:rPr lang="ru-RU" sz="3600"/>
              <a:t>Из суммы синих чисел вычесть сумму красных.</a:t>
            </a:r>
          </a:p>
          <a:p>
            <a:r>
              <a:rPr lang="ru-RU" sz="3600"/>
              <a:t>Найти сумму всех чётных чисел.</a:t>
            </a:r>
          </a:p>
          <a:p>
            <a:r>
              <a:rPr lang="ru-RU" sz="3600"/>
              <a:t>Разность красных и зелёных чисел.</a:t>
            </a:r>
          </a:p>
          <a:p>
            <a:r>
              <a:rPr lang="ru-RU" sz="3600"/>
              <a:t>Из суммы всех чётных чисел вычесть сумму всех нечётных чисел.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504113" y="2008188"/>
            <a:ext cx="236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885113" y="184467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740650" y="285273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34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740650" y="4076700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885113" y="544512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/>
              <a:t>4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  <p:bldP spid="174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 • 4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42 • 2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13285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22 • 4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76470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( 10 + 2 ) • 4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76470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10 • 4 + 2 •4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76470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48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141277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 </a:t>
            </a:r>
            <a:r>
              <a:rPr lang="ru-RU" sz="2800" dirty="0" smtClean="0"/>
              <a:t>( 40 + 2 ) • 2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1412776"/>
            <a:ext cx="26642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40 • 2 + 2 • 2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213285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( 20 + 2 ) • 4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35896" y="213285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20 • 4 + 2 • 4 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213285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88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1" y="14127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= 84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350100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(50 + 5 ): 5 = 50 : 5 + 5 : 5 = 10 + 1 = 11 </a:t>
            </a:r>
            <a:endParaRPr lang="ru-RU" sz="32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00250" y="2286000"/>
            <a:ext cx="4929188" cy="1643063"/>
          </a:xfrm>
          <a:prstGeom prst="rect">
            <a:avLst/>
          </a:prstGeom>
          <a:solidFill>
            <a:srgbClr val="FFFFFF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7200" b="1" dirty="0">
                <a:solidFill>
                  <a:srgbClr val="6600CC"/>
                </a:solidFill>
                <a:latin typeface="Times New Roman" pitchFamily="18" charset="0"/>
              </a:rPr>
              <a:t> 48 : 3 =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5643563" y="2214563"/>
            <a:ext cx="936625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Тема  урока: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b="1" dirty="0" err="1" smtClean="0">
                <a:latin typeface="Courier New" pitchFamily="49" charset="0"/>
                <a:cs typeface="Courier New" pitchFamily="49" charset="0"/>
              </a:rPr>
              <a:t>Внетабличное</a:t>
            </a:r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 деление</a:t>
            </a:r>
            <a:br>
              <a:rPr lang="ru-RU" sz="44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двузначного  числа</a:t>
            </a:r>
            <a:br>
              <a:rPr lang="ru-RU" sz="44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на  однозначное.</a:t>
            </a:r>
            <a:endParaRPr lang="ru-RU" sz="4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00250" y="620689"/>
            <a:ext cx="4929188" cy="2448272"/>
          </a:xfrm>
          <a:prstGeom prst="rect">
            <a:avLst/>
          </a:prstGeom>
          <a:solidFill>
            <a:srgbClr val="FFFFFF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7200" b="1" dirty="0">
                <a:solidFill>
                  <a:srgbClr val="6600CC"/>
                </a:solidFill>
                <a:latin typeface="Times New Roman" pitchFamily="18" charset="0"/>
              </a:rPr>
              <a:t> 48 : 3 =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5643563" y="692696"/>
            <a:ext cx="936625" cy="31792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361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79712" y="3501008"/>
            <a:ext cx="4968552" cy="2088232"/>
          </a:xfrm>
          <a:prstGeom prst="rect">
            <a:avLst/>
          </a:prstGeom>
          <a:solidFill>
            <a:srgbClr val="FFFFFF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7200" b="1" dirty="0">
                <a:solidFill>
                  <a:srgbClr val="6600CC"/>
                </a:solidFill>
                <a:latin typeface="Times New Roman" pitchFamily="18" charset="0"/>
              </a:rPr>
              <a:t> 48 : </a:t>
            </a:r>
            <a:r>
              <a:rPr lang="ru-RU" sz="7200" b="1" dirty="0" smtClean="0">
                <a:solidFill>
                  <a:srgbClr val="6600CC"/>
                </a:solidFill>
                <a:latin typeface="Times New Roman" pitchFamily="18" charset="0"/>
              </a:rPr>
              <a:t>4 </a:t>
            </a:r>
            <a:r>
              <a:rPr lang="ru-RU" sz="7200" b="1" dirty="0">
                <a:solidFill>
                  <a:srgbClr val="6600CC"/>
                </a:solidFill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nstantia" pitchFamily="18" charset="0"/>
              </a:rPr>
              <a:t>Алгоритм  деления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 dirty="0" smtClean="0"/>
              <a:t>Заменю     -суммой разрядных слагаемых</a:t>
            </a:r>
            <a:br>
              <a:rPr lang="ru-RU" sz="2800" b="1" dirty="0" smtClean="0"/>
            </a:br>
            <a:r>
              <a:rPr lang="ru-RU" sz="2800" b="1" dirty="0" smtClean="0"/>
              <a:t>                   -суммой  удобных  слагаемых</a:t>
            </a:r>
            <a:br>
              <a:rPr lang="ru-RU" sz="2800" b="1" dirty="0" smtClean="0"/>
            </a:br>
            <a:r>
              <a:rPr lang="ru-RU" sz="2800" b="1" dirty="0" smtClean="0"/>
              <a:t>                   -Получится  пример.</a:t>
            </a:r>
            <a:br>
              <a:rPr lang="ru-RU" sz="2800" b="1" dirty="0" smtClean="0"/>
            </a:br>
            <a:r>
              <a:rPr lang="ru-RU" sz="2800" b="1" dirty="0" smtClean="0"/>
              <a:t>                   -Разделю  слагаемые.</a:t>
            </a:r>
            <a:br>
              <a:rPr lang="ru-RU" sz="2800" b="1" dirty="0" smtClean="0"/>
            </a:br>
            <a:r>
              <a:rPr lang="ru-RU" sz="2800" b="1" dirty="0" smtClean="0"/>
              <a:t>                   -Сложу  результаты.</a:t>
            </a:r>
            <a:endParaRPr lang="ru-RU" sz="28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14546" y="2071679"/>
            <a:ext cx="64294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43109" y="2143116"/>
            <a:ext cx="714380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296</TotalTime>
  <Words>378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Найдите значение выражений и соберите слово</vt:lpstr>
      <vt:lpstr>Слайд 2</vt:lpstr>
      <vt:lpstr>Устный счёт</vt:lpstr>
      <vt:lpstr>Проверь себя.</vt:lpstr>
      <vt:lpstr>Слайд 5</vt:lpstr>
      <vt:lpstr>Слайд 6</vt:lpstr>
      <vt:lpstr>Тема  урока:</vt:lpstr>
      <vt:lpstr>Слайд 8</vt:lpstr>
      <vt:lpstr>Алгоритм  деления: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пк</cp:lastModifiedBy>
  <cp:revision>35</cp:revision>
  <dcterms:created xsi:type="dcterms:W3CDTF">2012-01-25T05:23:43Z</dcterms:created>
  <dcterms:modified xsi:type="dcterms:W3CDTF">2013-01-30T20:09:18Z</dcterms:modified>
</cp:coreProperties>
</file>