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1" r:id="rId4"/>
    <p:sldId id="275" r:id="rId5"/>
    <p:sldId id="262" r:id="rId6"/>
    <p:sldId id="257" r:id="rId7"/>
    <p:sldId id="263" r:id="rId8"/>
    <p:sldId id="264" r:id="rId9"/>
    <p:sldId id="276" r:id="rId10"/>
    <p:sldId id="277" r:id="rId11"/>
    <p:sldId id="278" r:id="rId12"/>
    <p:sldId id="279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622685-94A0-4242-86F6-35F390643617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14F293-5F2A-4C14-B1A6-4E8454CD1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7B48-0318-4DD0-94A1-0BB9A56CFF98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A7A4-8519-461A-BB42-3D1D743C9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06A4-134B-4690-87D7-71A016548A7F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A833-97E3-4FBC-9CE7-BE5B3756A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D32D-77ED-47CF-97FC-455F85AFAF50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8121-3037-4855-A3E6-0C0090658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FBE9-168C-43EF-A32A-BE4C7DCFEF08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E97F-360A-4F6B-9779-59070F07F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6A92-F617-4054-86BC-64677745321A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520D-B4C7-4345-9BC9-3ADE28218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43D1-D32F-4C27-A10B-D1F85846A6F3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A598-A30B-4FB1-BEE7-B81AD0F20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444D2-EE7F-4CAD-81A1-BC0AF0614757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E5D2-150E-46D9-8A30-A702E639A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FCD9-89D0-48FC-8EB9-2FE526D53680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49E3D-B495-4E6F-ACF2-29AF0B891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8E51B-1143-443D-92C6-01314B4705B3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4A78-422C-4CC7-91C5-51B3CA677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2678-2F18-4E11-AB5D-DEDC95181268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2AA5-C48F-43E4-993A-0D56DAFCB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92E4-9F1E-421B-A89A-25F6F1D7E699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6297-F12C-477A-8719-6BD281450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0AB0E4-FA8B-4B67-8B02-901FD6E173E5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47750-0354-401E-9696-2F1A1F2DD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епп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2071702" cy="255999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Пеппи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071942"/>
            <a:ext cx="2124278" cy="250703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23528" y="1916832"/>
            <a:ext cx="8460432" cy="252028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Урок математики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«</a:t>
            </a:r>
            <a:r>
              <a:rPr lang="ru-RU" sz="4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Единицы длины</a:t>
            </a:r>
            <a:r>
              <a:rPr lang="ru-RU" sz="36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класс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1032" y="260648"/>
            <a:ext cx="871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defRPr/>
            </a:pPr>
            <a:r>
              <a:rPr lang="ru-RU" sz="1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Государственное бюджетное </a:t>
            </a:r>
          </a:p>
          <a:p>
            <a:pPr algn="ctr">
              <a:defRPr/>
            </a:pPr>
            <a:r>
              <a:rPr lang="ru-RU" sz="1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общеобразовательное учреждение </a:t>
            </a:r>
          </a:p>
          <a:p>
            <a:pPr algn="ctr">
              <a:defRPr/>
            </a:pPr>
            <a:r>
              <a:rPr lang="ru-RU" sz="1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средняя общеобразовательная школа  № 538 </a:t>
            </a:r>
          </a:p>
          <a:p>
            <a:pPr algn="ctr">
              <a:defRPr/>
            </a:pPr>
            <a:r>
              <a:rPr lang="ru-RU" sz="1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углубленным изучением информационных технологий </a:t>
            </a:r>
          </a:p>
          <a:p>
            <a:pPr algn="ctr">
              <a:defRPr/>
            </a:pPr>
            <a:r>
              <a:rPr lang="ru-RU" sz="16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Кировского района Санкт-Петербурга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99592" y="4365104"/>
            <a:ext cx="8064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r">
              <a:defRPr/>
            </a:pPr>
            <a:r>
              <a:rPr lang="ru-RU" sz="20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Автор-составитель: </a:t>
            </a:r>
          </a:p>
          <a:p>
            <a:pPr algn="r">
              <a:defRPr/>
            </a:pPr>
            <a:r>
              <a:rPr lang="ru-RU" sz="20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учитель начальной школы </a:t>
            </a:r>
          </a:p>
          <a:p>
            <a:pPr algn="r">
              <a:defRPr/>
            </a:pPr>
            <a:r>
              <a:rPr lang="ru-RU" sz="20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Андрианова Л.И.</a:t>
            </a:r>
            <a:endParaRPr lang="ru-RU" sz="20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32048" y="5805264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>
              <a:defRPr/>
            </a:pPr>
            <a:r>
              <a:rPr lang="ru-RU" sz="20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2013</a:t>
            </a:r>
            <a:endParaRPr lang="ru-RU" sz="20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7"/>
          <p:cNvGraphicFramePr>
            <a:graphicFrameLocks/>
          </p:cNvGraphicFramePr>
          <p:nvPr/>
        </p:nvGraphicFramePr>
        <p:xfrm>
          <a:off x="468313" y="2205038"/>
          <a:ext cx="8218487" cy="4030662"/>
        </p:xfrm>
        <a:graphic>
          <a:graphicData uri="http://schemas.openxmlformats.org/drawingml/2006/table">
            <a:tbl>
              <a:tblPr/>
              <a:tblGrid>
                <a:gridCol w="4110037"/>
                <a:gridCol w="4108450"/>
              </a:tblGrid>
              <a:tr h="980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м = 20 дм = 200 см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м =             =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м =           =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м =             =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м =          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м =             =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м =           =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м =             =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547813" y="3284538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3059113" y="3284538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547813" y="4292600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3059113" y="4292600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3059113" y="5373688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1547813" y="5373688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380288" y="2349500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5795963" y="2349500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7380288" y="3357563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5795963" y="3357563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7380288" y="4292600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5795963" y="4292600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7380288" y="5373688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42"/>
          <p:cNvSpPr>
            <a:spLocks noChangeArrowheads="1"/>
          </p:cNvSpPr>
          <p:nvPr/>
        </p:nvSpPr>
        <p:spPr bwMode="auto">
          <a:xfrm>
            <a:off x="5795963" y="5373688"/>
            <a:ext cx="8636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3"/>
          <p:cNvSpPr>
            <a:spLocks noChangeArrowheads="1"/>
          </p:cNvSpPr>
          <p:nvPr/>
        </p:nvSpPr>
        <p:spPr bwMode="auto">
          <a:xfrm>
            <a:off x="1476375" y="32131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30дм</a:t>
            </a:r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2987675" y="32131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300см</a:t>
            </a: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1476375" y="414972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40дм</a:t>
            </a:r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2987675" y="414972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400см</a:t>
            </a:r>
          </a:p>
        </p:txBody>
      </p:sp>
      <p:sp>
        <p:nvSpPr>
          <p:cNvPr id="21" name="Rectangle 47"/>
          <p:cNvSpPr>
            <a:spLocks noChangeArrowheads="1"/>
          </p:cNvSpPr>
          <p:nvPr/>
        </p:nvSpPr>
        <p:spPr bwMode="auto">
          <a:xfrm>
            <a:off x="1476375" y="53006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50дм</a:t>
            </a:r>
          </a:p>
        </p:txBody>
      </p:sp>
      <p:sp>
        <p:nvSpPr>
          <p:cNvPr id="22" name="Rectangle 48"/>
          <p:cNvSpPr>
            <a:spLocks noChangeArrowheads="1"/>
          </p:cNvSpPr>
          <p:nvPr/>
        </p:nvSpPr>
        <p:spPr bwMode="auto">
          <a:xfrm>
            <a:off x="2987675" y="53006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500см</a:t>
            </a: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5724525" y="227647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60дм</a:t>
            </a:r>
          </a:p>
        </p:txBody>
      </p:sp>
      <p:sp>
        <p:nvSpPr>
          <p:cNvPr id="24" name="Rectangle 50"/>
          <p:cNvSpPr>
            <a:spLocks noChangeArrowheads="1"/>
          </p:cNvSpPr>
          <p:nvPr/>
        </p:nvSpPr>
        <p:spPr bwMode="auto">
          <a:xfrm>
            <a:off x="7308850" y="227647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600см</a:t>
            </a:r>
          </a:p>
        </p:txBody>
      </p:sp>
      <p:sp>
        <p:nvSpPr>
          <p:cNvPr id="25" name="Rectangle 51"/>
          <p:cNvSpPr>
            <a:spLocks noChangeArrowheads="1"/>
          </p:cNvSpPr>
          <p:nvPr/>
        </p:nvSpPr>
        <p:spPr bwMode="auto">
          <a:xfrm>
            <a:off x="5724525" y="32131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70дм</a:t>
            </a:r>
          </a:p>
        </p:txBody>
      </p:sp>
      <p:sp>
        <p:nvSpPr>
          <p:cNvPr id="26" name="Rectangle 52"/>
          <p:cNvSpPr>
            <a:spLocks noChangeArrowheads="1"/>
          </p:cNvSpPr>
          <p:nvPr/>
        </p:nvSpPr>
        <p:spPr bwMode="auto">
          <a:xfrm>
            <a:off x="7308850" y="32131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700см</a:t>
            </a:r>
          </a:p>
        </p:txBody>
      </p:sp>
      <p:sp>
        <p:nvSpPr>
          <p:cNvPr id="27" name="Rectangle 53"/>
          <p:cNvSpPr>
            <a:spLocks noChangeArrowheads="1"/>
          </p:cNvSpPr>
          <p:nvPr/>
        </p:nvSpPr>
        <p:spPr bwMode="auto">
          <a:xfrm>
            <a:off x="5724525" y="42211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80дм</a:t>
            </a: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7308850" y="42211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800см</a:t>
            </a:r>
          </a:p>
        </p:txBody>
      </p:sp>
      <p:sp>
        <p:nvSpPr>
          <p:cNvPr id="29" name="Rectangle 55"/>
          <p:cNvSpPr>
            <a:spLocks noChangeArrowheads="1"/>
          </p:cNvSpPr>
          <p:nvPr/>
        </p:nvSpPr>
        <p:spPr bwMode="auto">
          <a:xfrm>
            <a:off x="5724525" y="53006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90дм</a:t>
            </a:r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7308850" y="53006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900см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323528" y="188640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Заполни таблицу: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 rot="-1359332">
            <a:off x="2627313" y="4797425"/>
            <a:ext cx="1143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 rot="1262647">
            <a:off x="4140200" y="2133600"/>
            <a:ext cx="981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2" name="Group 23"/>
          <p:cNvGrpSpPr>
            <a:grpSpLocks/>
          </p:cNvGrpSpPr>
          <p:nvPr/>
        </p:nvGrpSpPr>
        <p:grpSpPr bwMode="auto">
          <a:xfrm>
            <a:off x="5795963" y="1412875"/>
            <a:ext cx="2962275" cy="652463"/>
            <a:chOff x="884" y="572"/>
            <a:chExt cx="1866" cy="411"/>
          </a:xfrm>
        </p:grpSpPr>
        <p:pic>
          <p:nvPicPr>
            <p:cNvPr id="1231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84" y="572"/>
              <a:ext cx="186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1111" y="618"/>
              <a:ext cx="163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90 см * 9 м</a:t>
              </a:r>
            </a:p>
          </p:txBody>
        </p:sp>
      </p:grpSp>
      <p:grpSp>
        <p:nvGrpSpPr>
          <p:cNvPr id="12293" name="Group 31"/>
          <p:cNvGrpSpPr>
            <a:grpSpLocks/>
          </p:cNvGrpSpPr>
          <p:nvPr/>
        </p:nvGrpSpPr>
        <p:grpSpPr bwMode="auto">
          <a:xfrm>
            <a:off x="684213" y="1341438"/>
            <a:ext cx="2971800" cy="723900"/>
            <a:chOff x="1655" y="1253"/>
            <a:chExt cx="1872" cy="456"/>
          </a:xfrm>
        </p:grpSpPr>
        <p:pic>
          <p:nvPicPr>
            <p:cNvPr id="12316" name="Picture 1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5" y="1253"/>
              <a:ext cx="187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29"/>
            <p:cNvSpPr>
              <a:spLocks noChangeArrowheads="1"/>
            </p:cNvSpPr>
            <p:nvPr/>
          </p:nvSpPr>
          <p:spPr bwMode="auto">
            <a:xfrm>
              <a:off x="1973" y="1298"/>
              <a:ext cx="14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 м * 3 см</a:t>
              </a:r>
            </a:p>
          </p:txBody>
        </p:sp>
      </p:grpSp>
      <p:grpSp>
        <p:nvGrpSpPr>
          <p:cNvPr id="12294" name="Group 63"/>
          <p:cNvGrpSpPr>
            <a:grpSpLocks/>
          </p:cNvGrpSpPr>
          <p:nvPr/>
        </p:nvGrpSpPr>
        <p:grpSpPr bwMode="auto">
          <a:xfrm>
            <a:off x="6181725" y="4510088"/>
            <a:ext cx="2962275" cy="650875"/>
            <a:chOff x="3651" y="1616"/>
            <a:chExt cx="1866" cy="410"/>
          </a:xfrm>
        </p:grpSpPr>
        <p:pic>
          <p:nvPicPr>
            <p:cNvPr id="12314" name="Picture 6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51" y="1616"/>
              <a:ext cx="186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65"/>
            <p:cNvSpPr>
              <a:spLocks noChangeArrowheads="1"/>
            </p:cNvSpPr>
            <p:nvPr/>
          </p:nvSpPr>
          <p:spPr bwMode="auto">
            <a:xfrm>
              <a:off x="3923" y="1661"/>
              <a:ext cx="14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 м * 70 см</a:t>
              </a:r>
            </a:p>
          </p:txBody>
        </p:sp>
      </p:grpSp>
      <p:grpSp>
        <p:nvGrpSpPr>
          <p:cNvPr id="12295" name="Group 66"/>
          <p:cNvGrpSpPr>
            <a:grpSpLocks/>
          </p:cNvGrpSpPr>
          <p:nvPr/>
        </p:nvGrpSpPr>
        <p:grpSpPr bwMode="auto">
          <a:xfrm>
            <a:off x="0" y="4581525"/>
            <a:ext cx="2914650" cy="723900"/>
            <a:chOff x="3470" y="2115"/>
            <a:chExt cx="1836" cy="456"/>
          </a:xfrm>
        </p:grpSpPr>
        <p:pic>
          <p:nvPicPr>
            <p:cNvPr id="12312" name="Picture 67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2115"/>
              <a:ext cx="183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68"/>
            <p:cNvSpPr>
              <a:spLocks noChangeArrowheads="1"/>
            </p:cNvSpPr>
            <p:nvPr/>
          </p:nvSpPr>
          <p:spPr bwMode="auto">
            <a:xfrm>
              <a:off x="3742" y="2160"/>
              <a:ext cx="14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 см * 3 дм</a:t>
              </a:r>
            </a:p>
          </p:txBody>
        </p:sp>
      </p:grpSp>
      <p:grpSp>
        <p:nvGrpSpPr>
          <p:cNvPr id="12296" name="Group 70"/>
          <p:cNvGrpSpPr>
            <a:grpSpLocks/>
          </p:cNvGrpSpPr>
          <p:nvPr/>
        </p:nvGrpSpPr>
        <p:grpSpPr bwMode="auto">
          <a:xfrm>
            <a:off x="0" y="3573463"/>
            <a:ext cx="3028950" cy="650875"/>
            <a:chOff x="0" y="1026"/>
            <a:chExt cx="1908" cy="410"/>
          </a:xfrm>
        </p:grpSpPr>
        <p:pic>
          <p:nvPicPr>
            <p:cNvPr id="12310" name="Picture 7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26"/>
              <a:ext cx="183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72"/>
            <p:cNvSpPr>
              <a:spLocks noChangeArrowheads="1"/>
            </p:cNvSpPr>
            <p:nvPr/>
          </p:nvSpPr>
          <p:spPr bwMode="auto">
            <a:xfrm>
              <a:off x="249" y="1071"/>
              <a:ext cx="16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90 см * 80 м</a:t>
              </a:r>
            </a:p>
          </p:txBody>
        </p:sp>
      </p:grpSp>
      <p:grpSp>
        <p:nvGrpSpPr>
          <p:cNvPr id="12297" name="Group 73"/>
          <p:cNvGrpSpPr>
            <a:grpSpLocks/>
          </p:cNvGrpSpPr>
          <p:nvPr/>
        </p:nvGrpSpPr>
        <p:grpSpPr bwMode="auto">
          <a:xfrm>
            <a:off x="0" y="2493963"/>
            <a:ext cx="2971800" cy="723900"/>
            <a:chOff x="0" y="482"/>
            <a:chExt cx="1872" cy="456"/>
          </a:xfrm>
        </p:grpSpPr>
        <p:pic>
          <p:nvPicPr>
            <p:cNvPr id="12308" name="Picture 7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82"/>
              <a:ext cx="187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75"/>
            <p:cNvSpPr>
              <a:spLocks noChangeArrowheads="1"/>
            </p:cNvSpPr>
            <p:nvPr/>
          </p:nvSpPr>
          <p:spPr bwMode="auto">
            <a:xfrm>
              <a:off x="204" y="527"/>
              <a:ext cx="16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 дм * 60 см</a:t>
              </a:r>
            </a:p>
          </p:txBody>
        </p:sp>
      </p:grpSp>
      <p:grpSp>
        <p:nvGrpSpPr>
          <p:cNvPr id="12298" name="Group 76"/>
          <p:cNvGrpSpPr>
            <a:grpSpLocks/>
          </p:cNvGrpSpPr>
          <p:nvPr/>
        </p:nvGrpSpPr>
        <p:grpSpPr bwMode="auto">
          <a:xfrm>
            <a:off x="5940425" y="3502025"/>
            <a:ext cx="2914650" cy="723900"/>
            <a:chOff x="3470" y="2115"/>
            <a:chExt cx="1836" cy="456"/>
          </a:xfrm>
        </p:grpSpPr>
        <p:pic>
          <p:nvPicPr>
            <p:cNvPr id="12306" name="Picture 77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2115"/>
              <a:ext cx="183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Rectangle 78"/>
            <p:cNvSpPr>
              <a:spLocks noChangeArrowheads="1"/>
            </p:cNvSpPr>
            <p:nvPr/>
          </p:nvSpPr>
          <p:spPr bwMode="auto">
            <a:xfrm>
              <a:off x="3742" y="2160"/>
              <a:ext cx="14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 дм * 5 см</a:t>
              </a:r>
            </a:p>
          </p:txBody>
        </p:sp>
      </p:grpSp>
      <p:grpSp>
        <p:nvGrpSpPr>
          <p:cNvPr id="12299" name="Group 79"/>
          <p:cNvGrpSpPr>
            <a:grpSpLocks/>
          </p:cNvGrpSpPr>
          <p:nvPr/>
        </p:nvGrpSpPr>
        <p:grpSpPr bwMode="auto">
          <a:xfrm>
            <a:off x="6172200" y="2420938"/>
            <a:ext cx="2971800" cy="723900"/>
            <a:chOff x="3888" y="1661"/>
            <a:chExt cx="1872" cy="456"/>
          </a:xfrm>
        </p:grpSpPr>
        <p:pic>
          <p:nvPicPr>
            <p:cNvPr id="12304" name="Picture 8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8" y="1661"/>
              <a:ext cx="187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81"/>
            <p:cNvSpPr>
              <a:spLocks noChangeArrowheads="1"/>
            </p:cNvSpPr>
            <p:nvPr/>
          </p:nvSpPr>
          <p:spPr bwMode="auto">
            <a:xfrm>
              <a:off x="4105" y="1706"/>
              <a:ext cx="1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80 м * 80 см</a:t>
              </a:r>
            </a:p>
          </p:txBody>
        </p:sp>
      </p:grpSp>
      <p:pic>
        <p:nvPicPr>
          <p:cNvPr id="12300" name="Picture 8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3995738" y="3141663"/>
            <a:ext cx="1143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8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3276600" y="3286125"/>
            <a:ext cx="5492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8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4211638" y="4581525"/>
            <a:ext cx="6492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323528" y="188640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Сравни: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3"/>
          <p:cNvGrpSpPr>
            <a:grpSpLocks/>
          </p:cNvGrpSpPr>
          <p:nvPr/>
        </p:nvGrpSpPr>
        <p:grpSpPr bwMode="auto">
          <a:xfrm>
            <a:off x="5076825" y="1412875"/>
            <a:ext cx="4067175" cy="652463"/>
            <a:chOff x="884" y="572"/>
            <a:chExt cx="1866" cy="411"/>
          </a:xfrm>
        </p:grpSpPr>
        <p:pic>
          <p:nvPicPr>
            <p:cNvPr id="13345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84" y="572"/>
              <a:ext cx="186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18"/>
            <p:cNvSpPr>
              <a:spLocks noChangeArrowheads="1"/>
            </p:cNvSpPr>
            <p:nvPr/>
          </p:nvSpPr>
          <p:spPr bwMode="auto">
            <a:xfrm>
              <a:off x="1111" y="618"/>
              <a:ext cx="163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90 см            9 м</a:t>
              </a:r>
            </a:p>
          </p:txBody>
        </p:sp>
      </p:grpSp>
      <p:grpSp>
        <p:nvGrpSpPr>
          <p:cNvPr id="13315" name="Group 31"/>
          <p:cNvGrpSpPr>
            <a:grpSpLocks/>
          </p:cNvGrpSpPr>
          <p:nvPr/>
        </p:nvGrpSpPr>
        <p:grpSpPr bwMode="auto">
          <a:xfrm>
            <a:off x="684213" y="1341438"/>
            <a:ext cx="3959225" cy="723900"/>
            <a:chOff x="1655" y="1253"/>
            <a:chExt cx="1872" cy="456"/>
          </a:xfrm>
        </p:grpSpPr>
        <p:pic>
          <p:nvPicPr>
            <p:cNvPr id="13343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5" y="1253"/>
              <a:ext cx="187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1973" y="1298"/>
              <a:ext cx="14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 м               3 см</a:t>
              </a:r>
            </a:p>
          </p:txBody>
        </p:sp>
      </p:grpSp>
      <p:grpSp>
        <p:nvGrpSpPr>
          <p:cNvPr id="13316" name="Group 63"/>
          <p:cNvGrpSpPr>
            <a:grpSpLocks/>
          </p:cNvGrpSpPr>
          <p:nvPr/>
        </p:nvGrpSpPr>
        <p:grpSpPr bwMode="auto">
          <a:xfrm>
            <a:off x="5292725" y="4510088"/>
            <a:ext cx="3851275" cy="650875"/>
            <a:chOff x="3651" y="1616"/>
            <a:chExt cx="1866" cy="410"/>
          </a:xfrm>
        </p:grpSpPr>
        <p:pic>
          <p:nvPicPr>
            <p:cNvPr id="13341" name="Picture 6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51" y="1616"/>
              <a:ext cx="186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65"/>
            <p:cNvSpPr>
              <a:spLocks noChangeArrowheads="1"/>
            </p:cNvSpPr>
            <p:nvPr/>
          </p:nvSpPr>
          <p:spPr bwMode="auto">
            <a:xfrm>
              <a:off x="3923" y="1661"/>
              <a:ext cx="14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 м           70 см</a:t>
              </a:r>
            </a:p>
          </p:txBody>
        </p:sp>
      </p:grpSp>
      <p:grpSp>
        <p:nvGrpSpPr>
          <p:cNvPr id="13317" name="Group 66"/>
          <p:cNvGrpSpPr>
            <a:grpSpLocks/>
          </p:cNvGrpSpPr>
          <p:nvPr/>
        </p:nvGrpSpPr>
        <p:grpSpPr bwMode="auto">
          <a:xfrm>
            <a:off x="0" y="4581525"/>
            <a:ext cx="4787900" cy="723900"/>
            <a:chOff x="3470" y="2115"/>
            <a:chExt cx="1836" cy="456"/>
          </a:xfrm>
        </p:grpSpPr>
        <p:pic>
          <p:nvPicPr>
            <p:cNvPr id="13339" name="Picture 6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2115"/>
              <a:ext cx="183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68"/>
            <p:cNvSpPr>
              <a:spLocks noChangeArrowheads="1"/>
            </p:cNvSpPr>
            <p:nvPr/>
          </p:nvSpPr>
          <p:spPr bwMode="auto">
            <a:xfrm>
              <a:off x="3742" y="2160"/>
              <a:ext cx="14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 см                3 дм</a:t>
              </a:r>
            </a:p>
          </p:txBody>
        </p:sp>
      </p:grpSp>
      <p:grpSp>
        <p:nvGrpSpPr>
          <p:cNvPr id="13318" name="Group 70"/>
          <p:cNvGrpSpPr>
            <a:grpSpLocks/>
          </p:cNvGrpSpPr>
          <p:nvPr/>
        </p:nvGrpSpPr>
        <p:grpSpPr bwMode="auto">
          <a:xfrm>
            <a:off x="250825" y="3573463"/>
            <a:ext cx="4608513" cy="650875"/>
            <a:chOff x="0" y="1026"/>
            <a:chExt cx="1908" cy="410"/>
          </a:xfrm>
        </p:grpSpPr>
        <p:pic>
          <p:nvPicPr>
            <p:cNvPr id="13337" name="Picture 7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26"/>
              <a:ext cx="183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72"/>
            <p:cNvSpPr>
              <a:spLocks noChangeArrowheads="1"/>
            </p:cNvSpPr>
            <p:nvPr/>
          </p:nvSpPr>
          <p:spPr bwMode="auto">
            <a:xfrm>
              <a:off x="249" y="1071"/>
              <a:ext cx="16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90 см             80 м</a:t>
              </a:r>
            </a:p>
          </p:txBody>
        </p:sp>
      </p:grpSp>
      <p:grpSp>
        <p:nvGrpSpPr>
          <p:cNvPr id="13319" name="Group 73"/>
          <p:cNvGrpSpPr>
            <a:grpSpLocks/>
          </p:cNvGrpSpPr>
          <p:nvPr/>
        </p:nvGrpSpPr>
        <p:grpSpPr bwMode="auto">
          <a:xfrm>
            <a:off x="0" y="2493963"/>
            <a:ext cx="4211638" cy="723900"/>
            <a:chOff x="0" y="482"/>
            <a:chExt cx="1872" cy="456"/>
          </a:xfrm>
        </p:grpSpPr>
        <p:pic>
          <p:nvPicPr>
            <p:cNvPr id="13335" name="Picture 7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82"/>
              <a:ext cx="187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75"/>
            <p:cNvSpPr>
              <a:spLocks noChangeArrowheads="1"/>
            </p:cNvSpPr>
            <p:nvPr/>
          </p:nvSpPr>
          <p:spPr bwMode="auto">
            <a:xfrm>
              <a:off x="204" y="527"/>
              <a:ext cx="16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 дм                60 см</a:t>
              </a:r>
            </a:p>
          </p:txBody>
        </p:sp>
      </p:grpSp>
      <p:grpSp>
        <p:nvGrpSpPr>
          <p:cNvPr id="13320" name="Group 76"/>
          <p:cNvGrpSpPr>
            <a:grpSpLocks/>
          </p:cNvGrpSpPr>
          <p:nvPr/>
        </p:nvGrpSpPr>
        <p:grpSpPr bwMode="auto">
          <a:xfrm>
            <a:off x="5219700" y="3502025"/>
            <a:ext cx="3924300" cy="723900"/>
            <a:chOff x="3470" y="2115"/>
            <a:chExt cx="1836" cy="456"/>
          </a:xfrm>
        </p:grpSpPr>
        <p:pic>
          <p:nvPicPr>
            <p:cNvPr id="13333" name="Picture 7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2115"/>
              <a:ext cx="183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78"/>
            <p:cNvSpPr>
              <a:spLocks noChangeArrowheads="1"/>
            </p:cNvSpPr>
            <p:nvPr/>
          </p:nvSpPr>
          <p:spPr bwMode="auto">
            <a:xfrm>
              <a:off x="3742" y="2160"/>
              <a:ext cx="14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 дм           5 см</a:t>
              </a:r>
            </a:p>
          </p:txBody>
        </p:sp>
      </p:grpSp>
      <p:grpSp>
        <p:nvGrpSpPr>
          <p:cNvPr id="13321" name="Group 79"/>
          <p:cNvGrpSpPr>
            <a:grpSpLocks/>
          </p:cNvGrpSpPr>
          <p:nvPr/>
        </p:nvGrpSpPr>
        <p:grpSpPr bwMode="auto">
          <a:xfrm>
            <a:off x="5003800" y="2420938"/>
            <a:ext cx="4140200" cy="723900"/>
            <a:chOff x="3888" y="1661"/>
            <a:chExt cx="1872" cy="456"/>
          </a:xfrm>
        </p:grpSpPr>
        <p:pic>
          <p:nvPicPr>
            <p:cNvPr id="13331" name="Picture 8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8" y="1661"/>
              <a:ext cx="187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81"/>
            <p:cNvSpPr>
              <a:spLocks noChangeArrowheads="1"/>
            </p:cNvSpPr>
            <p:nvPr/>
          </p:nvSpPr>
          <p:spPr bwMode="auto">
            <a:xfrm>
              <a:off x="4105" y="1706"/>
              <a:ext cx="1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80 м             80 см</a:t>
              </a:r>
            </a:p>
          </p:txBody>
        </p:sp>
      </p:grpSp>
      <p:pic>
        <p:nvPicPr>
          <p:cNvPr id="13322" name="Picture 8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6877050" y="4581525"/>
            <a:ext cx="6207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6804025" y="2565400"/>
            <a:ext cx="4762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 rot="10580443">
            <a:off x="6804025" y="1485900"/>
            <a:ext cx="622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8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2339975" y="1412875"/>
            <a:ext cx="7921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8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7019925" y="3502025"/>
            <a:ext cx="5429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8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1763713" y="2493963"/>
            <a:ext cx="7207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8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2195513" y="3573463"/>
            <a:ext cx="7207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 rot="10586288">
            <a:off x="2124075" y="4654550"/>
            <a:ext cx="6111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323528" y="188640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Давай проверим: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2320_2319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2786058"/>
            <a:ext cx="3076575" cy="3810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332656"/>
            <a:ext cx="7920880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cs typeface="+mn-cs"/>
              </a:rPr>
              <a:t>Наш урок подошёл к концу …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44824"/>
            <a:ext cx="6696744" cy="212365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66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Спасибо </a:t>
            </a:r>
          </a:p>
          <a:p>
            <a:pPr>
              <a:defRPr/>
            </a:pPr>
            <a:r>
              <a:rPr lang="ru-RU" sz="66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             за урок !</a:t>
            </a:r>
            <a:endParaRPr lang="ru-RU" sz="6600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71775" y="3284538"/>
            <a:ext cx="2087563" cy="3062287"/>
            <a:chOff x="340" y="1344"/>
            <a:chExt cx="1315" cy="1929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>
              <a:lum contrast="30000"/>
            </a:blip>
            <a:srcRect/>
            <a:stretch>
              <a:fillRect/>
            </a:stretch>
          </p:blipFill>
          <p:spPr bwMode="auto">
            <a:xfrm>
              <a:off x="340" y="1344"/>
              <a:ext cx="1315" cy="136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476" y="2750"/>
              <a:ext cx="104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dirty="0">
                  <a:ln>
                    <a:solidFill>
                      <a:sysClr val="windowText" lastClr="00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Маховая сажень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68313" y="3068638"/>
            <a:ext cx="1800225" cy="3567112"/>
            <a:chOff x="1973" y="1298"/>
            <a:chExt cx="1134" cy="2247"/>
          </a:xfrm>
        </p:grpSpPr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</a:blip>
            <a:srcRect r="1134" b="17393"/>
            <a:stretch>
              <a:fillRect/>
            </a:stretch>
          </p:blipFill>
          <p:spPr bwMode="auto">
            <a:xfrm>
              <a:off x="1973" y="1298"/>
              <a:ext cx="1134" cy="1724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018" y="3022"/>
              <a:ext cx="104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ln>
                    <a:solidFill>
                      <a:sysClr val="windowText" lastClr="00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Косая сажень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7235825" y="3357563"/>
            <a:ext cx="1655763" cy="1968500"/>
            <a:chOff x="4717" y="2024"/>
            <a:chExt cx="1043" cy="1240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4" cstate="print">
              <a:lum bright="-12000" contrast="36000"/>
            </a:blip>
            <a:srcRect/>
            <a:stretch>
              <a:fillRect/>
            </a:stretch>
          </p:blipFill>
          <p:spPr bwMode="auto">
            <a:xfrm>
              <a:off x="4785" y="2024"/>
              <a:ext cx="798" cy="94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717" y="2976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ln>
                    <a:solidFill>
                      <a:sysClr val="windowText" lastClr="00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Пядь</a:t>
              </a:r>
            </a:p>
          </p:txBody>
        </p:sp>
      </p:grp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23528" y="260648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Древние </a:t>
            </a: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единицы измерения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1191816"/>
            <a:ext cx="81369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indent="180975" algn="just" eaLnBrk="0" hangingPunct="0">
              <a:defRPr/>
            </a:pPr>
            <a:r>
              <a:rPr lang="ru-RU" sz="200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mbria" pitchFamily="18" charset="0"/>
                <a:cs typeface="Arial" pitchFamily="34" charset="0"/>
              </a:rPr>
              <a:t>С глубокой древности наши  предки измеряли расстояние собой, своим телом. Это и удобно, и руки с ногами всегда при тебе, их нельзя «забыть дома». Система древнерусских мер длины включала в себя следующие основные меры: версту, сажень, аршин, локоть, пядь и вершок.</a:t>
            </a:r>
            <a:endParaRPr lang="ru-RU" sz="2000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8960"/>
            <a:ext cx="1584176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292080" y="5661248"/>
            <a:ext cx="1655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Локоть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260648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Единицы измерения длины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3140968"/>
            <a:ext cx="2736304" cy="207441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метр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дециметр                               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сантиметр                                                          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миллиметр                                          </a:t>
            </a:r>
          </a:p>
        </p:txBody>
      </p:sp>
      <p:pic>
        <p:nvPicPr>
          <p:cNvPr id="8" name="Рисунок 7" descr="таблица мер дл.jpg"/>
          <p:cNvPicPr/>
          <p:nvPr/>
        </p:nvPicPr>
        <p:blipFill>
          <a:blip r:embed="rId2" cstate="print"/>
          <a:srcRect l="5085" t="8098" r="4813" b="9657"/>
          <a:stretch>
            <a:fillRect/>
          </a:stretch>
        </p:blipFill>
        <p:spPr bwMode="auto">
          <a:xfrm>
            <a:off x="179388" y="2565400"/>
            <a:ext cx="5688012" cy="40560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412776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180975" algn="ctr" eaLnBrk="0" hangingPunct="0">
              <a:defRPr/>
            </a:pPr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180975" algn="ctr" eaLnBrk="0" hangingPunct="0">
              <a:defRPr/>
            </a:pPr>
            <a:r>
              <a:rPr lang="ru-RU" sz="26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mbria" pitchFamily="18" charset="0"/>
                <a:cs typeface="Arial" pitchFamily="34" charset="0"/>
              </a:rPr>
              <a:t>Метр -  основная единица метрической системы</a:t>
            </a:r>
            <a:r>
              <a:rPr lang="ru-RU" sz="2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052736"/>
            <a:ext cx="889248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975" algn="ctr" eaLnBrk="0" hangingPunct="0">
              <a:defRPr/>
            </a:pPr>
            <a:r>
              <a:rPr lang="ru-RU" sz="2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Arial" pitchFamily="34" charset="0"/>
                <a:ea typeface="Cambria" pitchFamily="18" charset="0"/>
                <a:cs typeface="Arial" pitchFamily="34" charset="0"/>
              </a:rPr>
              <a:t>В наше время для измерения длины мы пользуемся мерой, названной метр.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18000" contrast="54000"/>
          </a:blip>
          <a:srcRect/>
          <a:stretch>
            <a:fillRect/>
          </a:stretch>
        </p:blipFill>
        <p:spPr bwMode="auto">
          <a:xfrm>
            <a:off x="827088" y="981075"/>
            <a:ext cx="755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395288" y="1916113"/>
            <a:ext cx="2376487" cy="446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1М</a:t>
            </a: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3132138" y="3644900"/>
            <a:ext cx="1568450" cy="906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5219700" y="2492375"/>
            <a:ext cx="3455988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 дм</a:t>
            </a:r>
          </a:p>
        </p:txBody>
      </p:sp>
      <p:sp>
        <p:nvSpPr>
          <p:cNvPr id="6" name="WordArt 11"/>
          <p:cNvSpPr>
            <a:spLocks noChangeArrowheads="1" noChangeShapeType="1" noTextEdit="1"/>
          </p:cNvSpPr>
          <p:nvPr/>
        </p:nvSpPr>
        <p:spPr bwMode="auto">
          <a:xfrm>
            <a:off x="5219700" y="4508500"/>
            <a:ext cx="345598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 см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547813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2195513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2843213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34925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41402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47879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54356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9"/>
          <p:cNvSpPr>
            <a:spLocks noChangeArrowheads="1"/>
          </p:cNvSpPr>
          <p:nvPr/>
        </p:nvSpPr>
        <p:spPr bwMode="auto">
          <a:xfrm>
            <a:off x="6084888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6732588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7451725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1052736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Единицы измерения длины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88640"/>
            <a:ext cx="5184576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Запомним!</a:t>
            </a:r>
            <a:endParaRPr lang="ru-RU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348880"/>
            <a:ext cx="5328592" cy="33055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36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1 м = 10 дм 1 м = 100 см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6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1 дм = 10 см                 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6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1 см = 10 мм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6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1 дм = 100 мм              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6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1 м = 1000 мм</a:t>
            </a:r>
          </a:p>
        </p:txBody>
      </p:sp>
      <p:pic>
        <p:nvPicPr>
          <p:cNvPr id="6149" name="Picture 6" descr="http://irina555.ucoz.ru/edinitsy_dlin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924175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332656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Назовите единицы измерения длины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44824"/>
            <a:ext cx="8629401" cy="280076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Метр, час, килограмм миллиметр, сантиметр, год, литр, дециметр, неделя, сутки, секунда, век.</a:t>
            </a:r>
            <a:endParaRPr lang="ru-RU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332656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Единицы длины. Километр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96752"/>
            <a:ext cx="7920880" cy="393338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4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А знаете ли вы…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4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ru-RU" sz="40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«кило» – обозначает «тысяча»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40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километр в тысячу раз больше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40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   метра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40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1 км = 1000 м</a:t>
            </a:r>
          </a:p>
        </p:txBody>
      </p:sp>
      <p:pic>
        <p:nvPicPr>
          <p:cNvPr id="8196" name="Picture 6" descr="http://vladimir83salnikov.com/wp-content/uploads/2011/08/%D0%A7%D1%82%D0%BE-%D0%BF%D1%80%D0%BE%D0%B8%D1%81%D1%85%D0%BE%D0%B4%D0%B8%D1%8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3500438"/>
            <a:ext cx="2795588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188640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Единицы длины. Километр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19" name="Группа 20"/>
          <p:cNvGrpSpPr>
            <a:grpSpLocks/>
          </p:cNvGrpSpPr>
          <p:nvPr/>
        </p:nvGrpSpPr>
        <p:grpSpPr bwMode="auto">
          <a:xfrm>
            <a:off x="0" y="1052513"/>
            <a:ext cx="9144000" cy="6007100"/>
            <a:chOff x="0" y="1052736"/>
            <a:chExt cx="9144000" cy="6006515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39552" y="2564904"/>
              <a:ext cx="3600400" cy="1080120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11560" y="1124744"/>
              <a:ext cx="3528392" cy="1224136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364088" y="3861048"/>
              <a:ext cx="3528392" cy="1224136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436096" y="2492896"/>
              <a:ext cx="3456384" cy="1296144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436096" y="1124744"/>
              <a:ext cx="3456384" cy="1296144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539552" y="3861048"/>
              <a:ext cx="3672408" cy="1080120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539552" y="5157192"/>
              <a:ext cx="3672408" cy="1224136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436096" y="5229200"/>
              <a:ext cx="3384376" cy="1296144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39552" y="1052736"/>
              <a:ext cx="8136904" cy="13849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 1</a:t>
              </a:r>
              <a:endParaRPr lang="ru-RU" sz="2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1  км = 1000 м                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 м = —  км       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1000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</a:t>
              </a:r>
              <a:endParaRPr lang="ru-RU" sz="2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115616" y="2420888"/>
              <a:ext cx="7344816" cy="13849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     1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 м = 10 дм                        1 дм = —   м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    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10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              </a:t>
              </a:r>
              <a:endParaRPr lang="ru-RU" sz="2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71600" y="3789040"/>
              <a:ext cx="7635428" cy="13849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1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 дм =  10 см                       1см = —    дм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10                                                                                          </a:t>
              </a:r>
              <a:endParaRPr lang="ru-RU" sz="2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5157192"/>
              <a:ext cx="9144000" cy="1902059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  1</a:t>
              </a:r>
              <a:endParaRPr lang="ru-RU" sz="2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1 см = 10 мм                        1мм </a:t>
              </a: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= —    см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                10</a:t>
              </a:r>
              <a:endParaRPr lang="ru-RU" sz="28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marL="342900" indent="-342900"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2800" b="1" spc="50" dirty="0">
                  <a:ln w="11430">
                    <a:solidFill>
                      <a:sysClr val="windowText" lastClr="000000"/>
                    </a:solidFill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                                                                                            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80" t="14021" b="25258"/>
          <a:stretch>
            <a:fillRect/>
          </a:stretch>
        </p:blipFill>
        <p:spPr bwMode="auto">
          <a:xfrm>
            <a:off x="1258888" y="2349500"/>
            <a:ext cx="3168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235" r="3934" b="18066"/>
          <a:stretch>
            <a:fillRect/>
          </a:stretch>
        </p:blipFill>
        <p:spPr bwMode="auto">
          <a:xfrm>
            <a:off x="2339975" y="4076700"/>
            <a:ext cx="35274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16" t="10805" r="5553" b="18367"/>
          <a:stretch>
            <a:fillRect/>
          </a:stretch>
        </p:blipFill>
        <p:spPr bwMode="auto">
          <a:xfrm>
            <a:off x="5076825" y="2708275"/>
            <a:ext cx="35274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07" t="17590" r="897" b="20700"/>
          <a:stretch>
            <a:fillRect/>
          </a:stretch>
        </p:blipFill>
        <p:spPr bwMode="auto">
          <a:xfrm>
            <a:off x="4859338" y="5300663"/>
            <a:ext cx="3816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627313" y="2420938"/>
            <a:ext cx="115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м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732588" y="2781300"/>
            <a:ext cx="115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м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635375" y="4221163"/>
            <a:ext cx="223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800 см</a:t>
            </a:r>
            <a:endParaRPr lang="ru-RU" sz="4400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300788" y="5445125"/>
            <a:ext cx="2374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400 см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411760" y="2492896"/>
            <a:ext cx="1800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60 дм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635375" y="4221163"/>
            <a:ext cx="1944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80 дм</a:t>
            </a:r>
            <a:endParaRPr lang="ru-RU" sz="4400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300788" y="5445125"/>
            <a:ext cx="201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 дм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6516216" y="2852936"/>
            <a:ext cx="1944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90 дм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23528" y="188640"/>
            <a:ext cx="8820472" cy="1268760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Cambria Math" pitchFamily="18" charset="0"/>
                <a:cs typeface="Arial" pitchFamily="34" charset="0"/>
              </a:rPr>
              <a:t>Вырази в дециметрах:</a:t>
            </a:r>
            <a:endParaRPr lang="ru-RU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448</Words>
  <Application>Microsoft Office PowerPoint</Application>
  <PresentationFormat>Экран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YANNA SHALYPINA</cp:lastModifiedBy>
  <cp:revision>112</cp:revision>
  <dcterms:created xsi:type="dcterms:W3CDTF">2010-04-04T15:12:01Z</dcterms:created>
  <dcterms:modified xsi:type="dcterms:W3CDTF">2014-07-06T14:06:25Z</dcterms:modified>
</cp:coreProperties>
</file>