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4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66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1357298"/>
            <a:ext cx="65838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        Рисование </a:t>
            </a:r>
          </a:p>
          <a:p>
            <a:r>
              <a:rPr lang="ru-RU" sz="5400" dirty="0" smtClean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             человека </a:t>
            </a:r>
            <a:endParaRPr lang="ru-RU" sz="5400" dirty="0">
              <a:solidFill>
                <a:srgbClr val="0070C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5074" y="5429264"/>
            <a:ext cx="1114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3 класс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render.ru/images/uploads/Image/Articles/fromgraphics/328/stickpose6.gif"/>
          <p:cNvPicPr/>
          <p:nvPr/>
        </p:nvPicPr>
        <p:blipFill>
          <a:blip r:embed="rId3"/>
          <a:srcRect l="11450" t="8182" r="15267" b="7273"/>
          <a:stretch>
            <a:fillRect/>
          </a:stretch>
        </p:blipFill>
        <p:spPr bwMode="auto">
          <a:xfrm>
            <a:off x="2714612" y="214290"/>
            <a:ext cx="300039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86446" y="285728"/>
            <a:ext cx="31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Этот просто ничего не делает. </a:t>
            </a:r>
          </a:p>
          <a:p>
            <a:r>
              <a:rPr lang="ru-RU" dirty="0" smtClean="0"/>
              <a:t>Тот же поворот корпуса</a:t>
            </a:r>
          </a:p>
          <a:p>
            <a:r>
              <a:rPr lang="ru-RU" dirty="0" smtClean="0"/>
              <a:t> - плечи и бедра развернуты</a:t>
            </a:r>
          </a:p>
          <a:p>
            <a:r>
              <a:rPr lang="ru-RU" dirty="0" smtClean="0"/>
              <a:t> на небольшой угол.</a:t>
            </a:r>
            <a:endParaRPr lang="ru-RU" dirty="0"/>
          </a:p>
        </p:txBody>
      </p:sp>
      <p:pic>
        <p:nvPicPr>
          <p:cNvPr id="4" name="Рисунок 3" descr="http://www.render.ru/images/uploads/Image/Articles/fromgraphics/328/stickpose7.gif"/>
          <p:cNvPicPr/>
          <p:nvPr/>
        </p:nvPicPr>
        <p:blipFill>
          <a:blip r:embed="rId4"/>
          <a:srcRect l="16800" r="18400"/>
          <a:stretch>
            <a:fillRect/>
          </a:stretch>
        </p:blipFill>
        <p:spPr bwMode="auto">
          <a:xfrm>
            <a:off x="1000100" y="3643314"/>
            <a:ext cx="1928826" cy="290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14678" y="5715016"/>
            <a:ext cx="371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Странный тип. </a:t>
            </a:r>
          </a:p>
          <a:p>
            <a:r>
              <a:rPr lang="ru-RU" dirty="0" smtClean="0"/>
              <a:t>Ему наверно очень неудобно. </a:t>
            </a:r>
          </a:p>
          <a:p>
            <a:r>
              <a:rPr lang="ru-RU" dirty="0" smtClean="0"/>
              <a:t>Во всяком случае, выглядит глупо.</a:t>
            </a:r>
            <a:endParaRPr lang="ru-RU" dirty="0"/>
          </a:p>
        </p:txBody>
      </p:sp>
      <p:pic>
        <p:nvPicPr>
          <p:cNvPr id="6" name="Рисунок 5" descr="3120035-young-businessman-sitting-on-chair-against-white-backgrou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2071678"/>
            <a:ext cx="2474590" cy="2660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42878" y="5572140"/>
            <a:ext cx="85011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нарисуйте несколько схематических человечков,  занимающихся разными делами. Следите за пропорциями. Эта работа поможет вам прочувствовать динамику  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еловеческого тела.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9438-beg.jpg"/>
          <p:cNvPicPr>
            <a:picLocks noChangeAspect="1"/>
          </p:cNvPicPr>
          <p:nvPr/>
        </p:nvPicPr>
        <p:blipFill>
          <a:blip r:embed="rId3"/>
          <a:srcRect l="9818" r="11635"/>
          <a:stretch>
            <a:fillRect/>
          </a:stretch>
        </p:blipFill>
        <p:spPr>
          <a:xfrm>
            <a:off x="857224" y="285728"/>
            <a:ext cx="2186481" cy="1857388"/>
          </a:xfrm>
          <a:prstGeom prst="rect">
            <a:avLst/>
          </a:prstGeom>
        </p:spPr>
      </p:pic>
      <p:pic>
        <p:nvPicPr>
          <p:cNvPr id="4" name="Рисунок 3" descr="53211-800x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214290"/>
            <a:ext cx="2728906" cy="2046680"/>
          </a:xfrm>
          <a:prstGeom prst="rect">
            <a:avLst/>
          </a:prstGeom>
        </p:spPr>
      </p:pic>
      <p:pic>
        <p:nvPicPr>
          <p:cNvPr id="5" name="Рисунок 4" descr="1227959444_ohuennoe.info_5_people_3d.jpg"/>
          <p:cNvPicPr>
            <a:picLocks noChangeAspect="1"/>
          </p:cNvPicPr>
          <p:nvPr/>
        </p:nvPicPr>
        <p:blipFill>
          <a:blip r:embed="rId5"/>
          <a:srcRect l="10345" r="20689"/>
          <a:stretch>
            <a:fillRect/>
          </a:stretch>
        </p:blipFill>
        <p:spPr>
          <a:xfrm>
            <a:off x="714348" y="3286124"/>
            <a:ext cx="1428760" cy="2071687"/>
          </a:xfrm>
          <a:prstGeom prst="rect">
            <a:avLst/>
          </a:prstGeom>
        </p:spPr>
      </p:pic>
      <p:pic>
        <p:nvPicPr>
          <p:cNvPr id="6" name="Рисунок 5" descr="1285410996_vaxwpnhucb3ii9s.jpeg"/>
          <p:cNvPicPr>
            <a:picLocks noChangeAspect="1"/>
          </p:cNvPicPr>
          <p:nvPr/>
        </p:nvPicPr>
        <p:blipFill>
          <a:blip r:embed="rId6"/>
          <a:srcRect b="10526"/>
          <a:stretch>
            <a:fillRect/>
          </a:stretch>
        </p:blipFill>
        <p:spPr>
          <a:xfrm>
            <a:off x="4643438" y="3143248"/>
            <a:ext cx="2035984" cy="2428892"/>
          </a:xfrm>
          <a:prstGeom prst="rect">
            <a:avLst/>
          </a:prstGeom>
        </p:spPr>
      </p:pic>
      <p:pic>
        <p:nvPicPr>
          <p:cNvPr id="7" name="Рисунок 6" descr="x_40e7b8f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0892" y="2500306"/>
            <a:ext cx="1709734" cy="2358254"/>
          </a:xfrm>
          <a:prstGeom prst="rect">
            <a:avLst/>
          </a:prstGeom>
        </p:spPr>
      </p:pic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0826" y="500042"/>
            <a:ext cx="2296222" cy="1714512"/>
          </a:xfrm>
          <a:prstGeom prst="rect">
            <a:avLst/>
          </a:prstGeom>
        </p:spPr>
      </p:pic>
      <p:pic>
        <p:nvPicPr>
          <p:cNvPr id="9" name="Рисунок 8" descr="Homepage_Startpage.jpg"/>
          <p:cNvPicPr>
            <a:picLocks noChangeAspect="1"/>
          </p:cNvPicPr>
          <p:nvPr/>
        </p:nvPicPr>
        <p:blipFill>
          <a:blip r:embed="rId9"/>
          <a:srcRect l="21774" t="12903" r="17742"/>
          <a:stretch>
            <a:fillRect/>
          </a:stretch>
        </p:blipFill>
        <p:spPr>
          <a:xfrm>
            <a:off x="2643174" y="2571744"/>
            <a:ext cx="1928826" cy="2083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7829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571750"/>
            <a:ext cx="3219450" cy="4286250"/>
          </a:xfrm>
          <a:prstGeom prst="rect">
            <a:avLst/>
          </a:prstGeom>
        </p:spPr>
      </p:pic>
      <p:pic>
        <p:nvPicPr>
          <p:cNvPr id="3" name="Рисунок 2" descr="edward-henry-potthast-in-the-pa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3214686"/>
            <a:ext cx="4505325" cy="3381375"/>
          </a:xfrm>
          <a:prstGeom prst="rect">
            <a:avLst/>
          </a:prstGeom>
        </p:spPr>
      </p:pic>
      <p:pic>
        <p:nvPicPr>
          <p:cNvPr id="4" name="Рисунок 3" descr="f6a043d4d78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214290"/>
            <a:ext cx="3619525" cy="2714644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454" y="701368"/>
            <a:ext cx="1843097" cy="25133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285728"/>
            <a:ext cx="273966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Человек</a:t>
            </a:r>
          </a:p>
          <a:p>
            <a:r>
              <a:rPr lang="ru-RU" sz="4400" dirty="0" smtClean="0">
                <a:solidFill>
                  <a:srgbClr val="002060"/>
                </a:solidFill>
              </a:rPr>
              <a:t>и его  </a:t>
            </a:r>
          </a:p>
          <a:p>
            <a:r>
              <a:rPr lang="ru-RU" sz="4400" dirty="0" smtClean="0">
                <a:solidFill>
                  <a:srgbClr val="002060"/>
                </a:solidFill>
              </a:rPr>
              <a:t>движения 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2857500" y="214313"/>
            <a:ext cx="7643813" cy="792162"/>
          </a:xfrm>
        </p:spPr>
        <p:txBody>
          <a:bodyPr/>
          <a:lstStyle/>
          <a:p>
            <a:pPr algn="l" eaLnBrk="1" hangingPunct="1"/>
            <a:r>
              <a:rPr lang="ru-RU" i="1" dirty="0" smtClean="0">
                <a:solidFill>
                  <a:schemeClr val="bg1"/>
                </a:solidFill>
              </a:rPr>
              <a:t>    </a:t>
            </a:r>
            <a:r>
              <a:rPr lang="ru-RU" i="1" dirty="0" smtClean="0">
                <a:solidFill>
                  <a:srgbClr val="92D050"/>
                </a:solidFill>
              </a:rPr>
              <a:t>Этапы рисования</a:t>
            </a:r>
          </a:p>
        </p:txBody>
      </p:sp>
      <p:pic>
        <p:nvPicPr>
          <p:cNvPr id="17" name="Рисунок 16" descr="Построение фигуры челове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642938"/>
            <a:ext cx="1804988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Прямоугольник 17"/>
          <p:cNvSpPr>
            <a:spLocks noChangeArrowheads="1"/>
          </p:cNvSpPr>
          <p:nvPr/>
        </p:nvSpPr>
        <p:spPr bwMode="auto">
          <a:xfrm>
            <a:off x="3929058" y="2000240"/>
            <a:ext cx="4572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Отметьте две точки - низ и верх фигуры, проведите между ними вертикальную 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линию.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строение фигуры челове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642918"/>
            <a:ext cx="1928813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4"/>
          <p:cNvSpPr>
            <a:spLocks noChangeArrowheads="1"/>
          </p:cNvSpPr>
          <p:nvPr/>
        </p:nvSpPr>
        <p:spPr bwMode="auto">
          <a:xfrm>
            <a:off x="3786182" y="1142984"/>
            <a:ext cx="492922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Нанесите разметку . Не стесняйтесь поначалу пользоваться линейкой. Ваша задача - научить ваш мозг правильным пропорциям, таким, какие они есть, а не таким как ему представляется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142852"/>
            <a:ext cx="3953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92D050"/>
                </a:solidFill>
              </a:rPr>
              <a:t>Этапы рисования</a:t>
            </a:r>
            <a:endParaRPr lang="ru-RU" sz="4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render.ru/images/uploads/Image/Articles/fromgraphics/328/stickfigures1.gif"/>
          <p:cNvPicPr/>
          <p:nvPr/>
        </p:nvPicPr>
        <p:blipFill>
          <a:blip r:embed="rId3"/>
          <a:srcRect l="7500" t="5085" r="13750"/>
          <a:stretch>
            <a:fillRect/>
          </a:stretch>
        </p:blipFill>
        <p:spPr bwMode="auto">
          <a:xfrm>
            <a:off x="1000100" y="857232"/>
            <a:ext cx="1500198" cy="26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857620" y="121442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Человечек 1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r>
              <a:rPr lang="ru-RU" dirty="0" smtClean="0"/>
              <a:t> Голова, торс, руки и ноги. С ним вы мало что сможете сделать. Разве что попрактиковаться в соблюдении пропорций этих частей тела.</a:t>
            </a:r>
            <a:endParaRPr lang="ru-RU" dirty="0"/>
          </a:p>
        </p:txBody>
      </p:sp>
      <p:pic>
        <p:nvPicPr>
          <p:cNvPr id="4" name="Рисунок 3" descr="http://www.render.ru/images/uploads/Image/Articles/fromgraphics/328/stickfigures2.gif"/>
          <p:cNvPicPr/>
          <p:nvPr/>
        </p:nvPicPr>
        <p:blipFill>
          <a:blip r:embed="rId4"/>
          <a:srcRect t="5085" r="12791"/>
          <a:stretch>
            <a:fillRect/>
          </a:stretch>
        </p:blipFill>
        <p:spPr bwMode="auto">
          <a:xfrm>
            <a:off x="2214546" y="3786190"/>
            <a:ext cx="1785950" cy="26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6248" y="50720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Человечек 2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> Дальше - больше. На этой фигурке уже можно отобразить пропорции плеча и предплечья, бедра и голени.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214290"/>
            <a:ext cx="6725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66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Сначала рассмотрим пропорции человека </a:t>
            </a:r>
            <a:endParaRPr lang="ru-RU" sz="2800" dirty="0">
              <a:solidFill>
                <a:srgbClr val="0066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Рисунок 7" descr="95696b2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2285992"/>
            <a:ext cx="2655389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render.ru/images/uploads/Image/Articles/fromgraphics/328/stickfigures3.gif"/>
          <p:cNvPicPr/>
          <p:nvPr/>
        </p:nvPicPr>
        <p:blipFill>
          <a:blip r:embed="rId3"/>
          <a:srcRect l="8823" t="5172" r="14706"/>
          <a:stretch>
            <a:fillRect/>
          </a:stretch>
        </p:blipFill>
        <p:spPr bwMode="auto">
          <a:xfrm>
            <a:off x="1285852" y="357166"/>
            <a:ext cx="185738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071934" y="85723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990033"/>
                </a:solidFill>
              </a:rPr>
              <a:t>Человечек 3</a:t>
            </a:r>
            <a:r>
              <a:rPr lang="ru-RU" sz="2400" dirty="0" smtClean="0">
                <a:solidFill>
                  <a:srgbClr val="990033"/>
                </a:solidFill>
              </a:rPr>
              <a:t>.</a:t>
            </a:r>
            <a:r>
              <a:rPr lang="ru-RU" dirty="0" smtClean="0"/>
              <a:t> Вершина схематичного искусства . Вряд ли вы видели, чтобы кто-то рисовал так. У этой фигурки плечи и таз уже имеют определенную ширину. Ниже вы оцените значение схематических рисунков.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42976" y="4643446"/>
            <a:ext cx="755629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нарисуйте несколько "человечков" и посмотрите,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насколько точно вы соблюдаете пропорции. Это простой и быстрый способ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оценить ваше знание пропорций человеческого тела. Вы сможете реально оценить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результат, если вас не будут отвлекать аксессуары: доспехи, волосы и т.д.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Кроме того, схематическое изображение позволяет сразу определить, поместится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 ваш герой на листок бумаги, ему отведенный.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28794" y="214290"/>
            <a:ext cx="59014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Человечки в действии.</a:t>
            </a:r>
            <a:endParaRPr kumimoji="0" lang="ru-RU" sz="44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50" endPos="85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214414" y="1500174"/>
            <a:ext cx="74625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помощью схематических рисунков вы сможете перепробовать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множество поз и выбрать нужную, прежде чем начинать работу над персонажем.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Кроме того, вы всегда будете видеть, поместится фигурка на листе или нет.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Так что схематическое изображение помогает планировать ваш будущий шедевр.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www.render.ru/images/uploads/Image/Articles/fromgraphics/328/stickpose1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857496"/>
            <a:ext cx="3286148" cy="304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72066" y="3071810"/>
            <a:ext cx="2755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Этот бросает копье.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CoolClips_vc063657.jpg"/>
          <p:cNvPicPr>
            <a:picLocks noChangeAspect="1"/>
          </p:cNvPicPr>
          <p:nvPr/>
        </p:nvPicPr>
        <p:blipFill>
          <a:blip r:embed="rId4"/>
          <a:srcRect b="8515"/>
          <a:stretch>
            <a:fillRect/>
          </a:stretch>
        </p:blipFill>
        <p:spPr>
          <a:xfrm>
            <a:off x="5359356" y="3714751"/>
            <a:ext cx="2773193" cy="2714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render.ru/images/uploads/Image/Articles/fromgraphics/328/stickpose2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52"/>
            <a:ext cx="2833702" cy="283370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6248" y="285728"/>
            <a:ext cx="11975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Танцует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www.render.ru/images/uploads/Image/Articles/fromgraphics/328/stickpose3.gif"/>
          <p:cNvPicPr/>
          <p:nvPr/>
        </p:nvPicPr>
        <p:blipFill>
          <a:blip r:embed="rId4"/>
          <a:srcRect l="11180" t="10949" r="10559"/>
          <a:stretch>
            <a:fillRect/>
          </a:stretch>
        </p:blipFill>
        <p:spPr bwMode="auto">
          <a:xfrm>
            <a:off x="3214678" y="3429000"/>
            <a:ext cx="3000396" cy="2905140"/>
          </a:xfrm>
          <a:prstGeom prst="parallelogram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215074" y="4549676"/>
            <a:ext cx="32147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Бежит. Обратите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внимание,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что таз и плечи стали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немного уже.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Ведь мы рисуем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вид сбоку.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02450428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142852"/>
            <a:ext cx="2105033" cy="2709448"/>
          </a:xfrm>
          <a:prstGeom prst="rect">
            <a:avLst/>
          </a:prstGeom>
        </p:spPr>
      </p:pic>
      <p:pic>
        <p:nvPicPr>
          <p:cNvPr id="8" name="Рисунок 7" descr="running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662" y="4143380"/>
            <a:ext cx="2381250" cy="2490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render.ru/images/uploads/Image/Articles/fromgraphics/328/stickpose4.gif"/>
          <p:cNvPicPr/>
          <p:nvPr/>
        </p:nvPicPr>
        <p:blipFill>
          <a:blip r:embed="rId3"/>
          <a:srcRect l="14285" t="9523" r="9524" b="7143"/>
          <a:stretch>
            <a:fillRect/>
          </a:stretch>
        </p:blipFill>
        <p:spPr bwMode="auto">
          <a:xfrm>
            <a:off x="1071538" y="214290"/>
            <a:ext cx="228601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868" y="21429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Гладиатор. </a:t>
            </a:r>
            <a:r>
              <a:rPr lang="ru-RU" dirty="0" smtClean="0"/>
              <a:t>Опущенная рука с мечом немного короче. Обратите внимание на поворот корпуса - очень естественная поза, особенно, когда оглядываешься куда-то.</a:t>
            </a:r>
            <a:endParaRPr lang="ru-RU" dirty="0"/>
          </a:p>
        </p:txBody>
      </p:sp>
      <p:pic>
        <p:nvPicPr>
          <p:cNvPr id="4" name="Рисунок 3" descr="http://www.render.ru/images/uploads/Image/Articles/fromgraphics/328/stickpose5.gif"/>
          <p:cNvPicPr/>
          <p:nvPr/>
        </p:nvPicPr>
        <p:blipFill>
          <a:blip r:embed="rId4"/>
          <a:srcRect l="10714" t="16800" r="16428" b="20800"/>
          <a:stretch>
            <a:fillRect/>
          </a:stretch>
        </p:blipFill>
        <p:spPr bwMode="auto">
          <a:xfrm>
            <a:off x="3428992" y="4214818"/>
            <a:ext cx="271464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215074" y="4143380"/>
            <a:ext cx="2714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Этот грустит. </a:t>
            </a:r>
          </a:p>
          <a:p>
            <a:r>
              <a:rPr lang="ru-RU" dirty="0" smtClean="0"/>
              <a:t>Или никак не может</a:t>
            </a:r>
          </a:p>
          <a:p>
            <a:r>
              <a:rPr lang="ru-RU" dirty="0" smtClean="0"/>
              <a:t> найти небольшой предмет.</a:t>
            </a:r>
            <a:endParaRPr lang="ru-RU" dirty="0"/>
          </a:p>
        </p:txBody>
      </p:sp>
      <p:pic>
        <p:nvPicPr>
          <p:cNvPr id="6" name="Рисунок 5" descr="1679967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1428736"/>
            <a:ext cx="1928110" cy="2643206"/>
          </a:xfrm>
          <a:prstGeom prst="rect">
            <a:avLst/>
          </a:prstGeom>
        </p:spPr>
      </p:pic>
      <p:pic>
        <p:nvPicPr>
          <p:cNvPr id="7" name="Рисунок 6" descr="x_b9c2d50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876" y="4929198"/>
            <a:ext cx="2361364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391</Words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    Этапы рисования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Vladimir</dc:creator>
  <cp:lastModifiedBy>Vladimir</cp:lastModifiedBy>
  <cp:revision>14</cp:revision>
  <dcterms:created xsi:type="dcterms:W3CDTF">2012-07-01T15:59:32Z</dcterms:created>
  <dcterms:modified xsi:type="dcterms:W3CDTF">2014-05-27T13:06:30Z</dcterms:modified>
</cp:coreProperties>
</file>