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7" r:id="rId2"/>
    <p:sldId id="258" r:id="rId3"/>
    <p:sldId id="262" r:id="rId4"/>
    <p:sldId id="260" r:id="rId5"/>
    <p:sldId id="272" r:id="rId6"/>
    <p:sldId id="269" r:id="rId7"/>
    <p:sldId id="275" r:id="rId8"/>
    <p:sldId id="271" r:id="rId9"/>
    <p:sldId id="265" r:id="rId10"/>
    <p:sldId id="267" r:id="rId11"/>
    <p:sldId id="261" r:id="rId12"/>
    <p:sldId id="273" r:id="rId13"/>
    <p:sldId id="274" r:id="rId14"/>
  </p:sldIdLst>
  <p:sldSz cx="9144000" cy="6858000" type="screen4x3"/>
  <p:notesSz cx="6858000" cy="97107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3300"/>
    <a:srgbClr val="6600FF"/>
    <a:srgbClr val="008000"/>
    <a:srgbClr val="39B109"/>
    <a:srgbClr val="A1A416"/>
    <a:srgbClr val="27932C"/>
    <a:srgbClr val="0000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2034" y="-14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886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887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D3498-1082-4881-BEEC-AF644973F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74B18-A87E-447D-BA50-DB13C75F3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C25FD-695C-4367-97DC-48FE88999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F934C-674B-43D2-963E-CBBBBA3BF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41F08-9F3D-4944-A7B9-0B0E7CF7F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2C7BA-E92D-40D8-AF1C-B05C2E447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C06CB-DF05-41E4-B06C-47B3F24FD3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71B74-6684-4AB8-88EF-DE1C82882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06088-5DFF-49CB-B939-472324724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AFACC-210A-4D15-BA1E-E18AEFEBDE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BD855-F2FF-4F09-9351-3672A5ABEA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7782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2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2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3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3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3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3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3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3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3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3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3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3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4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4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4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4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4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784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784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78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8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84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fld id="{6D014111-5DD2-41C6-A638-1343F7C8F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778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778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7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7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7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7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78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78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78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45" grpId="0"/>
      <p:bldP spid="77846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8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78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78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784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8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78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78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784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8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78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78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784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8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78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78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784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8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78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78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78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12" Type="http://schemas.openxmlformats.org/officeDocument/2006/relationships/image" Target="../media/image22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11" Type="http://schemas.openxmlformats.org/officeDocument/2006/relationships/image" Target="../media/image21.wmf"/><Relationship Id="rId5" Type="http://schemas.openxmlformats.org/officeDocument/2006/relationships/image" Target="../media/image15.wmf"/><Relationship Id="rId10" Type="http://schemas.openxmlformats.org/officeDocument/2006/relationships/image" Target="../media/image20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Вася\AppData\Local\Microsoft\Windows\Temporary Internet Files\Content.IE5\3GY63CBZ\MC900233965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5045075"/>
            <a:ext cx="240665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000" dirty="0" smtClean="0"/>
              <a:t>Муниципальное общеобразовательное учреждение</a:t>
            </a:r>
            <a:br>
              <a:rPr lang="ru-RU" sz="2000" dirty="0" smtClean="0"/>
            </a:br>
            <a:r>
              <a:rPr lang="ru-RU" sz="2000" dirty="0" smtClean="0"/>
              <a:t>« Средняя общеобразовательная школа № 6»</a:t>
            </a:r>
            <a:br>
              <a:rPr lang="ru-RU" sz="2000" dirty="0" smtClean="0"/>
            </a:br>
            <a:r>
              <a:rPr lang="ru-RU" sz="2000" dirty="0" err="1" smtClean="0"/>
              <a:t>Корсаковский</a:t>
            </a:r>
            <a:r>
              <a:rPr lang="ru-RU" sz="2000" dirty="0" smtClean="0"/>
              <a:t> городской округ</a:t>
            </a:r>
            <a:br>
              <a:rPr lang="ru-RU" sz="2000" dirty="0" smtClean="0"/>
            </a:br>
            <a:r>
              <a:rPr lang="ru-RU" sz="2000" dirty="0" smtClean="0"/>
              <a:t>Сахалинская область   </a:t>
            </a:r>
            <a:endParaRPr lang="ru-RU" sz="20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1857375"/>
            <a:ext cx="914400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6000" i="1" kern="0" dirty="0">
                <a:solidFill>
                  <a:srgbClr val="39B1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j-ea"/>
                <a:cs typeface="+mj-cs"/>
              </a:rPr>
              <a:t>Развитие творческих </a:t>
            </a:r>
            <a:br>
              <a:rPr lang="ru-RU" sz="6000" i="1" kern="0" dirty="0">
                <a:solidFill>
                  <a:srgbClr val="39B1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j-ea"/>
                <a:cs typeface="+mj-cs"/>
              </a:rPr>
            </a:br>
            <a:r>
              <a:rPr lang="ru-RU" sz="6000" i="1" kern="0" dirty="0">
                <a:solidFill>
                  <a:srgbClr val="39B1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j-ea"/>
                <a:cs typeface="+mj-cs"/>
              </a:rPr>
              <a:t>способностей младших школьников.</a:t>
            </a:r>
          </a:p>
          <a:p>
            <a:pPr>
              <a:defRPr/>
            </a:pPr>
            <a:r>
              <a:rPr lang="ru-RU" sz="2000" i="1" kern="0" dirty="0">
                <a:solidFill>
                  <a:srgbClr val="39B1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j-ea"/>
                <a:cs typeface="+mj-cs"/>
              </a:rPr>
              <a:t>Подготовила : Цыганкова Татьяна Владимировна</a:t>
            </a:r>
          </a:p>
          <a:p>
            <a:pPr>
              <a:defRPr/>
            </a:pPr>
            <a:r>
              <a:rPr lang="ru-RU" sz="2000" i="1" kern="0" dirty="0">
                <a:solidFill>
                  <a:srgbClr val="39B1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j-ea"/>
                <a:cs typeface="+mj-cs"/>
              </a:rPr>
              <a:t>                          учитель начальных классов</a:t>
            </a:r>
          </a:p>
        </p:txBody>
      </p:sp>
      <p:pic>
        <p:nvPicPr>
          <p:cNvPr id="3077" name="Picture 5" descr="C:\Users\Вася\AppData\Local\Microsoft\Windows\Temporary Internet Files\Content.IE5\OP4JCX9D\MC900237388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181225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25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«Дети должны расти в мире красоты, игры, сказки, музыки, рисунка, творчества…» </a:t>
            </a:r>
            <a:br>
              <a:rPr lang="ru-RU" sz="2800" dirty="0" smtClean="0"/>
            </a:br>
            <a:r>
              <a:rPr lang="ru-RU" sz="2800" dirty="0" smtClean="0"/>
              <a:t>                                            В. А. Сухомлинский.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36798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Детские творческие способности – это естественное поведение ребенка на фоне отсутствия стереотипов, где точкой отсчета является норма, и чем дальше от нее, тем показатели творчества выше.</a:t>
            </a:r>
            <a:endParaRPr lang="ru-RU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500063" y="714375"/>
            <a:ext cx="4040187" cy="33972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  <a:endParaRPr lang="ru-RU" dirty="0" smtClean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7174" name="Picture 7" descr="D:\фото\школа\школа 6\творческие работы\P318004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071938" y="1500174"/>
            <a:ext cx="4929187" cy="450057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57188" y="2857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0" dirty="0" smtClean="0"/>
              <a:t> </a:t>
            </a:r>
            <a:endParaRPr lang="ru-RU" sz="2800" dirty="0" smtClean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28625" y="285750"/>
            <a:ext cx="7072313" cy="50006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400" dirty="0" smtClean="0"/>
              <a:t>Чем младше учащийся, тем больше места на уроках должна занимать игра. Целесообразно, чтобы игра являлась обязательной структурной единицей урока.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 smtClean="0"/>
              <a:t>ПОЧЕМУ?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/>
              <a:t>Игра- это естественно и привычно для ребенка.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/>
              <a:t>Игра непременно вызывает чувство удивления, а следовательно живой интерес к процессу познания.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/>
              <a:t>Играя, дети всегда лучше запоминают материал.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/>
              <a:t>Во время игры дети получают возможность высказать неправильное суждение и не получить за это отрицательной отметки, не боятся сделать что-то «не как обычно».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/>
              <a:t>Для многих игра является средством «психологической реабилитации».</a:t>
            </a:r>
            <a:endParaRPr lang="ru-RU" sz="2400" dirty="0"/>
          </a:p>
        </p:txBody>
      </p:sp>
      <p:pic>
        <p:nvPicPr>
          <p:cNvPr id="9220" name="Рисунок 4" descr="P3060074.JPG"/>
          <p:cNvPicPr preferRelativeResize="0"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63" y="2143125"/>
            <a:ext cx="2198687" cy="1785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b="0" dirty="0" smtClean="0"/>
              <a:t> </a:t>
            </a:r>
          </a:p>
        </p:txBody>
      </p:sp>
      <p:sp>
        <p:nvSpPr>
          <p:cNvPr id="1075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428625"/>
            <a:ext cx="3643313" cy="27860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 Учение без творчества – это мучение.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Проникнув в одну из великих тайн природы – тайну возникновения и развития творческих способностей, люди научатся выращивать… ТАЛАНТЫ.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29063" y="285750"/>
            <a:ext cx="5072062" cy="2571750"/>
          </a:xfrm>
        </p:spPr>
        <p:txBody>
          <a:bodyPr/>
          <a:lstStyle/>
          <a:p>
            <a:pPr>
              <a:defRPr/>
            </a:pPr>
            <a:endParaRPr lang="ru-RU" dirty="0" smtClean="0"/>
          </a:p>
        </p:txBody>
      </p:sp>
      <p:pic>
        <p:nvPicPr>
          <p:cNvPr id="14341" name="Picture 8" descr="D:\фото\школа\школа 6\творческие работы\P52601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642918"/>
            <a:ext cx="5357812" cy="4714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sz="quarter" idx="1"/>
          </p:nvPr>
        </p:nvSpPr>
        <p:spPr>
          <a:xfrm>
            <a:off x="2071688" y="3357563"/>
            <a:ext cx="6357937" cy="1000125"/>
          </a:xfrm>
        </p:spPr>
        <p:txBody>
          <a:bodyPr/>
          <a:lstStyle/>
          <a:p>
            <a:pPr>
              <a:defRPr/>
            </a:pPr>
            <a:r>
              <a:rPr lang="ru-RU" sz="1600" dirty="0" smtClean="0"/>
              <a:t>Презентацию подготовила учитель начальных классов</a:t>
            </a:r>
          </a:p>
          <a:p>
            <a:pPr>
              <a:defRPr/>
            </a:pPr>
            <a:r>
              <a:rPr lang="ru-RU" sz="1600" dirty="0" smtClean="0"/>
              <a:t> МОУ «СОШ №6»</a:t>
            </a:r>
            <a:r>
              <a:rPr lang="en-US" sz="1600" dirty="0" smtClean="0"/>
              <a:t> </a:t>
            </a:r>
            <a:r>
              <a:rPr lang="ru-RU" sz="1600" dirty="0" err="1" smtClean="0"/>
              <a:t>Корсаковского</a:t>
            </a:r>
            <a:r>
              <a:rPr lang="ru-RU" sz="1600" dirty="0" smtClean="0"/>
              <a:t> </a:t>
            </a:r>
            <a:r>
              <a:rPr lang="ru-RU" sz="1600" smtClean="0"/>
              <a:t>городского округа</a:t>
            </a:r>
            <a:endParaRPr lang="ru-RU" sz="1600" dirty="0" smtClean="0"/>
          </a:p>
          <a:p>
            <a:pPr>
              <a:defRPr/>
            </a:pPr>
            <a:r>
              <a:rPr lang="ru-RU" sz="1600" dirty="0" smtClean="0"/>
              <a:t> Цыганкова Татьяна Владимировна.</a:t>
            </a:r>
            <a:endParaRPr lang="ru-RU" sz="1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9144000" cy="50847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000" b="1" dirty="0" smtClean="0"/>
              <a:t>    </a:t>
            </a:r>
            <a:endParaRPr lang="ru-RU" sz="3000" b="1" dirty="0" smtClean="0">
              <a:solidFill>
                <a:srgbClr val="663300"/>
              </a:solidFill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79388" y="284163"/>
            <a:ext cx="89900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Убеждена, все дети</a:t>
            </a:r>
          </a:p>
          <a:p>
            <a:pPr>
              <a:defRPr/>
            </a:pPr>
            <a: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r>
              <a:rPr lang="ru-RU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без исключения — талантливы</a:t>
            </a:r>
          </a:p>
        </p:txBody>
      </p:sp>
      <p:pic>
        <p:nvPicPr>
          <p:cNvPr id="4100" name="Picture 5" descr="D:\фото\школа\школа 6\творческие работы\P3180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2786058"/>
            <a:ext cx="5072062" cy="3786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01" name="Прямоугольник 4"/>
          <p:cNvSpPr>
            <a:spLocks noChangeArrowheads="1"/>
          </p:cNvSpPr>
          <p:nvPr/>
        </p:nvSpPr>
        <p:spPr bwMode="auto">
          <a:xfrm>
            <a:off x="571500" y="1643063"/>
            <a:ext cx="80010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1400" b="1">
                <a:solidFill>
                  <a:srgbClr val="663300"/>
                </a:solidFill>
              </a:rPr>
              <a:t>Пробудить заложенное в каждом ребенке созидательное начало, помочь сделать первые шаги в творчестве - задача не из легких. Период начального обучения в школе заключает в себе огромные возможности для развития творческих способностей младших школьников. Следовательно, задача школы – создать такую обстановку, в которой возможно максимальное развитие этих качеств у ребенка.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Способы стимулирования творческих способностей.</a:t>
            </a:r>
            <a:endParaRPr lang="ru-RU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142875" y="1600200"/>
            <a:ext cx="7286625" cy="4530725"/>
          </a:xfrm>
        </p:spPr>
        <p:txBody>
          <a:bodyPr/>
          <a:lstStyle/>
          <a:p>
            <a:pPr marL="2171700" lvl="4" indent="-342900"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1.Благоприятная атмосфера в классе.</a:t>
            </a:r>
          </a:p>
          <a:p>
            <a:pPr marL="2171700" lvl="4" indent="-342900"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2. Доброжелательность со стороны учителя, его отказ от критики в адрес ребенка.</a:t>
            </a:r>
          </a:p>
          <a:p>
            <a:pPr marL="2171700" lvl="4" indent="-342900"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3. Обогащение окружающей среды ребенка самыми новыми и разнообразными для него предметами, с целью развития его любознательности.</a:t>
            </a:r>
          </a:p>
          <a:p>
            <a:pPr marL="2171700" lvl="4" indent="-342900"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4. Поощрение высказывания оригинальных идей.</a:t>
            </a:r>
          </a:p>
          <a:p>
            <a:pPr marL="2171700" lvl="4" indent="-342900"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5.Использование личного примера творческого подхода к решению проблем.</a:t>
            </a:r>
          </a:p>
          <a:p>
            <a:pPr marL="2171700" lvl="4" indent="-342900"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6. Предоставление детям возможности активно задавать вопросы.</a:t>
            </a:r>
          </a:p>
          <a:p>
            <a:pPr marL="2171700" lvl="4" indent="-342900" eaLnBrk="1" hangingPunct="1">
              <a:buFont typeface="Wingdings" pitchFamily="2" charset="2"/>
              <a:buNone/>
              <a:defRPr/>
            </a:pPr>
            <a:endParaRPr lang="ru-RU" b="1" dirty="0" smtClean="0"/>
          </a:p>
          <a:p>
            <a:pPr lvl="4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lvl="4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lvl="4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lvl="4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lvl="4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lvl="4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lvl="4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lvl="4"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subTitle" sz="quarter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marL="914400" lvl="1" indent="-457200">
              <a:buFont typeface="Wingdings" pitchFamily="2" charset="2"/>
              <a:buNone/>
              <a:defRPr/>
            </a:pPr>
            <a:r>
              <a:rPr lang="ru-RU" dirty="0" smtClean="0"/>
              <a:t> </a:t>
            </a:r>
          </a:p>
          <a:p>
            <a:pPr marL="457200" indent="-457200">
              <a:buFont typeface="Wingdings" pitchFamily="2" charset="2"/>
              <a:buAutoNum type="arabicPeriod"/>
              <a:defRPr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9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9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9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9091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42938" y="285750"/>
            <a:ext cx="7715250" cy="1293813"/>
          </a:xfrm>
        </p:spPr>
        <p:txBody>
          <a:bodyPr/>
          <a:lstStyle/>
          <a:p>
            <a:pPr>
              <a:defRPr/>
            </a:pPr>
            <a:r>
              <a:rPr lang="ru-RU" sz="1600" dirty="0" smtClean="0">
                <a:solidFill>
                  <a:srgbClr val="663300"/>
                </a:solidFill>
                <a:effectLst/>
                <a:latin typeface="+mn-lt"/>
              </a:rPr>
              <a:t>Диапазон творческих задач на уроках необычайно широк по сложности. При решении происходит акт творчества, находится новый путь или создается нечто новое. Вот здесь-то и требуются особые качества ума, такие как наблюдательность, умение анализировать, сопоставлять, комбинировать и т.д. - все то, что в совокупности и составляет творческие способности.</a:t>
            </a:r>
            <a:endParaRPr lang="ru-RU" sz="1600" dirty="0">
              <a:effectLst/>
              <a:latin typeface="+mn-lt"/>
            </a:endParaRPr>
          </a:p>
        </p:txBody>
      </p:sp>
      <p:pic>
        <p:nvPicPr>
          <p:cNvPr id="6147" name="Picture 4" descr="D:\фото\школа\школа 6\творческие работы\PB01006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00" y="2500306"/>
            <a:ext cx="3071813" cy="2714625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5" descr="D:\фото\школа\школа 6\творческие работы\P6110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29125" y="2071688"/>
            <a:ext cx="4038600" cy="328613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Большую роль по развитию творческих способностей играют сочинения.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70217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1800" dirty="0" smtClean="0"/>
              <a:t>«Представьте, что мы получили письмо от ребят из жаркой Африки, где никогда не бывает зимы. Вас они просят рассказать об этом времени года. Что вы им расскажите о зиме?»</a:t>
            </a:r>
          </a:p>
          <a:p>
            <a:pPr>
              <a:buFont typeface="Wingdings" pitchFamily="2" charset="2"/>
              <a:buNone/>
              <a:defRPr/>
            </a:pPr>
            <a:endParaRPr lang="ru-RU" sz="2400" dirty="0" smtClean="0"/>
          </a:p>
          <a:p>
            <a:pPr>
              <a:buFont typeface="Wingdings" pitchFamily="2" charset="2"/>
              <a:buNone/>
              <a:defRPr/>
            </a:pPr>
            <a:endParaRPr lang="ru-RU" sz="2400" dirty="0" smtClean="0"/>
          </a:p>
          <a:p>
            <a:pPr>
              <a:buFont typeface="Wingdings" pitchFamily="2" charset="2"/>
              <a:buNone/>
              <a:defRPr/>
            </a:pPr>
            <a:endParaRPr lang="ru-RU" sz="2400" dirty="0" smtClean="0"/>
          </a:p>
          <a:p>
            <a:pPr>
              <a:buFont typeface="Wingdings" pitchFamily="2" charset="2"/>
              <a:buNone/>
              <a:defRPr/>
            </a:pPr>
            <a:endParaRPr lang="ru-RU" sz="24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1800" dirty="0" smtClean="0"/>
              <a:t>Или: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800" dirty="0" smtClean="0"/>
              <a:t>«Дед Мороз не знает, что такое лето, чем летом занимаются. Он просит вас рассказать о лете». </a:t>
            </a:r>
            <a:endParaRPr lang="ru-RU" sz="1800" dirty="0"/>
          </a:p>
        </p:txBody>
      </p:sp>
      <p:pic>
        <p:nvPicPr>
          <p:cNvPr id="7172" name="Picture 3" descr="C:\Users\Вася\AppData\Local\Microsoft\Windows\Temporary Internet Files\Content.IE5\3GY63CBZ\MC900410541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2071688"/>
            <a:ext cx="221456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C:\Users\Вася\AppData\Local\Microsoft\Windows\Temporary Internet Files\Content.IE5\5U8D70IH\MC900233057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2143125"/>
            <a:ext cx="22606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C:\Users\Вася\AppData\Local\Microsoft\Windows\Temporary Internet Files\Content.IE5\3GY63CBZ\MC900183698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2000250"/>
            <a:ext cx="1474788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8" descr="C:\Users\Вася\AppData\Local\Microsoft\Windows\Temporary Internet Files\Content.IE5\9QQIAUXV\MC900231348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000625"/>
            <a:ext cx="23717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1" descr="C:\Users\Вася\AppData\Local\Microsoft\Windows\Temporary Internet Files\Content.IE5\5U8D70IH\MC900231332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25" y="4714875"/>
            <a:ext cx="1714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4" descr="C:\Users\Вася\AppData\Local\Microsoft\Windows\Temporary Internet Files\Content.IE5\N89S27AQ\MC900231421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38" y="4714875"/>
            <a:ext cx="25003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74638"/>
            <a:ext cx="9144000" cy="14986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0" dirty="0" smtClean="0"/>
              <a:t>Этой работе предшествует другое творческое задание: создание книжки-малышки (словарика), куда дети записывают все придуманные ими слова по данной теме.</a:t>
            </a:r>
          </a:p>
        </p:txBody>
      </p:sp>
      <p:sp>
        <p:nvSpPr>
          <p:cNvPr id="1064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989138"/>
            <a:ext cx="9144000" cy="4752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 </a:t>
            </a:r>
            <a:endParaRPr lang="ru-RU" sz="3000" dirty="0" smtClean="0"/>
          </a:p>
        </p:txBody>
      </p:sp>
      <p:pic>
        <p:nvPicPr>
          <p:cNvPr id="8196" name="Picture 6" descr="C:\Users\Вася\AppData\Local\Microsoft\Windows\Temporary Internet Files\Content.IE5\OP4JCX9D\MC900309888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714500"/>
            <a:ext cx="18288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 descr="C:\Users\Вася\AppData\Local\Microsoft\Windows\Temporary Internet Files\Content.IE5\9QQIAUXV\MC90018306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1928813"/>
            <a:ext cx="1793875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9" descr="C:\Users\Вася\AppData\Local\Microsoft\Windows\Temporary Internet Files\Content.IE5\IHY0HVT2\MC900319558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1785938"/>
            <a:ext cx="18256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0" descr="C:\Users\Вася\AppData\Local\Microsoft\Windows\Temporary Internet Files\Content.IE5\RQ7V9ZL3\MC900298887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25" y="1928813"/>
            <a:ext cx="1822450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1" descr="C:\Users\Вася\AppData\Local\Microsoft\Windows\Temporary Internet Files\Content.IE5\5U8D70IH\MC900298683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" y="3681413"/>
            <a:ext cx="1795463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2" descr="C:\Users\Вася\AppData\Local\Microsoft\Windows\Temporary Internet Files\Content.IE5\3GY63CBZ\MC900423433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63" y="3786188"/>
            <a:ext cx="1827212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3" descr="C:\Users\Вася\AppData\Local\Microsoft\Windows\Temporary Internet Files\Content.IE5\K5FWFU7P\MC900280204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9250" y="3357563"/>
            <a:ext cx="1390650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4" descr="C:\Users\Вася\AppData\Local\Microsoft\Windows\Temporary Internet Files\Content.IE5\9QQIAUXV\MC900297915[1]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00875" y="3643313"/>
            <a:ext cx="179387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6" descr="C:\Users\Вася\AppData\Local\Microsoft\Windows\Temporary Internet Files\Content.IE5\IHY0HVT2\MC900335134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00813" y="4929188"/>
            <a:ext cx="12446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7" descr="C:\Users\Вася\AppData\Local\Microsoft\Windows\Temporary Internet Files\Content.IE5\RQ7V9ZL3\MC900308661[1].wm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1500" y="5786438"/>
            <a:ext cx="1828800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8" descr="C:\Users\Вася\AppData\Local\Microsoft\Windows\Temporary Internet Files\Content.IE5\3GY63CBZ\MC900340728[1].wm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71875" y="5214938"/>
            <a:ext cx="15001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5072063" y="4572000"/>
            <a:ext cx="3786187" cy="1554163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Словарики готовы, можно писать сочинение…</a:t>
            </a:r>
            <a:endParaRPr lang="ru-RU" dirty="0"/>
          </a:p>
        </p:txBody>
      </p:sp>
      <p:pic>
        <p:nvPicPr>
          <p:cNvPr id="12294" name="Picture 2" descr="D:\фото\школа\школа 6\творческие работы\P31800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285728"/>
            <a:ext cx="4040187" cy="3173435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5" name="Picture 3" descr="D:\фото\школа\школа 6\творческие работы\P31800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571875"/>
            <a:ext cx="3857625" cy="3286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6" name="Picture 4" descr="D:\фото\школа\школа 6\творческие работы\P31800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85728"/>
            <a:ext cx="2786062" cy="3929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57188"/>
            <a:ext cx="8229600" cy="2143125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Дети пишут искренне, высказывая свои мысли и чувства. Пишут сочинения веселые и серьезные, грустные и оптимистические.</a:t>
            </a:r>
          </a:p>
        </p:txBody>
      </p:sp>
      <p:pic>
        <p:nvPicPr>
          <p:cNvPr id="10245" name="Picture 5" descr="I:\сканирование0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786058"/>
            <a:ext cx="4357718" cy="3214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260350"/>
            <a:ext cx="9036050" cy="58388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</a:t>
            </a:r>
            <a:r>
              <a:rPr lang="ru-RU" dirty="0" smtClean="0">
                <a:solidFill>
                  <a:srgbClr val="663300"/>
                </a:solidFill>
              </a:rPr>
              <a:t>Каждый ребенок хочет творить. На своих </a:t>
            </a:r>
            <a:r>
              <a:rPr lang="ru-RU" dirty="0" err="1" smtClean="0">
                <a:solidFill>
                  <a:srgbClr val="663300"/>
                </a:solidFill>
              </a:rPr>
              <a:t>уро-ках</a:t>
            </a:r>
            <a:r>
              <a:rPr lang="ru-RU" dirty="0" smtClean="0">
                <a:solidFill>
                  <a:srgbClr val="663300"/>
                </a:solidFill>
              </a:rPr>
              <a:t> я стараюсь пробуждать заложенное </a:t>
            </a:r>
            <a:r>
              <a:rPr lang="ru-RU" dirty="0" err="1" smtClean="0">
                <a:solidFill>
                  <a:srgbClr val="663300"/>
                </a:solidFill>
              </a:rPr>
              <a:t>творчес-кое</a:t>
            </a:r>
            <a:r>
              <a:rPr lang="ru-RU" dirty="0" smtClean="0">
                <a:solidFill>
                  <a:srgbClr val="663300"/>
                </a:solidFill>
              </a:rPr>
              <a:t> начало, учить трудиться, помогаю ребенку понять и найти себя для радостной, счастливой и наполненной жизни, сделать первые шаги в творчестве.</a:t>
            </a:r>
          </a:p>
        </p:txBody>
      </p:sp>
      <p:pic>
        <p:nvPicPr>
          <p:cNvPr id="5123" name="Picture 5" descr="D:\фото\школа\школа 6\творческие работы\P2100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3429000"/>
            <a:ext cx="4071938" cy="3000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6" descr="D:\фото\школа\школа 6\творческие работы\P21000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3429000"/>
            <a:ext cx="3643313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ен">
  <a:themeElements>
    <a:clrScheme name="Клен 3">
      <a:dk1>
        <a:srgbClr val="000000"/>
      </a:dk1>
      <a:lt1>
        <a:srgbClr val="FFFFCC"/>
      </a:lt1>
      <a:dk2>
        <a:srgbClr val="A26D18"/>
      </a:dk2>
      <a:lt2>
        <a:srgbClr val="F9D793"/>
      </a:lt2>
      <a:accent1>
        <a:srgbClr val="FFD05B"/>
      </a:accent1>
      <a:accent2>
        <a:srgbClr val="FEE1A8"/>
      </a:accent2>
      <a:accent3>
        <a:srgbClr val="FFFFE2"/>
      </a:accent3>
      <a:accent4>
        <a:srgbClr val="000000"/>
      </a:accent4>
      <a:accent5>
        <a:srgbClr val="FFE4B5"/>
      </a:accent5>
      <a:accent6>
        <a:srgbClr val="E6CC98"/>
      </a:accent6>
      <a:hlink>
        <a:srgbClr val="FF0000"/>
      </a:hlink>
      <a:folHlink>
        <a:srgbClr val="CC66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928</TotalTime>
  <Words>534</Words>
  <Application>Microsoft Office PowerPoint</Application>
  <PresentationFormat>Экран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Клен</vt:lpstr>
      <vt:lpstr>Муниципальное общеобразовательное учреждение « Средняя общеобразовательная школа № 6» Корсаковский городской округ Сахалинская область   </vt:lpstr>
      <vt:lpstr>Слайд 2</vt:lpstr>
      <vt:lpstr>Способы стимулирования творческих способностей.</vt:lpstr>
      <vt:lpstr>Диапазон творческих задач на уроках необычайно широк по сложности. При решении происходит акт творчества, находится новый путь или создается нечто новое. Вот здесь-то и требуются особые качества ума, такие как наблюдательность, умение анализировать, сопоставлять, комбинировать и т.д. - все то, что в совокупности и составляет творческие способности.</vt:lpstr>
      <vt:lpstr>Большую роль по развитию творческих способностей играют сочинения.</vt:lpstr>
      <vt:lpstr>Этой работе предшествует другое творческое задание: создание книжки-малышки (словарика), куда дети записывают все придуманные ими слова по данной теме.</vt:lpstr>
      <vt:lpstr>Слайд 7</vt:lpstr>
      <vt:lpstr>Дети пишут искренне, высказывая свои мысли и чувства. Пишут сочинения веселые и серьезные, грустные и оптимистические.</vt:lpstr>
      <vt:lpstr>Слайд 9</vt:lpstr>
      <vt:lpstr>  «Дети должны расти в мире красоты, игры, сказки, музыки, рисунка, творчества…»                                              В. А. Сухомлинский.  </vt:lpstr>
      <vt:lpstr> </vt:lpstr>
      <vt:lpstr> 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Вася</cp:lastModifiedBy>
  <cp:revision>98</cp:revision>
  <dcterms:created xsi:type="dcterms:W3CDTF">2008-02-16T03:34:25Z</dcterms:created>
  <dcterms:modified xsi:type="dcterms:W3CDTF">2011-11-19T10:35:51Z</dcterms:modified>
</cp:coreProperties>
</file>