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32" autoAdjust="0"/>
    <p:restoredTop sz="94624" autoAdjust="0"/>
  </p:normalViewPr>
  <p:slideViewPr>
    <p:cSldViewPr>
      <p:cViewPr>
        <p:scale>
          <a:sx n="75" d="100"/>
          <a:sy n="75" d="100"/>
        </p:scale>
        <p:origin x="-1170" y="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382DB0-C1ED-4E10-A42F-E210C657F51F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CD98061A-CB11-4832-80E9-6764B223D228}">
      <dgm:prSet phldrT="[Текст]"/>
      <dgm:spPr/>
      <dgm:t>
        <a:bodyPr/>
        <a:lstStyle/>
        <a:p>
          <a:r>
            <a:rPr lang="ru-RU" dirty="0" smtClean="0"/>
            <a:t>Знание</a:t>
          </a:r>
          <a:endParaRPr lang="ru-RU" dirty="0"/>
        </a:p>
      </dgm:t>
    </dgm:pt>
    <dgm:pt modelId="{DB64B209-BC0B-4F0B-84F2-7B9F589D1529}" type="parTrans" cxnId="{0DA6B210-744F-45AA-B17A-C52A65D26C6E}">
      <dgm:prSet/>
      <dgm:spPr/>
      <dgm:t>
        <a:bodyPr/>
        <a:lstStyle/>
        <a:p>
          <a:endParaRPr lang="ru-RU"/>
        </a:p>
      </dgm:t>
    </dgm:pt>
    <dgm:pt modelId="{AED11370-743E-4ED3-889E-212F872A202B}" type="sibTrans" cxnId="{0DA6B210-744F-45AA-B17A-C52A65D26C6E}">
      <dgm:prSet/>
      <dgm:spPr/>
      <dgm:t>
        <a:bodyPr/>
        <a:lstStyle/>
        <a:p>
          <a:endParaRPr lang="ru-RU"/>
        </a:p>
      </dgm:t>
    </dgm:pt>
    <dgm:pt modelId="{5E033892-B7A8-42F9-93FA-255CCCD3ED92}">
      <dgm:prSet phldrT="[Текст]"/>
      <dgm:spPr/>
      <dgm:t>
        <a:bodyPr/>
        <a:lstStyle/>
        <a:p>
          <a:r>
            <a:rPr lang="ru-RU" dirty="0" smtClean="0"/>
            <a:t>Методические разработки</a:t>
          </a:r>
          <a:endParaRPr lang="ru-RU" dirty="0"/>
        </a:p>
      </dgm:t>
    </dgm:pt>
    <dgm:pt modelId="{0C1791D4-F2F8-4959-B396-6BFEA88A279F}" type="parTrans" cxnId="{DE5D1065-CD88-4923-9206-004448676508}">
      <dgm:prSet/>
      <dgm:spPr/>
      <dgm:t>
        <a:bodyPr/>
        <a:lstStyle/>
        <a:p>
          <a:endParaRPr lang="ru-RU"/>
        </a:p>
      </dgm:t>
    </dgm:pt>
    <dgm:pt modelId="{8E2D6887-5695-4C60-BF2C-1E6917187585}" type="sibTrans" cxnId="{DE5D1065-CD88-4923-9206-004448676508}">
      <dgm:prSet/>
      <dgm:spPr/>
      <dgm:t>
        <a:bodyPr/>
        <a:lstStyle/>
        <a:p>
          <a:endParaRPr lang="ru-RU"/>
        </a:p>
      </dgm:t>
    </dgm:pt>
    <dgm:pt modelId="{EB10FDD9-93F1-4B50-8DE1-03636E97C521}">
      <dgm:prSet phldrT="[Текст]"/>
      <dgm:spPr/>
      <dgm:t>
        <a:bodyPr/>
        <a:lstStyle/>
        <a:p>
          <a:r>
            <a:rPr lang="ru-RU" dirty="0" smtClean="0"/>
            <a:t>Конспекты занятий, уроков</a:t>
          </a:r>
          <a:endParaRPr lang="ru-RU" dirty="0"/>
        </a:p>
      </dgm:t>
    </dgm:pt>
    <dgm:pt modelId="{8F873BB7-3B1C-4A1D-B640-B0222C24A656}" type="parTrans" cxnId="{679CACB6-95FD-4833-A2DB-51C34C983308}">
      <dgm:prSet/>
      <dgm:spPr/>
      <dgm:t>
        <a:bodyPr/>
        <a:lstStyle/>
        <a:p>
          <a:endParaRPr lang="ru-RU"/>
        </a:p>
      </dgm:t>
    </dgm:pt>
    <dgm:pt modelId="{C7ACF346-1AA7-4400-91C9-AEEC2C4F9F6E}" type="sibTrans" cxnId="{679CACB6-95FD-4833-A2DB-51C34C983308}">
      <dgm:prSet/>
      <dgm:spPr/>
      <dgm:t>
        <a:bodyPr/>
        <a:lstStyle/>
        <a:p>
          <a:endParaRPr lang="ru-RU"/>
        </a:p>
      </dgm:t>
    </dgm:pt>
    <dgm:pt modelId="{609FF1E4-E301-4BDA-9343-232B3B5C2C09}">
      <dgm:prSet phldrT="[Текст]"/>
      <dgm:spPr/>
      <dgm:t>
        <a:bodyPr/>
        <a:lstStyle/>
        <a:p>
          <a:r>
            <a:rPr lang="ru-RU" dirty="0" smtClean="0"/>
            <a:t>Владение</a:t>
          </a:r>
          <a:endParaRPr lang="ru-RU" dirty="0"/>
        </a:p>
      </dgm:t>
    </dgm:pt>
    <dgm:pt modelId="{10A4B4F4-32F0-4C12-A272-1FC732111C58}" type="parTrans" cxnId="{058E1709-3B84-4F26-930E-ED0A51D81772}">
      <dgm:prSet/>
      <dgm:spPr/>
      <dgm:t>
        <a:bodyPr/>
        <a:lstStyle/>
        <a:p>
          <a:endParaRPr lang="ru-RU"/>
        </a:p>
      </dgm:t>
    </dgm:pt>
    <dgm:pt modelId="{1C9394F8-4660-4AE9-91CF-242F4E0C6E6E}" type="sibTrans" cxnId="{058E1709-3B84-4F26-930E-ED0A51D81772}">
      <dgm:prSet/>
      <dgm:spPr/>
      <dgm:t>
        <a:bodyPr/>
        <a:lstStyle/>
        <a:p>
          <a:endParaRPr lang="ru-RU"/>
        </a:p>
      </dgm:t>
    </dgm:pt>
    <dgm:pt modelId="{CAA270E1-08D9-40B6-B806-B0F7577C37F7}">
      <dgm:prSet phldrT="[Текст]"/>
      <dgm:spPr/>
      <dgm:t>
        <a:bodyPr/>
        <a:lstStyle/>
        <a:p>
          <a:r>
            <a:rPr lang="ru-RU" dirty="0" smtClean="0"/>
            <a:t>Открытые занятия, уроки, мероприятия</a:t>
          </a:r>
          <a:endParaRPr lang="ru-RU" dirty="0"/>
        </a:p>
      </dgm:t>
    </dgm:pt>
    <dgm:pt modelId="{3CB38930-37B8-4479-B085-50AF3B0F3482}" type="parTrans" cxnId="{C1BECA72-46BF-42CF-A944-7C196AFE469F}">
      <dgm:prSet/>
      <dgm:spPr/>
      <dgm:t>
        <a:bodyPr/>
        <a:lstStyle/>
        <a:p>
          <a:endParaRPr lang="ru-RU"/>
        </a:p>
      </dgm:t>
    </dgm:pt>
    <dgm:pt modelId="{2DA2EB28-C155-4E44-B7DD-558C44113AB9}" type="sibTrans" cxnId="{C1BECA72-46BF-42CF-A944-7C196AFE469F}">
      <dgm:prSet/>
      <dgm:spPr/>
      <dgm:t>
        <a:bodyPr/>
        <a:lstStyle/>
        <a:p>
          <a:endParaRPr lang="ru-RU"/>
        </a:p>
      </dgm:t>
    </dgm:pt>
    <dgm:pt modelId="{44816BC3-32C5-4444-BACD-3692A5192D98}">
      <dgm:prSet phldrT="[Текст]"/>
      <dgm:spPr/>
      <dgm:t>
        <a:bodyPr/>
        <a:lstStyle/>
        <a:p>
          <a:r>
            <a:rPr lang="ru-RU" dirty="0" smtClean="0"/>
            <a:t>Распространение опыта</a:t>
          </a:r>
          <a:endParaRPr lang="ru-RU" dirty="0"/>
        </a:p>
      </dgm:t>
    </dgm:pt>
    <dgm:pt modelId="{F8C324AC-E8A5-4247-BA3D-FC4341DD397B}" type="parTrans" cxnId="{17B20A22-A7F7-402D-A35E-3E648E6CD815}">
      <dgm:prSet/>
      <dgm:spPr/>
      <dgm:t>
        <a:bodyPr/>
        <a:lstStyle/>
        <a:p>
          <a:endParaRPr lang="ru-RU"/>
        </a:p>
      </dgm:t>
    </dgm:pt>
    <dgm:pt modelId="{A0398F95-6101-4750-BB98-DFE689CE6C78}" type="sibTrans" cxnId="{17B20A22-A7F7-402D-A35E-3E648E6CD815}">
      <dgm:prSet/>
      <dgm:spPr/>
      <dgm:t>
        <a:bodyPr/>
        <a:lstStyle/>
        <a:p>
          <a:endParaRPr lang="ru-RU"/>
        </a:p>
      </dgm:t>
    </dgm:pt>
    <dgm:pt modelId="{DFCAAF86-F583-487D-8580-89E0F717AA24}">
      <dgm:prSet phldrT="[Текст]"/>
      <dgm:spPr/>
      <dgm:t>
        <a:bodyPr/>
        <a:lstStyle/>
        <a:p>
          <a:r>
            <a:rPr lang="ru-RU" dirty="0" smtClean="0"/>
            <a:t>Выступления, публикации, сайт и т.п.</a:t>
          </a:r>
          <a:endParaRPr lang="ru-RU" dirty="0"/>
        </a:p>
      </dgm:t>
    </dgm:pt>
    <dgm:pt modelId="{A460AC05-45BE-4BD0-AAFF-457EA36CA63F}" type="parTrans" cxnId="{F33CD43D-D6E6-4B2B-8320-607F1C675AB1}">
      <dgm:prSet/>
      <dgm:spPr/>
      <dgm:t>
        <a:bodyPr/>
        <a:lstStyle/>
        <a:p>
          <a:endParaRPr lang="ru-RU"/>
        </a:p>
      </dgm:t>
    </dgm:pt>
    <dgm:pt modelId="{A39E01FB-97EB-4D47-86DF-F1F2CED09C10}" type="sibTrans" cxnId="{F33CD43D-D6E6-4B2B-8320-607F1C675AB1}">
      <dgm:prSet/>
      <dgm:spPr/>
      <dgm:t>
        <a:bodyPr/>
        <a:lstStyle/>
        <a:p>
          <a:endParaRPr lang="ru-RU"/>
        </a:p>
      </dgm:t>
    </dgm:pt>
    <dgm:pt modelId="{6AEE45CE-D64F-4AB7-8A2D-A284D356E4EE}" type="pres">
      <dgm:prSet presAssocID="{32382DB0-C1ED-4E10-A42F-E210C657F51F}" presName="Name0" presStyleCnt="0">
        <dgm:presLayoutVars>
          <dgm:dir/>
          <dgm:animLvl val="lvl"/>
          <dgm:resizeHandles val="exact"/>
        </dgm:presLayoutVars>
      </dgm:prSet>
      <dgm:spPr/>
    </dgm:pt>
    <dgm:pt modelId="{FE3BF250-0E9C-40D2-A19F-5FABE29F042A}" type="pres">
      <dgm:prSet presAssocID="{CD98061A-CB11-4832-80E9-6764B223D228}" presName="linNode" presStyleCnt="0"/>
      <dgm:spPr/>
    </dgm:pt>
    <dgm:pt modelId="{ED13E28D-4F39-429A-A86B-7023FE9ADB1A}" type="pres">
      <dgm:prSet presAssocID="{CD98061A-CB11-4832-80E9-6764B223D228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25BA59CD-6EE3-419D-A64D-70FB43EE5110}" type="pres">
      <dgm:prSet presAssocID="{CD98061A-CB11-4832-80E9-6764B223D228}" presName="descendantText" presStyleLbl="alignAccFollowNode1" presStyleIdx="0" presStyleCnt="3">
        <dgm:presLayoutVars>
          <dgm:bulletEnabled val="1"/>
        </dgm:presLayoutVars>
      </dgm:prSet>
      <dgm:spPr/>
    </dgm:pt>
    <dgm:pt modelId="{998A9D59-DA16-4881-9E3D-941EDA6CDDB4}" type="pres">
      <dgm:prSet presAssocID="{AED11370-743E-4ED3-889E-212F872A202B}" presName="sp" presStyleCnt="0"/>
      <dgm:spPr/>
    </dgm:pt>
    <dgm:pt modelId="{DF035BB3-A97A-4DF6-AE57-254C97EEDB16}" type="pres">
      <dgm:prSet presAssocID="{609FF1E4-E301-4BDA-9343-232B3B5C2C09}" presName="linNode" presStyleCnt="0"/>
      <dgm:spPr/>
    </dgm:pt>
    <dgm:pt modelId="{5C2406D1-9088-4F88-83F9-44B5BCCF866A}" type="pres">
      <dgm:prSet presAssocID="{609FF1E4-E301-4BDA-9343-232B3B5C2C09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403EC4E5-6BE3-457D-969E-7C70873D9F92}" type="pres">
      <dgm:prSet presAssocID="{609FF1E4-E301-4BDA-9343-232B3B5C2C09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8F038A-A961-49F6-876F-4FD495281AB8}" type="pres">
      <dgm:prSet presAssocID="{1C9394F8-4660-4AE9-91CF-242F4E0C6E6E}" presName="sp" presStyleCnt="0"/>
      <dgm:spPr/>
    </dgm:pt>
    <dgm:pt modelId="{5ECD6D56-A3D4-4090-8846-803E8FD07AE2}" type="pres">
      <dgm:prSet presAssocID="{44816BC3-32C5-4444-BACD-3692A5192D98}" presName="linNode" presStyleCnt="0"/>
      <dgm:spPr/>
    </dgm:pt>
    <dgm:pt modelId="{D60CDC75-34F4-4265-9093-D8A8BD4F22DE}" type="pres">
      <dgm:prSet presAssocID="{44816BC3-32C5-4444-BACD-3692A5192D98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2E9141D5-2CF7-48B7-9C0D-D277CCFDDAF1}" type="pres">
      <dgm:prSet presAssocID="{44816BC3-32C5-4444-BACD-3692A5192D98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CB7E01B-E7D2-4602-A069-1EB72AADA642}" type="presOf" srcId="{44816BC3-32C5-4444-BACD-3692A5192D98}" destId="{D60CDC75-34F4-4265-9093-D8A8BD4F22DE}" srcOrd="0" destOrd="0" presId="urn:microsoft.com/office/officeart/2005/8/layout/vList5"/>
    <dgm:cxn modelId="{F33CD43D-D6E6-4B2B-8320-607F1C675AB1}" srcId="{44816BC3-32C5-4444-BACD-3692A5192D98}" destId="{DFCAAF86-F583-487D-8580-89E0F717AA24}" srcOrd="0" destOrd="0" parTransId="{A460AC05-45BE-4BD0-AAFF-457EA36CA63F}" sibTransId="{A39E01FB-97EB-4D47-86DF-F1F2CED09C10}"/>
    <dgm:cxn modelId="{BC89E5B5-4671-4957-8DF8-9CFB50A203A0}" type="presOf" srcId="{5E033892-B7A8-42F9-93FA-255CCCD3ED92}" destId="{25BA59CD-6EE3-419D-A64D-70FB43EE5110}" srcOrd="0" destOrd="0" presId="urn:microsoft.com/office/officeart/2005/8/layout/vList5"/>
    <dgm:cxn modelId="{0DA6B210-744F-45AA-B17A-C52A65D26C6E}" srcId="{32382DB0-C1ED-4E10-A42F-E210C657F51F}" destId="{CD98061A-CB11-4832-80E9-6764B223D228}" srcOrd="0" destOrd="0" parTransId="{DB64B209-BC0B-4F0B-84F2-7B9F589D1529}" sibTransId="{AED11370-743E-4ED3-889E-212F872A202B}"/>
    <dgm:cxn modelId="{C1BECA72-46BF-42CF-A944-7C196AFE469F}" srcId="{609FF1E4-E301-4BDA-9343-232B3B5C2C09}" destId="{CAA270E1-08D9-40B6-B806-B0F7577C37F7}" srcOrd="0" destOrd="0" parTransId="{3CB38930-37B8-4479-B085-50AF3B0F3482}" sibTransId="{2DA2EB28-C155-4E44-B7DD-558C44113AB9}"/>
    <dgm:cxn modelId="{679CACB6-95FD-4833-A2DB-51C34C983308}" srcId="{CD98061A-CB11-4832-80E9-6764B223D228}" destId="{EB10FDD9-93F1-4B50-8DE1-03636E97C521}" srcOrd="1" destOrd="0" parTransId="{8F873BB7-3B1C-4A1D-B640-B0222C24A656}" sibTransId="{C7ACF346-1AA7-4400-91C9-AEEC2C4F9F6E}"/>
    <dgm:cxn modelId="{D209BC40-B3FF-4FD8-B044-A35285F68508}" type="presOf" srcId="{CAA270E1-08D9-40B6-B806-B0F7577C37F7}" destId="{403EC4E5-6BE3-457D-969E-7C70873D9F92}" srcOrd="0" destOrd="0" presId="urn:microsoft.com/office/officeart/2005/8/layout/vList5"/>
    <dgm:cxn modelId="{17B20A22-A7F7-402D-A35E-3E648E6CD815}" srcId="{32382DB0-C1ED-4E10-A42F-E210C657F51F}" destId="{44816BC3-32C5-4444-BACD-3692A5192D98}" srcOrd="2" destOrd="0" parTransId="{F8C324AC-E8A5-4247-BA3D-FC4341DD397B}" sibTransId="{A0398F95-6101-4750-BB98-DFE689CE6C78}"/>
    <dgm:cxn modelId="{DE5D1065-CD88-4923-9206-004448676508}" srcId="{CD98061A-CB11-4832-80E9-6764B223D228}" destId="{5E033892-B7A8-42F9-93FA-255CCCD3ED92}" srcOrd="0" destOrd="0" parTransId="{0C1791D4-F2F8-4959-B396-6BFEA88A279F}" sibTransId="{8E2D6887-5695-4C60-BF2C-1E6917187585}"/>
    <dgm:cxn modelId="{2078BE4B-AF0A-46AC-92DE-8B46C7C1950F}" type="presOf" srcId="{DFCAAF86-F583-487D-8580-89E0F717AA24}" destId="{2E9141D5-2CF7-48B7-9C0D-D277CCFDDAF1}" srcOrd="0" destOrd="0" presId="urn:microsoft.com/office/officeart/2005/8/layout/vList5"/>
    <dgm:cxn modelId="{9229911C-26AB-4F99-932F-73DBD5622702}" type="presOf" srcId="{32382DB0-C1ED-4E10-A42F-E210C657F51F}" destId="{6AEE45CE-D64F-4AB7-8A2D-A284D356E4EE}" srcOrd="0" destOrd="0" presId="urn:microsoft.com/office/officeart/2005/8/layout/vList5"/>
    <dgm:cxn modelId="{058E1709-3B84-4F26-930E-ED0A51D81772}" srcId="{32382DB0-C1ED-4E10-A42F-E210C657F51F}" destId="{609FF1E4-E301-4BDA-9343-232B3B5C2C09}" srcOrd="1" destOrd="0" parTransId="{10A4B4F4-32F0-4C12-A272-1FC732111C58}" sibTransId="{1C9394F8-4660-4AE9-91CF-242F4E0C6E6E}"/>
    <dgm:cxn modelId="{077E6A22-464B-468D-9075-557D408953E5}" type="presOf" srcId="{CD98061A-CB11-4832-80E9-6764B223D228}" destId="{ED13E28D-4F39-429A-A86B-7023FE9ADB1A}" srcOrd="0" destOrd="0" presId="urn:microsoft.com/office/officeart/2005/8/layout/vList5"/>
    <dgm:cxn modelId="{3E2CEDB7-DDC4-42D2-ACF0-844BD46E7998}" type="presOf" srcId="{609FF1E4-E301-4BDA-9343-232B3B5C2C09}" destId="{5C2406D1-9088-4F88-83F9-44B5BCCF866A}" srcOrd="0" destOrd="0" presId="urn:microsoft.com/office/officeart/2005/8/layout/vList5"/>
    <dgm:cxn modelId="{C6BB5DA6-03E2-406F-A785-753099A330F9}" type="presOf" srcId="{EB10FDD9-93F1-4B50-8DE1-03636E97C521}" destId="{25BA59CD-6EE3-419D-A64D-70FB43EE5110}" srcOrd="0" destOrd="1" presId="urn:microsoft.com/office/officeart/2005/8/layout/vList5"/>
    <dgm:cxn modelId="{2E168D88-2162-485B-B530-988EC2BB2003}" type="presParOf" srcId="{6AEE45CE-D64F-4AB7-8A2D-A284D356E4EE}" destId="{FE3BF250-0E9C-40D2-A19F-5FABE29F042A}" srcOrd="0" destOrd="0" presId="urn:microsoft.com/office/officeart/2005/8/layout/vList5"/>
    <dgm:cxn modelId="{DF483CA7-D0AC-44DA-B39C-DF34F85F5FC2}" type="presParOf" srcId="{FE3BF250-0E9C-40D2-A19F-5FABE29F042A}" destId="{ED13E28D-4F39-429A-A86B-7023FE9ADB1A}" srcOrd="0" destOrd="0" presId="urn:microsoft.com/office/officeart/2005/8/layout/vList5"/>
    <dgm:cxn modelId="{867ADF99-FC30-43CF-B3AC-0F3D9B4B9D3B}" type="presParOf" srcId="{FE3BF250-0E9C-40D2-A19F-5FABE29F042A}" destId="{25BA59CD-6EE3-419D-A64D-70FB43EE5110}" srcOrd="1" destOrd="0" presId="urn:microsoft.com/office/officeart/2005/8/layout/vList5"/>
    <dgm:cxn modelId="{07973E18-1682-4F11-8691-E67A961E0916}" type="presParOf" srcId="{6AEE45CE-D64F-4AB7-8A2D-A284D356E4EE}" destId="{998A9D59-DA16-4881-9E3D-941EDA6CDDB4}" srcOrd="1" destOrd="0" presId="urn:microsoft.com/office/officeart/2005/8/layout/vList5"/>
    <dgm:cxn modelId="{38B72A85-3BF5-4EB3-8EE5-1C909BE21578}" type="presParOf" srcId="{6AEE45CE-D64F-4AB7-8A2D-A284D356E4EE}" destId="{DF035BB3-A97A-4DF6-AE57-254C97EEDB16}" srcOrd="2" destOrd="0" presId="urn:microsoft.com/office/officeart/2005/8/layout/vList5"/>
    <dgm:cxn modelId="{9C8F2EEA-14F8-4256-AF43-D389EF1F2D8F}" type="presParOf" srcId="{DF035BB3-A97A-4DF6-AE57-254C97EEDB16}" destId="{5C2406D1-9088-4F88-83F9-44B5BCCF866A}" srcOrd="0" destOrd="0" presId="urn:microsoft.com/office/officeart/2005/8/layout/vList5"/>
    <dgm:cxn modelId="{33C6B2BC-CD9B-4AC4-AE1B-B9C1D9FC2CBC}" type="presParOf" srcId="{DF035BB3-A97A-4DF6-AE57-254C97EEDB16}" destId="{403EC4E5-6BE3-457D-969E-7C70873D9F92}" srcOrd="1" destOrd="0" presId="urn:microsoft.com/office/officeart/2005/8/layout/vList5"/>
    <dgm:cxn modelId="{2B08BAE2-CF3C-4636-BC6F-01627DE2AD41}" type="presParOf" srcId="{6AEE45CE-D64F-4AB7-8A2D-A284D356E4EE}" destId="{578F038A-A961-49F6-876F-4FD495281AB8}" srcOrd="3" destOrd="0" presId="urn:microsoft.com/office/officeart/2005/8/layout/vList5"/>
    <dgm:cxn modelId="{330C0982-B0C8-4F68-AD99-511EEC5B41A7}" type="presParOf" srcId="{6AEE45CE-D64F-4AB7-8A2D-A284D356E4EE}" destId="{5ECD6D56-A3D4-4090-8846-803E8FD07AE2}" srcOrd="4" destOrd="0" presId="urn:microsoft.com/office/officeart/2005/8/layout/vList5"/>
    <dgm:cxn modelId="{02836185-2241-4B63-A18F-8995A369DB92}" type="presParOf" srcId="{5ECD6D56-A3D4-4090-8846-803E8FD07AE2}" destId="{D60CDC75-34F4-4265-9093-D8A8BD4F22DE}" srcOrd="0" destOrd="0" presId="urn:microsoft.com/office/officeart/2005/8/layout/vList5"/>
    <dgm:cxn modelId="{D5C48896-1F44-480A-854B-4D11F0973095}" type="presParOf" srcId="{5ECD6D56-A3D4-4090-8846-803E8FD07AE2}" destId="{2E9141D5-2CF7-48B7-9C0D-D277CCFDDAF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5BA59CD-6EE3-419D-A64D-70FB43EE5110}">
      <dsp:nvSpPr>
        <dsp:cNvPr id="0" name=""/>
        <dsp:cNvSpPr/>
      </dsp:nvSpPr>
      <dsp:spPr>
        <a:xfrm rot="5400000">
          <a:off x="3621405" y="-1293891"/>
          <a:ext cx="1047750" cy="3901440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/>
            <a:t>Методические разработки</a:t>
          </a:r>
          <a:endParaRPr lang="ru-RU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/>
            <a:t>Конспекты занятий, уроков</a:t>
          </a:r>
          <a:endParaRPr lang="ru-RU" sz="2200" kern="1200" dirty="0"/>
        </a:p>
      </dsp:txBody>
      <dsp:txXfrm rot="5400000">
        <a:off x="3621405" y="-1293891"/>
        <a:ext cx="1047750" cy="3901440"/>
      </dsp:txXfrm>
    </dsp:sp>
    <dsp:sp modelId="{ED13E28D-4F39-429A-A86B-7023FE9ADB1A}">
      <dsp:nvSpPr>
        <dsp:cNvPr id="0" name=""/>
        <dsp:cNvSpPr/>
      </dsp:nvSpPr>
      <dsp:spPr>
        <a:xfrm>
          <a:off x="0" y="1984"/>
          <a:ext cx="2194560" cy="130968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Знание</a:t>
          </a:r>
          <a:endParaRPr lang="ru-RU" sz="1800" kern="1200" dirty="0"/>
        </a:p>
      </dsp:txBody>
      <dsp:txXfrm>
        <a:off x="0" y="1984"/>
        <a:ext cx="2194560" cy="1309687"/>
      </dsp:txXfrm>
    </dsp:sp>
    <dsp:sp modelId="{403EC4E5-6BE3-457D-969E-7C70873D9F92}">
      <dsp:nvSpPr>
        <dsp:cNvPr id="0" name=""/>
        <dsp:cNvSpPr/>
      </dsp:nvSpPr>
      <dsp:spPr>
        <a:xfrm rot="5400000">
          <a:off x="3621405" y="81279"/>
          <a:ext cx="1047750" cy="3901440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/>
            <a:t>Открытые занятия, уроки, мероприятия</a:t>
          </a:r>
          <a:endParaRPr lang="ru-RU" sz="2200" kern="1200" dirty="0"/>
        </a:p>
      </dsp:txBody>
      <dsp:txXfrm rot="5400000">
        <a:off x="3621405" y="81279"/>
        <a:ext cx="1047750" cy="3901440"/>
      </dsp:txXfrm>
    </dsp:sp>
    <dsp:sp modelId="{5C2406D1-9088-4F88-83F9-44B5BCCF866A}">
      <dsp:nvSpPr>
        <dsp:cNvPr id="0" name=""/>
        <dsp:cNvSpPr/>
      </dsp:nvSpPr>
      <dsp:spPr>
        <a:xfrm>
          <a:off x="0" y="1377156"/>
          <a:ext cx="2194560" cy="130968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Владение</a:t>
          </a:r>
          <a:endParaRPr lang="ru-RU" sz="1800" kern="1200" dirty="0"/>
        </a:p>
      </dsp:txBody>
      <dsp:txXfrm>
        <a:off x="0" y="1377156"/>
        <a:ext cx="2194560" cy="1309687"/>
      </dsp:txXfrm>
    </dsp:sp>
    <dsp:sp modelId="{2E9141D5-2CF7-48B7-9C0D-D277CCFDDAF1}">
      <dsp:nvSpPr>
        <dsp:cNvPr id="0" name=""/>
        <dsp:cNvSpPr/>
      </dsp:nvSpPr>
      <dsp:spPr>
        <a:xfrm rot="5400000">
          <a:off x="3621405" y="1456451"/>
          <a:ext cx="1047750" cy="3901440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/>
            <a:t>Выступления, публикации, сайт и т.п.</a:t>
          </a:r>
          <a:endParaRPr lang="ru-RU" sz="2200" kern="1200" dirty="0"/>
        </a:p>
      </dsp:txBody>
      <dsp:txXfrm rot="5400000">
        <a:off x="3621405" y="1456451"/>
        <a:ext cx="1047750" cy="3901440"/>
      </dsp:txXfrm>
    </dsp:sp>
    <dsp:sp modelId="{D60CDC75-34F4-4265-9093-D8A8BD4F22DE}">
      <dsp:nvSpPr>
        <dsp:cNvPr id="0" name=""/>
        <dsp:cNvSpPr/>
      </dsp:nvSpPr>
      <dsp:spPr>
        <a:xfrm>
          <a:off x="0" y="2752328"/>
          <a:ext cx="2194560" cy="1309687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Распространение опыта</a:t>
          </a:r>
          <a:endParaRPr lang="ru-RU" sz="1800" kern="1200" dirty="0"/>
        </a:p>
      </dsp:txBody>
      <dsp:txXfrm>
        <a:off x="0" y="2752328"/>
        <a:ext cx="2194560" cy="13096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544938-5559-492F-A59A-4CF84BC9DF1D}" type="datetimeFigureOut">
              <a:rPr lang="ru-RU" smtClean="0"/>
              <a:t>23.11.2011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A9B7CD-3CDF-45C5-8E74-FEDA5985666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A9B7CD-3CDF-45C5-8E74-FEDA59856660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strips dir="rd"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3717032"/>
            <a:ext cx="8458200" cy="1222375"/>
          </a:xfrm>
        </p:spPr>
        <p:txBody>
          <a:bodyPr>
            <a:normAutofit/>
          </a:bodyPr>
          <a:lstStyle/>
          <a:p>
            <a:pPr algn="r"/>
            <a:r>
              <a:rPr lang="ru-RU" sz="1800" dirty="0" smtClean="0">
                <a:solidFill>
                  <a:schemeClr val="tx1"/>
                </a:solidFill>
              </a:rPr>
              <a:t>С</a:t>
            </a:r>
            <a:r>
              <a:rPr lang="ru-RU" sz="1800" dirty="0" smtClean="0">
                <a:solidFill>
                  <a:schemeClr val="tx1"/>
                </a:solidFill>
              </a:rPr>
              <a:t>оставил</a:t>
            </a:r>
            <a:r>
              <a:rPr lang="ru-RU" sz="3200" dirty="0" smtClean="0">
                <a:solidFill>
                  <a:schemeClr val="tx1"/>
                </a:solidFill>
              </a:rPr>
              <a:t>: </a:t>
            </a:r>
            <a:r>
              <a:rPr lang="ru-RU" sz="1800" dirty="0" err="1" smtClean="0">
                <a:solidFill>
                  <a:schemeClr val="tx1"/>
                </a:solidFill>
              </a:rPr>
              <a:t>Князькова</a:t>
            </a:r>
            <a:r>
              <a:rPr lang="ru-RU" sz="1800" dirty="0" smtClean="0">
                <a:solidFill>
                  <a:schemeClr val="tx1"/>
                </a:solidFill>
              </a:rPr>
              <a:t> В.В.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132856"/>
            <a:ext cx="8458200" cy="914400"/>
          </a:xfrm>
        </p:spPr>
        <p:txBody>
          <a:bodyPr>
            <a:noAutofit/>
          </a:bodyPr>
          <a:lstStyle/>
          <a:p>
            <a:pPr algn="ctr"/>
            <a:endParaRPr lang="ru-RU" sz="4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ru-RU" sz="4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Методические рекомендации по подготовке к  добровольной аттестации педагога</a:t>
            </a:r>
            <a:endParaRPr lang="ru-RU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988840"/>
            <a:ext cx="8458200" cy="4104456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  <a:flatTx/>
          </a:bodyPr>
          <a:lstStyle/>
          <a:p>
            <a:pPr>
              <a:lnSpc>
                <a:spcPct val="80000"/>
              </a:lnSpc>
            </a:pPr>
            <a:r>
              <a:rPr lang="ru-RU" sz="2400" b="1" dirty="0" smtClean="0">
                <a:solidFill>
                  <a:srgbClr val="C00000"/>
                </a:solidFill>
                <a:effectLst/>
              </a:rPr>
              <a:t>Инвариантная часть</a:t>
            </a:r>
            <a:r>
              <a:rPr lang="ru-RU" sz="2400" dirty="0" smtClean="0">
                <a:solidFill>
                  <a:srgbClr val="C00000"/>
                </a:solidFill>
                <a:effectLst/>
              </a:rPr>
              <a:t> </a:t>
            </a:r>
            <a:r>
              <a:rPr lang="ru-RU" sz="2400" dirty="0" smtClean="0">
                <a:solidFill>
                  <a:srgbClr val="FF3300"/>
                </a:solidFill>
                <a:effectLst/>
              </a:rPr>
              <a:t/>
            </a:r>
            <a:br>
              <a:rPr lang="ru-RU" sz="2400" dirty="0" smtClean="0">
                <a:solidFill>
                  <a:srgbClr val="FF3300"/>
                </a:solidFill>
                <a:effectLst/>
              </a:rPr>
            </a:br>
            <a:r>
              <a:rPr lang="ru-RU" sz="2400" dirty="0" err="1" smtClean="0">
                <a:effectLst/>
              </a:rPr>
              <a:t>обще</a:t>
            </a:r>
            <a:r>
              <a:rPr lang="ru-RU" sz="2400" dirty="0" err="1" smtClean="0">
                <a:solidFill>
                  <a:srgbClr val="C00000"/>
                </a:solidFill>
                <a:effectLst/>
              </a:rPr>
              <a:t>академ</a:t>
            </a:r>
            <a:r>
              <a:rPr lang="ru-RU" sz="2400" dirty="0" err="1" smtClean="0">
                <a:effectLst/>
              </a:rPr>
              <a:t>ический</a:t>
            </a:r>
            <a:r>
              <a:rPr lang="ru-RU" sz="2400" dirty="0" smtClean="0">
                <a:effectLst/>
              </a:rPr>
              <a:t> инвариантный модуль</a:t>
            </a:r>
            <a:br>
              <a:rPr lang="ru-RU" sz="2400" dirty="0" smtClean="0">
                <a:effectLst/>
              </a:rPr>
            </a:br>
            <a:r>
              <a:rPr lang="ru-RU" sz="2400" b="1" dirty="0" smtClean="0">
                <a:effectLst/>
              </a:rPr>
              <a:t> (1 кредит Х 36 часов = 36 часов)</a:t>
            </a:r>
            <a:br>
              <a:rPr lang="ru-RU" sz="2400" b="1" dirty="0" smtClean="0">
                <a:effectLst/>
              </a:rPr>
            </a:br>
            <a:r>
              <a:rPr lang="ru-RU" sz="2400" b="1" dirty="0" smtClean="0">
                <a:effectLst/>
              </a:rPr>
              <a:t/>
            </a:r>
            <a:br>
              <a:rPr lang="ru-RU" sz="2400" b="1" dirty="0" smtClean="0">
                <a:effectLst/>
              </a:rPr>
            </a:br>
            <a:r>
              <a:rPr lang="ru-RU" sz="2400" dirty="0" smtClean="0">
                <a:solidFill>
                  <a:srgbClr val="C00000"/>
                </a:solidFill>
                <a:effectLst/>
              </a:rPr>
              <a:t>кафедра</a:t>
            </a:r>
            <a:r>
              <a:rPr lang="ru-RU" sz="2400" dirty="0" smtClean="0">
                <a:effectLst/>
              </a:rPr>
              <a:t>льный </a:t>
            </a:r>
            <a:r>
              <a:rPr lang="ru-RU" sz="2400" dirty="0" smtClean="0">
                <a:effectLst/>
              </a:rPr>
              <a:t>инвариантный модуль</a:t>
            </a:r>
            <a:br>
              <a:rPr lang="ru-RU" sz="2400" dirty="0" smtClean="0">
                <a:effectLst/>
              </a:rPr>
            </a:br>
            <a:r>
              <a:rPr lang="ru-RU" sz="2400" dirty="0" smtClean="0">
                <a:effectLst/>
              </a:rPr>
              <a:t> </a:t>
            </a:r>
            <a:r>
              <a:rPr lang="ru-RU" sz="2400" b="1" dirty="0" smtClean="0">
                <a:effectLst/>
              </a:rPr>
              <a:t>(2 кредита Х 36 часов = 72 часа)</a:t>
            </a:r>
            <a:br>
              <a:rPr lang="ru-RU" sz="2400" b="1" dirty="0" smtClean="0">
                <a:effectLst/>
              </a:rPr>
            </a:br>
            <a:r>
              <a:rPr lang="ru-RU" sz="2400" b="1" dirty="0" smtClean="0">
                <a:effectLst/>
              </a:rPr>
              <a:t/>
            </a:r>
            <a:br>
              <a:rPr lang="ru-RU" sz="2400" b="1" dirty="0" smtClean="0">
                <a:effectLst/>
              </a:rPr>
            </a:br>
            <a:r>
              <a:rPr lang="ru-RU" sz="2400" b="1" dirty="0" smtClean="0">
                <a:solidFill>
                  <a:srgbClr val="C00000"/>
                </a:solidFill>
                <a:effectLst/>
              </a:rPr>
              <a:t>Вариативная </a:t>
            </a:r>
            <a:r>
              <a:rPr lang="ru-RU" sz="2400" b="1" dirty="0" smtClean="0">
                <a:solidFill>
                  <a:srgbClr val="C00000"/>
                </a:solidFill>
                <a:effectLst/>
              </a:rPr>
              <a:t>часть </a:t>
            </a:r>
            <a:r>
              <a:rPr lang="ru-RU" sz="2400" b="1" dirty="0" smtClean="0">
                <a:solidFill>
                  <a:srgbClr val="FF3300"/>
                </a:solidFill>
                <a:effectLst/>
              </a:rPr>
              <a:t/>
            </a:r>
            <a:br>
              <a:rPr lang="ru-RU" sz="2400" b="1" dirty="0" smtClean="0">
                <a:solidFill>
                  <a:srgbClr val="FF3300"/>
                </a:solidFill>
                <a:effectLst/>
              </a:rPr>
            </a:br>
            <a:r>
              <a:rPr lang="ru-RU" sz="2400" b="1" dirty="0" smtClean="0">
                <a:effectLst/>
              </a:rPr>
              <a:t>(2 кредита Х 36 часов = 72 часа) </a:t>
            </a:r>
            <a:br>
              <a:rPr lang="ru-RU" sz="2400" b="1" dirty="0" smtClean="0">
                <a:effectLst/>
              </a:rPr>
            </a:br>
            <a:r>
              <a:rPr lang="ru-RU" sz="2400" b="1" dirty="0" smtClean="0">
                <a:solidFill>
                  <a:srgbClr val="C00000"/>
                </a:solidFill>
                <a:effectLst/>
              </a:rPr>
              <a:t/>
            </a:r>
            <a:br>
              <a:rPr lang="ru-RU" sz="2400" b="1" dirty="0" smtClean="0">
                <a:solidFill>
                  <a:srgbClr val="C00000"/>
                </a:solidFill>
                <a:effectLst/>
              </a:rPr>
            </a:br>
            <a:r>
              <a:rPr lang="ru-RU" sz="2400" b="1" i="1" dirty="0" smtClean="0">
                <a:solidFill>
                  <a:srgbClr val="C00000"/>
                </a:solidFill>
                <a:effectLst/>
              </a:rPr>
              <a:t>ИТОГО</a:t>
            </a:r>
            <a:r>
              <a:rPr lang="ru-RU" sz="2400" b="1" i="1" dirty="0" smtClean="0">
                <a:solidFill>
                  <a:srgbClr val="C00000"/>
                </a:solidFill>
                <a:effectLst/>
              </a:rPr>
              <a:t>: 180 часов.</a:t>
            </a:r>
            <a:r>
              <a:rPr lang="ru-RU" sz="2400" b="1" i="1" dirty="0" smtClean="0">
                <a:solidFill>
                  <a:srgbClr val="FF3300"/>
                </a:solidFill>
                <a:effectLst/>
              </a:rPr>
              <a:t/>
            </a:r>
            <a:br>
              <a:rPr lang="ru-RU" sz="2400" b="1" i="1" dirty="0" smtClean="0">
                <a:solidFill>
                  <a:srgbClr val="FF3300"/>
                </a:solidFill>
                <a:effectLst/>
              </a:rPr>
            </a:br>
            <a:r>
              <a:rPr lang="ru-RU" sz="2400" dirty="0" smtClean="0">
                <a:effectLst/>
              </a:rPr>
              <a:t>+ </a:t>
            </a:r>
            <a:r>
              <a:rPr lang="ru-RU" sz="2400" b="1" dirty="0" smtClean="0">
                <a:effectLst/>
              </a:rPr>
              <a:t>1 кредит – 36 часов</a:t>
            </a:r>
            <a:r>
              <a:rPr lang="ru-RU" sz="2400" dirty="0" smtClean="0">
                <a:effectLst/>
              </a:rPr>
              <a:t> для первой и высшей категории, руководящих работников и резерва.</a:t>
            </a:r>
            <a:br>
              <a:rPr lang="ru-RU" sz="2400" dirty="0" smtClean="0">
                <a:effectLst/>
              </a:rPr>
            </a:br>
            <a:r>
              <a:rPr lang="ru-RU" sz="2400" dirty="0" smtClean="0">
                <a:effectLst/>
              </a:rPr>
              <a:t/>
            </a:r>
            <a:br>
              <a:rPr lang="ru-RU" sz="2400" dirty="0" smtClean="0">
                <a:effectLst/>
              </a:rPr>
            </a:br>
            <a:r>
              <a:rPr lang="ru-RU" sz="2400" b="1" i="1" dirty="0" smtClean="0">
                <a:solidFill>
                  <a:srgbClr val="C00000"/>
                </a:solidFill>
                <a:effectLst/>
              </a:rPr>
              <a:t>ИТОГО</a:t>
            </a:r>
            <a:r>
              <a:rPr lang="ru-RU" sz="2400" b="1" i="1" dirty="0" smtClean="0">
                <a:solidFill>
                  <a:srgbClr val="C00000"/>
                </a:solidFill>
                <a:effectLst/>
              </a:rPr>
              <a:t>: 216 часов</a:t>
            </a:r>
            <a:endParaRPr lang="ru-RU" sz="2400" dirty="0">
              <a:solidFill>
                <a:srgbClr val="C00000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692696"/>
            <a:ext cx="8458200" cy="914400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</a:rPr>
              <a:t>Модули</a:t>
            </a:r>
            <a:endParaRPr lang="ru-RU" sz="4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620688"/>
            <a:ext cx="8458200" cy="4608512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Если учитель не прошёл академический модуль, то в течение 1 года </a:t>
            </a:r>
            <a:r>
              <a:rPr lang="ru-RU" sz="4800" dirty="0" smtClean="0">
                <a:solidFill>
                  <a:srgbClr val="C00000"/>
                </a:solidFill>
              </a:rPr>
              <a:t>квалификационная категория сохраняется </a:t>
            </a:r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с условием прохождения данного модуля</a:t>
            </a:r>
            <a:endParaRPr lang="ru-RU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844824"/>
            <a:ext cx="8458200" cy="1222375"/>
          </a:xfrm>
        </p:spPr>
        <p:txBody>
          <a:bodyPr>
            <a:normAutofit fontScale="90000"/>
          </a:bodyPr>
          <a:lstStyle/>
          <a:p>
            <a:r>
              <a:rPr lang="ru-RU" sz="2200" dirty="0" smtClean="0">
                <a:effectLst/>
              </a:rPr>
              <a:t>1. </a:t>
            </a:r>
            <a:r>
              <a:rPr lang="ru-RU" sz="2200" cap="small" dirty="0" smtClean="0">
                <a:effectLst/>
              </a:rPr>
              <a:t>Предметная неделя математики  (</a:t>
            </a:r>
            <a:r>
              <a:rPr lang="ru-RU" sz="2200" u="sng" cap="small" dirty="0" smtClean="0">
                <a:solidFill>
                  <a:srgbClr val="0070C0"/>
                </a:solidFill>
                <a:effectLst/>
              </a:rPr>
              <a:t>декабрь</a:t>
            </a:r>
            <a:r>
              <a:rPr lang="ru-RU" sz="2200" cap="small" dirty="0" smtClean="0">
                <a:effectLst/>
              </a:rPr>
              <a:t>)</a:t>
            </a:r>
            <a:br>
              <a:rPr lang="ru-RU" sz="2200" cap="small" dirty="0" smtClean="0">
                <a:effectLst/>
              </a:rPr>
            </a:br>
            <a:r>
              <a:rPr lang="ru-RU" sz="2200" cap="small" dirty="0" smtClean="0">
                <a:effectLst/>
              </a:rPr>
              <a:t>2. </a:t>
            </a:r>
            <a:r>
              <a:rPr lang="ru-RU" sz="2200" b="1" cap="small" dirty="0" smtClean="0">
                <a:solidFill>
                  <a:srgbClr val="FF0000"/>
                </a:solidFill>
                <a:effectLst/>
              </a:rPr>
              <a:t>Педагогический совет </a:t>
            </a:r>
            <a:r>
              <a:rPr lang="ru-RU" sz="2200" cap="small" dirty="0" smtClean="0">
                <a:effectLst/>
              </a:rPr>
              <a:t>по теме: </a:t>
            </a:r>
            <a:r>
              <a:rPr lang="ru-RU" sz="2200" b="1" cap="small" dirty="0" smtClean="0">
                <a:effectLst/>
              </a:rPr>
              <a:t>«Образовательные технологии: осознанный выбор» </a:t>
            </a:r>
            <a:r>
              <a:rPr lang="ru-RU" sz="2200" cap="small" dirty="0" smtClean="0">
                <a:effectLst/>
              </a:rPr>
              <a:t>(</a:t>
            </a:r>
            <a:r>
              <a:rPr lang="ru-RU" sz="2200" u="sng" cap="small" dirty="0" smtClean="0">
                <a:solidFill>
                  <a:srgbClr val="0070C0"/>
                </a:solidFill>
                <a:effectLst/>
              </a:rPr>
              <a:t>декабрь</a:t>
            </a:r>
            <a:r>
              <a:rPr lang="ru-RU" sz="2200" cap="small" dirty="0" smtClean="0">
                <a:effectLst/>
              </a:rPr>
              <a:t>) </a:t>
            </a:r>
            <a:br>
              <a:rPr lang="ru-RU" sz="2200" cap="small" dirty="0" smtClean="0">
                <a:effectLst/>
              </a:rPr>
            </a:br>
            <a:r>
              <a:rPr lang="ru-RU" sz="2200" cap="small" dirty="0" smtClean="0">
                <a:effectLst/>
              </a:rPr>
              <a:t>3. Предметная неделя русского языка</a:t>
            </a:r>
            <a:r>
              <a:rPr lang="ru-RU" sz="2200" cap="small" dirty="0" smtClean="0">
                <a:solidFill>
                  <a:schemeClr val="bg2">
                    <a:lumMod val="10000"/>
                  </a:schemeClr>
                </a:solidFill>
                <a:effectLst/>
              </a:rPr>
              <a:t> </a:t>
            </a:r>
            <a:r>
              <a:rPr lang="ru-RU" sz="2200" cap="small" dirty="0" smtClean="0">
                <a:solidFill>
                  <a:schemeClr val="bg2">
                    <a:lumMod val="25000"/>
                  </a:schemeClr>
                </a:solidFill>
                <a:effectLst/>
              </a:rPr>
              <a:t>(</a:t>
            </a:r>
            <a:r>
              <a:rPr lang="ru-RU" sz="2200" cap="small" dirty="0" smtClean="0">
                <a:solidFill>
                  <a:srgbClr val="0070C0"/>
                </a:solidFill>
                <a:effectLst/>
              </a:rPr>
              <a:t> </a:t>
            </a:r>
            <a:r>
              <a:rPr lang="ru-RU" sz="2200" u="sng" cap="small" dirty="0" smtClean="0">
                <a:solidFill>
                  <a:srgbClr val="0070C0"/>
                </a:solidFill>
                <a:effectLst/>
              </a:rPr>
              <a:t>январь</a:t>
            </a:r>
            <a:r>
              <a:rPr lang="ru-RU" sz="2200" cap="small" dirty="0" smtClean="0">
                <a:solidFill>
                  <a:schemeClr val="bg2">
                    <a:lumMod val="25000"/>
                  </a:schemeClr>
                </a:solidFill>
                <a:effectLst/>
              </a:rPr>
              <a:t>)</a:t>
            </a:r>
            <a:r>
              <a:rPr lang="ru-RU" sz="2200" cap="small" dirty="0" smtClean="0">
                <a:effectLst/>
              </a:rPr>
              <a:t/>
            </a:r>
            <a:br>
              <a:rPr lang="ru-RU" sz="2200" cap="small" dirty="0" smtClean="0">
                <a:effectLst/>
              </a:rPr>
            </a:br>
            <a:r>
              <a:rPr lang="ru-RU" sz="2200" cap="small" dirty="0" smtClean="0">
                <a:effectLst/>
              </a:rPr>
              <a:t>4. </a:t>
            </a:r>
            <a:r>
              <a:rPr lang="ru-RU" sz="2200" cap="small" dirty="0" smtClean="0">
                <a:effectLst/>
              </a:rPr>
              <a:t>Научно-практическая </a:t>
            </a:r>
            <a:r>
              <a:rPr lang="ru-RU" sz="2200" b="1" cap="small" dirty="0" smtClean="0">
                <a:solidFill>
                  <a:srgbClr val="FF0000"/>
                </a:solidFill>
                <a:effectLst/>
              </a:rPr>
              <a:t>конференци</a:t>
            </a:r>
            <a:r>
              <a:rPr lang="ru-RU" sz="2200" cap="small" dirty="0" smtClean="0">
                <a:solidFill>
                  <a:srgbClr val="FF0000"/>
                </a:solidFill>
                <a:effectLst/>
              </a:rPr>
              <a:t>я</a:t>
            </a:r>
            <a:r>
              <a:rPr lang="ru-RU" sz="2200" cap="small" dirty="0" smtClean="0">
                <a:effectLst/>
              </a:rPr>
              <a:t> учащихся «Шаг в будущее» (</a:t>
            </a:r>
            <a:r>
              <a:rPr lang="ru-RU" sz="2200" u="sng" cap="small" dirty="0" smtClean="0">
                <a:solidFill>
                  <a:srgbClr val="0070C0"/>
                </a:solidFill>
                <a:effectLst/>
              </a:rPr>
              <a:t>февраль</a:t>
            </a:r>
            <a:r>
              <a:rPr lang="ru-RU" sz="2200" cap="small" dirty="0" smtClean="0">
                <a:effectLst/>
              </a:rPr>
              <a:t>) </a:t>
            </a:r>
            <a:br>
              <a:rPr lang="ru-RU" sz="2200" cap="small" dirty="0" smtClean="0">
                <a:effectLst/>
              </a:rPr>
            </a:br>
            <a:r>
              <a:rPr lang="ru-RU" sz="2200" cap="small" dirty="0" smtClean="0">
                <a:effectLst/>
              </a:rPr>
              <a:t>5. </a:t>
            </a:r>
            <a:r>
              <a:rPr lang="ru-RU" sz="2200" dirty="0" smtClean="0">
                <a:effectLst/>
              </a:rPr>
              <a:t>Проведение </a:t>
            </a:r>
            <a:r>
              <a:rPr lang="ru-RU" sz="2200" b="1" dirty="0" smtClean="0">
                <a:solidFill>
                  <a:srgbClr val="FF0000"/>
                </a:solidFill>
                <a:effectLst/>
              </a:rPr>
              <a:t>открытых</a:t>
            </a:r>
            <a:r>
              <a:rPr lang="ru-RU" sz="2200" dirty="0" smtClean="0">
                <a:effectLst/>
              </a:rPr>
              <a:t> уроков по методической теме </a:t>
            </a:r>
            <a:r>
              <a:rPr lang="ru-RU" sz="2200" b="1" dirty="0" smtClean="0">
                <a:effectLst/>
              </a:rPr>
              <a:t>«Совершенствование традиционных форм обучения и использование новых методик и технологий, повышающих эффективность </a:t>
            </a:r>
            <a:r>
              <a:rPr lang="ru-RU" sz="2200" dirty="0" smtClean="0">
                <a:effectLst/>
              </a:rPr>
              <a:t> </a:t>
            </a:r>
            <a:r>
              <a:rPr lang="ru-RU" sz="2200" b="1" dirty="0" smtClean="0">
                <a:effectLst/>
              </a:rPr>
              <a:t>учебно-воспитательного процесса» </a:t>
            </a:r>
            <a:r>
              <a:rPr lang="ru-RU" sz="2200" b="1" dirty="0" smtClean="0"/>
              <a:t>(</a:t>
            </a:r>
            <a:r>
              <a:rPr lang="ru-RU" sz="2200" u="sng" dirty="0" smtClean="0">
                <a:solidFill>
                  <a:srgbClr val="0070C0"/>
                </a:solidFill>
              </a:rPr>
              <a:t>март – апрель</a:t>
            </a:r>
            <a:r>
              <a:rPr lang="ru-RU" sz="2200" u="sng" dirty="0" smtClean="0">
                <a:solidFill>
                  <a:schemeClr val="accent4">
                    <a:lumMod val="50000"/>
                  </a:schemeClr>
                </a:solidFill>
              </a:rPr>
              <a:t>)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cap="small" dirty="0" smtClean="0">
                <a:effectLst/>
              </a:rPr>
              <a:t/>
            </a:r>
            <a:br>
              <a:rPr lang="ru-RU" sz="2000" cap="small" dirty="0" smtClean="0">
                <a:effectLst/>
              </a:rPr>
            </a:br>
            <a:endParaRPr lang="ru-RU" sz="2000" cap="small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692696"/>
            <a:ext cx="8458200" cy="9144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План работы на следующие триместры:</a:t>
            </a:r>
            <a:endParaRPr lang="ru-RU" sz="3200" b="1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3284984"/>
            <a:ext cx="8458200" cy="1222375"/>
          </a:xfrm>
        </p:spPr>
        <p:txBody>
          <a:bodyPr>
            <a:normAutofit fontScale="90000"/>
          </a:bodyPr>
          <a:lstStyle/>
          <a:p>
            <a:r>
              <a:rPr lang="ru-RU" sz="2800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Заявление подается заблаговременно – не менее, чем  </a:t>
            </a:r>
            <a:r>
              <a:rPr lang="ru-RU" sz="2800" b="1" cap="none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 3 месяца </a:t>
            </a:r>
            <a:r>
              <a:rPr lang="ru-RU" sz="2800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 окончания срока действия имеющейся квалификационной категории</a:t>
            </a:r>
            <a:endParaRPr lang="ru-RU" sz="2800" b="1" cap="none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196752"/>
            <a:ext cx="8458200" cy="9144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Подготовка к процедуре добровольной аттестации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708920"/>
            <a:ext cx="8458200" cy="2232248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   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effectLst/>
              </a:rPr>
              <a:t>-</a:t>
            </a:r>
            <a: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 </a:t>
            </a: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effectLst/>
              </a:rPr>
              <a:t>применение современных  образовательных технологий</a:t>
            </a:r>
            <a:br>
              <a:rPr lang="ru-RU" sz="2200" dirty="0" smtClean="0">
                <a:solidFill>
                  <a:schemeClr val="bg2">
                    <a:lumMod val="25000"/>
                  </a:schemeClr>
                </a:solidFill>
                <a:effectLst/>
              </a:rPr>
            </a:b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effectLst/>
              </a:rPr>
              <a:t>   </a:t>
            </a:r>
            <a:br>
              <a:rPr lang="ru-RU" sz="2200" dirty="0" smtClean="0">
                <a:solidFill>
                  <a:schemeClr val="bg2">
                    <a:lumMod val="25000"/>
                  </a:schemeClr>
                </a:solidFill>
                <a:effectLst/>
              </a:rPr>
            </a:b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effectLst/>
              </a:rPr>
              <a:t>   - продуктивность и эффективность методической               </a:t>
            </a:r>
            <a:br>
              <a:rPr lang="ru-RU" sz="2200" dirty="0" smtClean="0">
                <a:solidFill>
                  <a:schemeClr val="bg2">
                    <a:lumMod val="25000"/>
                  </a:schemeClr>
                </a:solidFill>
                <a:effectLst/>
              </a:rPr>
            </a:b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effectLst/>
              </a:rPr>
              <a:t> </a:t>
            </a: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effectLst/>
              </a:rPr>
              <a:t>    деятельности</a:t>
            </a:r>
            <a:br>
              <a:rPr lang="ru-RU" sz="2200" dirty="0" smtClean="0">
                <a:solidFill>
                  <a:schemeClr val="bg2">
                    <a:lumMod val="25000"/>
                  </a:schemeClr>
                </a:solidFill>
                <a:effectLst/>
              </a:rPr>
            </a:b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effectLst/>
              </a:rPr>
              <a:t/>
            </a:r>
            <a:br>
              <a:rPr lang="ru-RU" sz="2200" dirty="0" smtClean="0">
                <a:solidFill>
                  <a:schemeClr val="bg2">
                    <a:lumMod val="25000"/>
                  </a:schemeClr>
                </a:solidFill>
                <a:effectLst/>
              </a:rPr>
            </a:b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effectLst/>
              </a:rPr>
              <a:t>   - </a:t>
            </a: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effectLst/>
              </a:rPr>
              <a:t>продуктивность и эффективность </a:t>
            </a: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effectLst/>
              </a:rPr>
              <a:t>образовательной </a:t>
            </a:r>
            <a:br>
              <a:rPr lang="ru-RU" sz="2200" dirty="0" smtClean="0">
                <a:solidFill>
                  <a:schemeClr val="bg2">
                    <a:lumMod val="25000"/>
                  </a:schemeClr>
                </a:solidFill>
                <a:effectLst/>
              </a:rPr>
            </a:b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effectLst/>
              </a:rPr>
              <a:t> </a:t>
            </a: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effectLst/>
              </a:rPr>
              <a:t>    деятельности</a:t>
            </a:r>
            <a:br>
              <a:rPr lang="ru-RU" sz="2200" dirty="0" smtClean="0">
                <a:solidFill>
                  <a:schemeClr val="bg2">
                    <a:lumMod val="25000"/>
                  </a:schemeClr>
                </a:solidFill>
                <a:effectLst/>
              </a:rPr>
            </a:br>
            <a: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/>
            </a:r>
            <a:b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</a:br>
            <a: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/>
            </a:r>
            <a:b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</a:br>
            <a: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/>
            </a:r>
            <a:b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</a:br>
            <a: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/>
            </a:r>
            <a:b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</a:br>
            <a:endParaRPr lang="ru-RU" sz="2000" dirty="0">
              <a:solidFill>
                <a:schemeClr val="tx1">
                  <a:lumMod val="50000"/>
                  <a:lumOff val="50000"/>
                </a:schemeClr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124744"/>
            <a:ext cx="8458200" cy="1368152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Материалы </a:t>
            </a:r>
            <a:r>
              <a:rPr lang="ru-RU" sz="3600" b="1" dirty="0" err="1" smtClean="0">
                <a:solidFill>
                  <a:schemeClr val="accent1">
                    <a:lumMod val="75000"/>
                  </a:schemeClr>
                </a:solidFill>
              </a:rPr>
              <a:t>портфолио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 аттестуемого педагогического работника, подтверждающие результаты его профессиональной деятельности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628800"/>
            <a:ext cx="8676456" cy="3744416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1800" b="1" dirty="0" smtClean="0">
                <a:solidFill>
                  <a:schemeClr val="accent5">
                    <a:lumMod val="50000"/>
                  </a:schemeClr>
                </a:solidFill>
                <a:effectLst/>
              </a:rPr>
              <a:t>Педагогические технологии на основе личностной ориентации педагогического процесса </a:t>
            </a:r>
            <a:r>
              <a:rPr lang="ru-RU" sz="1800" dirty="0" smtClean="0">
                <a:effectLst/>
              </a:rPr>
              <a:t/>
            </a:r>
            <a:br>
              <a:rPr lang="ru-RU" sz="1800" dirty="0" smtClean="0">
                <a:effectLst/>
              </a:rPr>
            </a:br>
            <a:r>
              <a:rPr lang="ru-RU" sz="1800" dirty="0" smtClean="0">
                <a:effectLst/>
              </a:rPr>
              <a:t>- Педагогика сотрудничества </a:t>
            </a:r>
            <a:br>
              <a:rPr lang="ru-RU" sz="1800" dirty="0" smtClean="0">
                <a:effectLst/>
              </a:rPr>
            </a:br>
            <a:r>
              <a:rPr lang="ru-RU" sz="1800" dirty="0" smtClean="0">
                <a:effectLst/>
              </a:rPr>
              <a:t>- Гуманно-личностная технология </a:t>
            </a:r>
            <a:r>
              <a:rPr lang="ru-RU" sz="1800" dirty="0" err="1" smtClean="0">
                <a:effectLst/>
              </a:rPr>
              <a:t>Ш.А.Амонашвили</a:t>
            </a:r>
            <a:r>
              <a:rPr lang="ru-RU" sz="1800" dirty="0" smtClean="0">
                <a:effectLst/>
              </a:rPr>
              <a:t> </a:t>
            </a:r>
            <a:br>
              <a:rPr lang="ru-RU" sz="1800" dirty="0" smtClean="0">
                <a:effectLst/>
              </a:rPr>
            </a:br>
            <a:r>
              <a:rPr lang="ru-RU" sz="1800" dirty="0" smtClean="0">
                <a:effectLst/>
              </a:rPr>
              <a:t>- Система Е.Н.Ильина: преподавание литературы как предмета, формирующего человека </a:t>
            </a:r>
            <a:br>
              <a:rPr lang="ru-RU" sz="1800" dirty="0" smtClean="0">
                <a:effectLst/>
              </a:rPr>
            </a:br>
            <a:r>
              <a:rPr lang="ru-RU" sz="1800" dirty="0" smtClean="0">
                <a:effectLst/>
              </a:rPr>
              <a:t/>
            </a:r>
            <a:br>
              <a:rPr lang="ru-RU" sz="1800" dirty="0" smtClean="0">
                <a:effectLst/>
              </a:rPr>
            </a:br>
            <a:r>
              <a:rPr lang="ru-RU" sz="1800" b="1" dirty="0" smtClean="0">
                <a:solidFill>
                  <a:schemeClr val="accent5">
                    <a:lumMod val="50000"/>
                  </a:schemeClr>
                </a:solidFill>
                <a:effectLst/>
              </a:rPr>
              <a:t>Педагогические </a:t>
            </a:r>
            <a:r>
              <a:rPr lang="ru-RU" sz="1800" b="1" dirty="0" smtClean="0">
                <a:solidFill>
                  <a:schemeClr val="accent5">
                    <a:lumMod val="50000"/>
                  </a:schemeClr>
                </a:solidFill>
                <a:effectLst/>
              </a:rPr>
              <a:t>технологии на основе активизации и интенсификации деятельности учащихся </a:t>
            </a:r>
            <a:r>
              <a:rPr lang="ru-RU" sz="1800" dirty="0" smtClean="0">
                <a:effectLst/>
              </a:rPr>
              <a:t/>
            </a:r>
            <a:br>
              <a:rPr lang="ru-RU" sz="1800" dirty="0" smtClean="0">
                <a:effectLst/>
              </a:rPr>
            </a:br>
            <a:r>
              <a:rPr lang="ru-RU" sz="1800" dirty="0" smtClean="0">
                <a:effectLst/>
              </a:rPr>
              <a:t>- Игровые технологии </a:t>
            </a:r>
            <a:br>
              <a:rPr lang="ru-RU" sz="1800" dirty="0" smtClean="0">
                <a:effectLst/>
              </a:rPr>
            </a:br>
            <a:r>
              <a:rPr lang="ru-RU" sz="1800" dirty="0" smtClean="0">
                <a:effectLst/>
              </a:rPr>
              <a:t>- Проблемное обучение </a:t>
            </a:r>
            <a:br>
              <a:rPr lang="ru-RU" sz="1800" dirty="0" smtClean="0">
                <a:effectLst/>
              </a:rPr>
            </a:br>
            <a:r>
              <a:rPr lang="ru-RU" sz="1800" dirty="0" smtClean="0">
                <a:effectLst/>
              </a:rPr>
              <a:t>- Технология коммуникативного обучения иноязычной культуре (Е.И.Пассов) </a:t>
            </a:r>
            <a:br>
              <a:rPr lang="ru-RU" sz="1800" dirty="0" smtClean="0">
                <a:effectLst/>
              </a:rPr>
            </a:br>
            <a:r>
              <a:rPr lang="ru-RU" sz="1800" dirty="0" smtClean="0">
                <a:effectLst/>
              </a:rPr>
              <a:t>- Технология интенсификации обучения на основе схемных и знаковых моделей учебного материала (В.Ф.Шаталов) </a:t>
            </a: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endParaRPr lang="ru-RU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620688"/>
            <a:ext cx="8458200" cy="9144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Образовательные технологии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556792"/>
            <a:ext cx="8458200" cy="1222375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-</a:t>
            </a:r>
            <a:r>
              <a:rPr lang="ru-RU" sz="2000" dirty="0" smtClean="0">
                <a:effectLst/>
              </a:rPr>
              <a:t>Технология </a:t>
            </a:r>
            <a:r>
              <a:rPr lang="ru-RU" sz="2000" dirty="0" err="1" smtClean="0">
                <a:effectLst/>
              </a:rPr>
              <a:t>С.Н.Лысенковой</a:t>
            </a:r>
            <a:r>
              <a:rPr lang="ru-RU" sz="2000" dirty="0" smtClean="0">
                <a:effectLst/>
              </a:rPr>
              <a:t>: перспективно-опережающее обучение с использованием опорных схем при комментируемом </a:t>
            </a:r>
            <a:r>
              <a:rPr lang="ru-RU" sz="2000" dirty="0" smtClean="0">
                <a:effectLst/>
              </a:rPr>
              <a:t>управлении</a:t>
            </a:r>
            <a:r>
              <a:rPr lang="ru-RU" sz="2000" dirty="0" smtClean="0">
                <a:effectLst/>
              </a:rPr>
              <a:t/>
            </a:r>
            <a:br>
              <a:rPr lang="ru-RU" sz="2000" dirty="0" smtClean="0">
                <a:effectLst/>
              </a:rPr>
            </a:br>
            <a:r>
              <a:rPr lang="ru-RU" sz="2000" dirty="0" smtClean="0">
                <a:effectLst/>
              </a:rPr>
              <a:t>-Технологии уровневой дифференциации </a:t>
            </a:r>
            <a:br>
              <a:rPr lang="ru-RU" sz="2000" dirty="0" smtClean="0">
                <a:effectLst/>
              </a:rPr>
            </a:br>
            <a:r>
              <a:rPr lang="ru-RU" sz="2000" dirty="0" smtClean="0">
                <a:effectLst/>
              </a:rPr>
              <a:t>-Уровневая дифференциация обучения на основе обязательных результатов (В.В.Фирсов</a:t>
            </a:r>
            <a:r>
              <a:rPr lang="ru-RU" sz="2000" dirty="0" smtClean="0">
                <a:effectLst/>
              </a:rPr>
              <a:t>)</a:t>
            </a:r>
            <a:r>
              <a:rPr lang="ru-RU" sz="2000" dirty="0" smtClean="0">
                <a:effectLst/>
              </a:rPr>
              <a:t/>
            </a:r>
            <a:br>
              <a:rPr lang="ru-RU" sz="2000" dirty="0" smtClean="0">
                <a:effectLst/>
              </a:rPr>
            </a:br>
            <a:r>
              <a:rPr lang="ru-RU" sz="2000" dirty="0" smtClean="0">
                <a:effectLst/>
              </a:rPr>
              <a:t>- </a:t>
            </a:r>
            <a:r>
              <a:rPr lang="ru-RU" sz="2000" dirty="0" err="1" smtClean="0">
                <a:effectLst/>
              </a:rPr>
              <a:t>Культуровоспитывающая</a:t>
            </a:r>
            <a:r>
              <a:rPr lang="ru-RU" sz="2000" dirty="0" smtClean="0">
                <a:effectLst/>
              </a:rPr>
              <a:t> технология дифференцированного обучения по интересам детей (</a:t>
            </a:r>
            <a:r>
              <a:rPr lang="ru-RU" sz="2000" dirty="0" err="1" smtClean="0">
                <a:effectLst/>
              </a:rPr>
              <a:t>И.Н.Закатова</a:t>
            </a:r>
            <a:r>
              <a:rPr lang="ru-RU" sz="2000" dirty="0" smtClean="0">
                <a:effectLst/>
              </a:rPr>
              <a:t>). </a:t>
            </a:r>
            <a:br>
              <a:rPr lang="ru-RU" sz="2000" dirty="0" smtClean="0">
                <a:effectLst/>
              </a:rPr>
            </a:br>
            <a:r>
              <a:rPr lang="ru-RU" sz="2000" dirty="0" smtClean="0">
                <a:effectLst/>
              </a:rPr>
              <a:t>- Технология индивидуализации обучения (</a:t>
            </a:r>
            <a:r>
              <a:rPr lang="ru-RU" sz="2000" dirty="0" err="1" smtClean="0">
                <a:effectLst/>
              </a:rPr>
              <a:t>Инге</a:t>
            </a:r>
            <a:r>
              <a:rPr lang="ru-RU" sz="2000" dirty="0" smtClean="0">
                <a:effectLst/>
              </a:rPr>
              <a:t> Унт, </a:t>
            </a:r>
            <a:r>
              <a:rPr lang="ru-RU" sz="2000" dirty="0" err="1" smtClean="0">
                <a:effectLst/>
              </a:rPr>
              <a:t>А.С.Границкая</a:t>
            </a:r>
            <a:r>
              <a:rPr lang="ru-RU" sz="2000" dirty="0" smtClean="0">
                <a:effectLst/>
              </a:rPr>
              <a:t>, </a:t>
            </a:r>
            <a:r>
              <a:rPr lang="ru-RU" sz="2000" dirty="0" err="1" smtClean="0">
                <a:effectLst/>
              </a:rPr>
              <a:t>В.Д.Шадриков</a:t>
            </a:r>
            <a:r>
              <a:rPr lang="ru-RU" sz="2000" dirty="0" smtClean="0">
                <a:effectLst/>
              </a:rPr>
              <a:t>)</a:t>
            </a:r>
            <a:br>
              <a:rPr lang="ru-RU" sz="2000" dirty="0" smtClean="0">
                <a:effectLst/>
              </a:rPr>
            </a:br>
            <a:r>
              <a:rPr lang="ru-RU" sz="2000" dirty="0" smtClean="0">
                <a:effectLst/>
              </a:rPr>
              <a:t>- Технология программированного обучения</a:t>
            </a:r>
            <a:br>
              <a:rPr lang="ru-RU" sz="2000" dirty="0" smtClean="0">
                <a:effectLst/>
              </a:rPr>
            </a:br>
            <a:r>
              <a:rPr lang="ru-RU" sz="2000" dirty="0" smtClean="0">
                <a:effectLst/>
              </a:rPr>
              <a:t>- Коллективный способ обучения КСО (А.Г.Ривин, В.К.Дьяченко)</a:t>
            </a:r>
            <a:br>
              <a:rPr lang="ru-RU" sz="2000" dirty="0" smtClean="0">
                <a:effectLst/>
              </a:rPr>
            </a:br>
            <a:r>
              <a:rPr lang="ru-RU" sz="2000" dirty="0" smtClean="0">
                <a:effectLst/>
              </a:rPr>
              <a:t>- Групповые технологии</a:t>
            </a:r>
            <a:br>
              <a:rPr lang="ru-RU" sz="2000" dirty="0" smtClean="0">
                <a:effectLst/>
              </a:rPr>
            </a:br>
            <a:r>
              <a:rPr lang="ru-RU" sz="2000" dirty="0" smtClean="0">
                <a:effectLst/>
              </a:rPr>
              <a:t>- Компьютерные (новые информационные) технологии обучения.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620688"/>
            <a:ext cx="8458200" cy="9144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Образовательные технологии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556792"/>
            <a:ext cx="8458200" cy="12223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1800" b="1" dirty="0" smtClean="0">
                <a:solidFill>
                  <a:schemeClr val="accent5">
                    <a:lumMod val="50000"/>
                  </a:schemeClr>
                </a:solidFill>
                <a:effectLst/>
              </a:rPr>
              <a:t>Педагогические технологии на основе дидактического усовершенствования и </a:t>
            </a:r>
            <a:r>
              <a:rPr lang="ru-RU" sz="1800" b="1" dirty="0" err="1" smtClean="0">
                <a:solidFill>
                  <a:schemeClr val="accent5">
                    <a:lumMod val="50000"/>
                  </a:schemeClr>
                </a:solidFill>
                <a:effectLst/>
              </a:rPr>
              <a:t>реконструирования</a:t>
            </a:r>
            <a:r>
              <a:rPr lang="ru-RU" sz="1800" b="1" dirty="0" smtClean="0">
                <a:solidFill>
                  <a:schemeClr val="accent5">
                    <a:lumMod val="50000"/>
                  </a:schemeClr>
                </a:solidFill>
                <a:effectLst/>
              </a:rPr>
              <a:t> материала </a:t>
            </a:r>
            <a:r>
              <a:rPr lang="ru-RU" sz="1800" dirty="0" smtClean="0">
                <a:effectLst/>
              </a:rPr>
              <a:t/>
            </a:r>
            <a:br>
              <a:rPr lang="ru-RU" sz="1800" dirty="0" smtClean="0">
                <a:effectLst/>
              </a:rPr>
            </a:br>
            <a:r>
              <a:rPr lang="ru-RU" sz="1800" dirty="0" smtClean="0">
                <a:effectLst/>
              </a:rPr>
              <a:t>- «Экология и диалектика» (Л.В.Тарасов) </a:t>
            </a:r>
            <a:br>
              <a:rPr lang="ru-RU" sz="1800" dirty="0" smtClean="0">
                <a:effectLst/>
              </a:rPr>
            </a:br>
            <a:r>
              <a:rPr lang="ru-RU" sz="1800" dirty="0" smtClean="0">
                <a:effectLst/>
              </a:rPr>
              <a:t>- «Диалог культур» (</a:t>
            </a:r>
            <a:r>
              <a:rPr lang="ru-RU" sz="1800" dirty="0" err="1" smtClean="0">
                <a:effectLst/>
              </a:rPr>
              <a:t>В.С.Библер</a:t>
            </a:r>
            <a:r>
              <a:rPr lang="ru-RU" sz="1800" dirty="0" smtClean="0">
                <a:effectLst/>
              </a:rPr>
              <a:t>, С.Ю.Курганов)</a:t>
            </a:r>
            <a:br>
              <a:rPr lang="ru-RU" sz="1800" dirty="0" smtClean="0">
                <a:effectLst/>
              </a:rPr>
            </a:br>
            <a:r>
              <a:rPr lang="ru-RU" sz="1800" dirty="0" smtClean="0">
                <a:effectLst/>
              </a:rPr>
              <a:t>- Укрупнение дидактических единиц - УДЕ (П.М.Эрдниев) </a:t>
            </a:r>
            <a:br>
              <a:rPr lang="ru-RU" sz="1800" dirty="0" smtClean="0">
                <a:effectLst/>
              </a:rPr>
            </a:br>
            <a:r>
              <a:rPr lang="ru-RU" sz="1800" dirty="0" smtClean="0">
                <a:effectLst/>
              </a:rPr>
              <a:t>- Реализация теории поэтапного формирования умственных действий (М.Б.Волович)</a:t>
            </a:r>
            <a:br>
              <a:rPr lang="ru-RU" sz="1800" dirty="0" smtClean="0">
                <a:effectLst/>
              </a:rPr>
            </a:br>
            <a:r>
              <a:rPr lang="ru-RU" sz="1800" dirty="0" smtClean="0">
                <a:effectLst/>
              </a:rPr>
              <a:t/>
            </a:r>
            <a:br>
              <a:rPr lang="ru-RU" sz="1800" dirty="0" smtClean="0">
                <a:effectLst/>
              </a:rPr>
            </a:br>
            <a:r>
              <a:rPr lang="ru-RU" sz="1800" b="1" dirty="0" err="1" smtClean="0">
                <a:solidFill>
                  <a:schemeClr val="accent5">
                    <a:lumMod val="50000"/>
                  </a:schemeClr>
                </a:solidFill>
                <a:effectLst/>
              </a:rPr>
              <a:t>Частнопредметные</a:t>
            </a:r>
            <a:r>
              <a:rPr lang="ru-RU" sz="1800" b="1" dirty="0" smtClean="0">
                <a:solidFill>
                  <a:schemeClr val="accent5">
                    <a:lumMod val="50000"/>
                  </a:schemeClr>
                </a:solidFill>
                <a:effectLst/>
              </a:rPr>
              <a:t> </a:t>
            </a:r>
            <a:r>
              <a:rPr lang="ru-RU" sz="1800" b="1" dirty="0" smtClean="0">
                <a:solidFill>
                  <a:schemeClr val="accent5">
                    <a:lumMod val="50000"/>
                  </a:schemeClr>
                </a:solidFill>
                <a:effectLst/>
              </a:rPr>
              <a:t>педагогические технологии </a:t>
            </a:r>
            <a:r>
              <a:rPr lang="ru-RU" sz="1800" dirty="0" smtClean="0">
                <a:effectLst/>
              </a:rPr>
              <a:t/>
            </a:r>
            <a:br>
              <a:rPr lang="ru-RU" sz="1800" dirty="0" smtClean="0">
                <a:effectLst/>
              </a:rPr>
            </a:br>
            <a:r>
              <a:rPr lang="ru-RU" sz="1800" dirty="0" smtClean="0">
                <a:effectLst/>
              </a:rPr>
              <a:t>- Технология раннего и интенсивного обучения грамоте (Н.А.Зайцев)</a:t>
            </a:r>
            <a:br>
              <a:rPr lang="ru-RU" sz="1800" dirty="0" smtClean="0">
                <a:effectLst/>
              </a:rPr>
            </a:br>
            <a:r>
              <a:rPr lang="ru-RU" sz="1800" dirty="0" smtClean="0">
                <a:effectLst/>
              </a:rPr>
              <a:t>- Технология совершенствования </a:t>
            </a:r>
            <a:r>
              <a:rPr lang="ru-RU" sz="1800" dirty="0" err="1" smtClean="0">
                <a:effectLst/>
              </a:rPr>
              <a:t>общеучебных</a:t>
            </a:r>
            <a:r>
              <a:rPr lang="ru-RU" sz="1800" dirty="0" smtClean="0">
                <a:effectLst/>
              </a:rPr>
              <a:t> умений в начальной школе (В.Н.Зайцев) </a:t>
            </a:r>
            <a:br>
              <a:rPr lang="ru-RU" sz="1800" dirty="0" smtClean="0">
                <a:effectLst/>
              </a:rPr>
            </a:br>
            <a:r>
              <a:rPr lang="ru-RU" sz="1800" dirty="0" smtClean="0">
                <a:effectLst/>
              </a:rPr>
              <a:t>- Технология обучения математике на основе решения задач (</a:t>
            </a:r>
            <a:r>
              <a:rPr lang="ru-RU" sz="1800" dirty="0" err="1" smtClean="0">
                <a:effectLst/>
              </a:rPr>
              <a:t>Р.Г.Хазанкин</a:t>
            </a:r>
            <a:r>
              <a:rPr lang="ru-RU" sz="1800" dirty="0" smtClean="0">
                <a:effectLst/>
              </a:rPr>
              <a:t>)</a:t>
            </a:r>
            <a:br>
              <a:rPr lang="ru-RU" sz="1800" dirty="0" smtClean="0">
                <a:effectLst/>
              </a:rPr>
            </a:br>
            <a:r>
              <a:rPr lang="ru-RU" sz="1800" dirty="0" smtClean="0">
                <a:effectLst/>
              </a:rPr>
              <a:t>-  Педагогическая технология на основе системы эффективных уроков (А.А.Окунев) </a:t>
            </a:r>
            <a:br>
              <a:rPr lang="ru-RU" sz="1800" dirty="0" smtClean="0">
                <a:effectLst/>
              </a:rPr>
            </a:br>
            <a:r>
              <a:rPr lang="ru-RU" sz="1800" dirty="0" smtClean="0">
                <a:effectLst/>
              </a:rPr>
              <a:t>- Система поэтапного обучения физике (</a:t>
            </a:r>
            <a:r>
              <a:rPr lang="ru-RU" sz="1800" dirty="0" err="1" smtClean="0">
                <a:effectLst/>
              </a:rPr>
              <a:t>Н.Н.Палтышев</a:t>
            </a:r>
            <a:endParaRPr lang="ru-RU" sz="1800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476672"/>
            <a:ext cx="8458200" cy="9144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Образовательные технологии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556792"/>
            <a:ext cx="8458200" cy="12223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1800" b="1" dirty="0" smtClean="0">
                <a:solidFill>
                  <a:schemeClr val="accent5">
                    <a:lumMod val="50000"/>
                  </a:schemeClr>
                </a:solidFill>
                <a:effectLst/>
              </a:rPr>
              <a:t>Альтернативные технологии </a:t>
            </a:r>
            <a:r>
              <a:rPr lang="ru-RU" sz="1800" dirty="0" smtClean="0">
                <a:effectLst/>
              </a:rPr>
              <a:t/>
            </a:r>
            <a:br>
              <a:rPr lang="ru-RU" sz="1800" dirty="0" smtClean="0">
                <a:effectLst/>
              </a:rPr>
            </a:br>
            <a:r>
              <a:rPr lang="ru-RU" sz="1800" dirty="0" smtClean="0">
                <a:effectLst/>
              </a:rPr>
              <a:t>- </a:t>
            </a:r>
            <a:r>
              <a:rPr lang="ru-RU" sz="1800" dirty="0" err="1" smtClean="0">
                <a:effectLst/>
              </a:rPr>
              <a:t>Вальдорфская</a:t>
            </a:r>
            <a:r>
              <a:rPr lang="ru-RU" sz="1800" dirty="0" smtClean="0">
                <a:effectLst/>
              </a:rPr>
              <a:t> педагогика (Р.Штейнер) </a:t>
            </a:r>
            <a:br>
              <a:rPr lang="ru-RU" sz="1800" dirty="0" smtClean="0">
                <a:effectLst/>
              </a:rPr>
            </a:br>
            <a:r>
              <a:rPr lang="ru-RU" sz="1800" dirty="0" smtClean="0">
                <a:effectLst/>
              </a:rPr>
              <a:t>- Технология свободного труда (</a:t>
            </a:r>
            <a:r>
              <a:rPr lang="ru-RU" sz="1800" dirty="0" err="1" smtClean="0">
                <a:effectLst/>
              </a:rPr>
              <a:t>С.Френе</a:t>
            </a:r>
            <a:r>
              <a:rPr lang="ru-RU" sz="1800" dirty="0" smtClean="0">
                <a:effectLst/>
              </a:rPr>
              <a:t>) </a:t>
            </a:r>
            <a:br>
              <a:rPr lang="ru-RU" sz="1800" dirty="0" smtClean="0">
                <a:effectLst/>
              </a:rPr>
            </a:br>
            <a:r>
              <a:rPr lang="ru-RU" sz="1800" dirty="0" smtClean="0">
                <a:effectLst/>
              </a:rPr>
              <a:t>- Технология вероятностного образования (А.М.Лобок) </a:t>
            </a:r>
            <a:br>
              <a:rPr lang="ru-RU" sz="1800" dirty="0" smtClean="0">
                <a:effectLst/>
              </a:rPr>
            </a:br>
            <a:r>
              <a:rPr lang="ru-RU" sz="1800" dirty="0" smtClean="0">
                <a:effectLst/>
              </a:rPr>
              <a:t> - Технология мастерских </a:t>
            </a:r>
            <a:br>
              <a:rPr lang="ru-RU" sz="1800" dirty="0" smtClean="0">
                <a:effectLst/>
              </a:rPr>
            </a:br>
            <a:r>
              <a:rPr lang="ru-RU" sz="1800" dirty="0" smtClean="0">
                <a:effectLst/>
              </a:rPr>
              <a:t/>
            </a:r>
            <a:br>
              <a:rPr lang="ru-RU" sz="1800" dirty="0" smtClean="0">
                <a:effectLst/>
              </a:rPr>
            </a:br>
            <a:r>
              <a:rPr lang="ru-RU" sz="1800" b="1" dirty="0" err="1" smtClean="0">
                <a:solidFill>
                  <a:schemeClr val="accent5">
                    <a:lumMod val="50000"/>
                  </a:schemeClr>
                </a:solidFill>
                <a:effectLst/>
              </a:rPr>
              <a:t>Природосообразные</a:t>
            </a:r>
            <a:r>
              <a:rPr lang="ru-RU" sz="1800" b="1" dirty="0" smtClean="0">
                <a:solidFill>
                  <a:schemeClr val="accent5">
                    <a:lumMod val="50000"/>
                  </a:schemeClr>
                </a:solidFill>
                <a:effectLst/>
              </a:rPr>
              <a:t> </a:t>
            </a:r>
            <a:r>
              <a:rPr lang="ru-RU" sz="1800" b="1" dirty="0" smtClean="0">
                <a:solidFill>
                  <a:schemeClr val="accent5">
                    <a:lumMod val="50000"/>
                  </a:schemeClr>
                </a:solidFill>
                <a:effectLst/>
              </a:rPr>
              <a:t>технологии </a:t>
            </a:r>
            <a:r>
              <a:rPr lang="ru-RU" sz="1800" dirty="0" smtClean="0">
                <a:effectLst/>
              </a:rPr>
              <a:t/>
            </a:r>
            <a:br>
              <a:rPr lang="ru-RU" sz="1800" dirty="0" smtClean="0">
                <a:effectLst/>
              </a:rPr>
            </a:br>
            <a:r>
              <a:rPr lang="ru-RU" sz="1800" dirty="0" smtClean="0">
                <a:effectLst/>
              </a:rPr>
              <a:t>-  </a:t>
            </a:r>
            <a:r>
              <a:rPr lang="ru-RU" sz="1800" dirty="0" err="1" smtClean="0">
                <a:effectLst/>
              </a:rPr>
              <a:t>Природосообразное</a:t>
            </a:r>
            <a:r>
              <a:rPr lang="ru-RU" sz="1800" dirty="0" smtClean="0">
                <a:effectLst/>
              </a:rPr>
              <a:t> воспитание грамотности (А.М.Кушнир) </a:t>
            </a:r>
            <a:br>
              <a:rPr lang="ru-RU" sz="1800" dirty="0" smtClean="0">
                <a:effectLst/>
              </a:rPr>
            </a:br>
            <a:r>
              <a:rPr lang="ru-RU" sz="1800" dirty="0" smtClean="0">
                <a:effectLst/>
              </a:rPr>
              <a:t>- Технология саморазвития (М. </a:t>
            </a:r>
            <a:r>
              <a:rPr lang="ru-RU" sz="1800" dirty="0" err="1" smtClean="0">
                <a:effectLst/>
              </a:rPr>
              <a:t>Монтессори</a:t>
            </a:r>
            <a:r>
              <a:rPr lang="ru-RU" sz="1800" dirty="0" smtClean="0">
                <a:effectLst/>
              </a:rPr>
              <a:t>) </a:t>
            </a:r>
            <a:br>
              <a:rPr lang="ru-RU" sz="1800" dirty="0" smtClean="0">
                <a:effectLst/>
              </a:rPr>
            </a:br>
            <a:r>
              <a:rPr lang="ru-RU" sz="1800" dirty="0" smtClean="0">
                <a:effectLst/>
              </a:rPr>
              <a:t/>
            </a:r>
            <a:br>
              <a:rPr lang="ru-RU" sz="1800" dirty="0" smtClean="0">
                <a:effectLst/>
              </a:rPr>
            </a:br>
            <a:r>
              <a:rPr lang="ru-RU" sz="1800" b="1" dirty="0" smtClean="0">
                <a:solidFill>
                  <a:schemeClr val="accent5">
                    <a:lumMod val="50000"/>
                  </a:schemeClr>
                </a:solidFill>
                <a:effectLst/>
              </a:rPr>
              <a:t>Технологии </a:t>
            </a:r>
            <a:r>
              <a:rPr lang="ru-RU" sz="1800" b="1" dirty="0" smtClean="0">
                <a:solidFill>
                  <a:schemeClr val="accent5">
                    <a:lumMod val="50000"/>
                  </a:schemeClr>
                </a:solidFill>
                <a:effectLst/>
              </a:rPr>
              <a:t>развивающего обучения </a:t>
            </a:r>
            <a:r>
              <a:rPr lang="ru-RU" sz="1800" dirty="0" smtClean="0">
                <a:effectLst/>
              </a:rPr>
              <a:t/>
            </a:r>
            <a:br>
              <a:rPr lang="ru-RU" sz="1800" dirty="0" smtClean="0">
                <a:effectLst/>
              </a:rPr>
            </a:br>
            <a:r>
              <a:rPr lang="ru-RU" sz="1800" dirty="0" smtClean="0">
                <a:effectLst/>
              </a:rPr>
              <a:t>- Общие основы технологий развивающего обучения </a:t>
            </a:r>
            <a:br>
              <a:rPr lang="ru-RU" sz="1800" dirty="0" smtClean="0">
                <a:effectLst/>
              </a:rPr>
            </a:br>
            <a:r>
              <a:rPr lang="ru-RU" sz="1800" dirty="0" smtClean="0">
                <a:effectLst/>
              </a:rPr>
              <a:t>- Система развивающего обучения </a:t>
            </a:r>
            <a:r>
              <a:rPr lang="ru-RU" sz="1800" dirty="0" err="1" smtClean="0">
                <a:effectLst/>
              </a:rPr>
              <a:t>Л.В.Занкова</a:t>
            </a:r>
            <a:r>
              <a:rPr lang="ru-RU" sz="1800" dirty="0" smtClean="0">
                <a:effectLst/>
              </a:rPr>
              <a:t/>
            </a:r>
            <a:br>
              <a:rPr lang="ru-RU" sz="1800" dirty="0" smtClean="0">
                <a:effectLst/>
              </a:rPr>
            </a:br>
            <a:r>
              <a:rPr lang="ru-RU" sz="1800" dirty="0" smtClean="0">
                <a:effectLst/>
              </a:rPr>
              <a:t>- Технология развивающего обучения </a:t>
            </a:r>
            <a:r>
              <a:rPr lang="ru-RU" sz="1800" dirty="0" err="1" smtClean="0">
                <a:effectLst/>
              </a:rPr>
              <a:t>Д.Б.Эльконина-В.В.Давыдова</a:t>
            </a:r>
            <a:r>
              <a:rPr lang="ru-RU" sz="1800" dirty="0" smtClean="0">
                <a:effectLst/>
              </a:rPr>
              <a:t>. </a:t>
            </a:r>
            <a:br>
              <a:rPr lang="ru-RU" sz="1800" dirty="0" smtClean="0">
                <a:effectLst/>
              </a:rPr>
            </a:br>
            <a:r>
              <a:rPr lang="ru-RU" sz="1800" dirty="0" smtClean="0">
                <a:effectLst/>
              </a:rPr>
              <a:t>- Системы развивающего обучения с направленностью на развитие творческих качеств личности (И.П.Волков, </a:t>
            </a:r>
            <a:r>
              <a:rPr lang="ru-RU" sz="1800" dirty="0" err="1" smtClean="0">
                <a:effectLst/>
              </a:rPr>
              <a:t>Г.С.Альтшуллер</a:t>
            </a:r>
            <a:r>
              <a:rPr lang="ru-RU" sz="1800" dirty="0" smtClean="0">
                <a:effectLst/>
              </a:rPr>
              <a:t>, И.П.Иванов) </a:t>
            </a:r>
            <a:br>
              <a:rPr lang="ru-RU" sz="1800" dirty="0" smtClean="0">
                <a:effectLst/>
              </a:rPr>
            </a:br>
            <a:r>
              <a:rPr lang="ru-RU" sz="1800" dirty="0" smtClean="0">
                <a:effectLst/>
              </a:rPr>
              <a:t>- Личностно-ориентированное развивающее обучение (</a:t>
            </a:r>
            <a:r>
              <a:rPr lang="ru-RU" sz="1800" dirty="0" err="1" smtClean="0">
                <a:effectLst/>
              </a:rPr>
              <a:t>И.С.Якиманская</a:t>
            </a:r>
            <a:r>
              <a:rPr lang="ru-RU" sz="1800" dirty="0" smtClean="0">
                <a:effectLst/>
              </a:rPr>
              <a:t>)</a:t>
            </a:r>
            <a:br>
              <a:rPr lang="ru-RU" sz="1800" dirty="0" smtClean="0">
                <a:effectLst/>
              </a:rPr>
            </a:br>
            <a:r>
              <a:rPr lang="ru-RU" sz="1800" dirty="0" smtClean="0">
                <a:effectLst/>
              </a:rPr>
              <a:t>-Технология </a:t>
            </a:r>
            <a:r>
              <a:rPr lang="ru-RU" sz="1800" dirty="0" err="1" smtClean="0">
                <a:effectLst/>
              </a:rPr>
              <a:t>саморазвивающего</a:t>
            </a:r>
            <a:r>
              <a:rPr lang="ru-RU" sz="1800" dirty="0" smtClean="0">
                <a:effectLst/>
              </a:rPr>
              <a:t> обучения (</a:t>
            </a:r>
            <a:r>
              <a:rPr lang="ru-RU" sz="1800" dirty="0" err="1" smtClean="0">
                <a:effectLst/>
              </a:rPr>
              <a:t>Г.К.Селевко</a:t>
            </a:r>
            <a:r>
              <a:rPr lang="ru-RU" sz="1800" dirty="0" smtClean="0">
                <a:effectLst/>
              </a:rPr>
              <a:t>) </a:t>
            </a:r>
            <a:br>
              <a:rPr lang="ru-RU" sz="1800" dirty="0" smtClean="0">
                <a:effectLst/>
              </a:rPr>
            </a:br>
            <a:endParaRPr lang="ru-RU" sz="1800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620688"/>
            <a:ext cx="8458200" cy="9144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Образовательные технологии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412776"/>
            <a:ext cx="8458200" cy="1222375"/>
          </a:xfrm>
        </p:spPr>
        <p:txBody>
          <a:bodyPr>
            <a:normAutofit/>
          </a:bodyPr>
          <a:lstStyle/>
          <a:p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60648"/>
            <a:ext cx="8458200" cy="9144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Применение образовательных технологий и методик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916832"/>
            <a:ext cx="8458200" cy="4176464"/>
          </a:xfrm>
          <a:effectLst/>
        </p:spPr>
        <p:txBody>
          <a:bodyPr>
            <a:noAutofit/>
          </a:bodyPr>
          <a:lstStyle/>
          <a:p>
            <a:pPr>
              <a:defRPr/>
            </a:pP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50800" dir="5400000" algn="ctr" rotWithShape="0">
                    <a:schemeClr val="bg2">
                      <a:lumMod val="90000"/>
                    </a:schemeClr>
                  </a:outerShdw>
                </a:effectLst>
              </a:rPr>
              <a:t>Информация :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50800" dir="5400000" algn="ctr" rotWithShape="0">
                    <a:schemeClr val="bg2">
                      <a:lumMod val="90000"/>
                    </a:schemeClr>
                  </a:outerShdw>
                </a:effectLst>
              </a:rPr>
              <a:t/>
            </a:r>
            <a:br>
              <a:rPr lang="ru-RU" sz="16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50800" dir="5400000" algn="ctr" rotWithShape="0">
                    <a:schemeClr val="bg2">
                      <a:lumMod val="90000"/>
                    </a:schemeClr>
                  </a:outerShdw>
                </a:effectLst>
              </a:rPr>
            </a:br>
            <a:r>
              <a:rPr lang="ru-RU" sz="1600" dirty="0" smtClean="0">
                <a:solidFill>
                  <a:srgbClr val="C00000"/>
                </a:solidFill>
                <a:effectLst>
                  <a:outerShdw blurRad="50800" dist="50800" dir="5400000" algn="ctr" rotWithShape="0">
                    <a:schemeClr val="bg2">
                      <a:lumMod val="90000"/>
                    </a:schemeClr>
                  </a:outerShdw>
                </a:effectLst>
              </a:rPr>
              <a:t>о </a:t>
            </a:r>
            <a:r>
              <a:rPr lang="ru-RU" sz="1600" dirty="0" smtClean="0">
                <a:solidFill>
                  <a:srgbClr val="C00000"/>
                </a:solidFill>
                <a:effectLst>
                  <a:outerShdw blurRad="50800" dist="50800" dir="5400000" algn="ctr" rotWithShape="0">
                    <a:schemeClr val="bg2">
                      <a:lumMod val="90000"/>
                    </a:schemeClr>
                  </a:outerShdw>
                </a:effectLst>
              </a:rPr>
              <a:t>результатах методической деятельности </a:t>
            </a:r>
            <a:r>
              <a:rPr lang="ru-RU" sz="1600" dirty="0" smtClean="0">
                <a:effectLst>
                  <a:outerShdw blurRad="50800" dist="50800" dir="5400000" algn="ctr" rotWithShape="0">
                    <a:schemeClr val="bg2">
                      <a:lumMod val="90000"/>
                    </a:schemeClr>
                  </a:outerShdw>
                </a:effectLst>
              </a:rPr>
              <a:t>и распространении собственного педагогического опыта аттестуемого педагогического работника</a:t>
            </a:r>
            <a:br>
              <a:rPr lang="ru-RU" sz="1600" dirty="0" smtClean="0">
                <a:effectLst>
                  <a:outerShdw blurRad="50800" dist="50800" dir="5400000" algn="ctr" rotWithShape="0">
                    <a:schemeClr val="bg2">
                      <a:lumMod val="90000"/>
                    </a:schemeClr>
                  </a:outerShdw>
                </a:effectLst>
              </a:rPr>
            </a:br>
            <a:r>
              <a:rPr lang="ru-RU" sz="1600" dirty="0" smtClean="0">
                <a:effectLst>
                  <a:outerShdw blurRad="50800" dist="50800" dir="5400000" algn="ctr" rotWithShape="0">
                    <a:schemeClr val="bg2">
                      <a:lumMod val="90000"/>
                    </a:schemeClr>
                  </a:outerShdw>
                </a:effectLst>
              </a:rPr>
              <a:t/>
            </a:r>
            <a:br>
              <a:rPr lang="ru-RU" sz="1600" dirty="0" smtClean="0">
                <a:effectLst>
                  <a:outerShdw blurRad="50800" dist="50800" dir="5400000" algn="ctr" rotWithShape="0">
                    <a:schemeClr val="bg2">
                      <a:lumMod val="90000"/>
                    </a:schemeClr>
                  </a:outerShdw>
                </a:effectLst>
              </a:rPr>
            </a:br>
            <a:r>
              <a:rPr lang="ru-RU" sz="1600" dirty="0" smtClean="0">
                <a:solidFill>
                  <a:srgbClr val="C00000"/>
                </a:solidFill>
                <a:effectLst>
                  <a:outerShdw blurRad="50800" dist="50800" dir="5400000" algn="ctr" rotWithShape="0">
                    <a:schemeClr val="bg2">
                      <a:lumMod val="90000"/>
                    </a:schemeClr>
                  </a:outerShdw>
                </a:effectLst>
              </a:rPr>
              <a:t>о </a:t>
            </a:r>
            <a:r>
              <a:rPr lang="ru-RU" sz="1600" dirty="0" smtClean="0">
                <a:solidFill>
                  <a:srgbClr val="C00000"/>
                </a:solidFill>
                <a:effectLst>
                  <a:outerShdw blurRad="50800" dist="50800" dir="5400000" algn="ctr" rotWithShape="0">
                    <a:schemeClr val="bg2">
                      <a:lumMod val="90000"/>
                    </a:schemeClr>
                  </a:outerShdw>
                </a:effectLst>
              </a:rPr>
              <a:t>повышении квалификации</a:t>
            </a:r>
            <a:r>
              <a:rPr lang="ru-RU" sz="1600" dirty="0" smtClean="0">
                <a:effectLst>
                  <a:outerShdw blurRad="50800" dist="50800" dir="5400000" algn="ctr" rotWithShape="0">
                    <a:schemeClr val="bg2">
                      <a:lumMod val="90000"/>
                    </a:schemeClr>
                  </a:outerShdw>
                </a:effectLst>
              </a:rPr>
              <a:t>, получении  второго высшего образования, профессиональной переподготовке, стажировке аттестуемого педагогического работника</a:t>
            </a:r>
            <a:br>
              <a:rPr lang="ru-RU" sz="1600" dirty="0" smtClean="0">
                <a:effectLst>
                  <a:outerShdw blurRad="50800" dist="50800" dir="5400000" algn="ctr" rotWithShape="0">
                    <a:schemeClr val="bg2">
                      <a:lumMod val="90000"/>
                    </a:schemeClr>
                  </a:outerShdw>
                </a:effectLst>
              </a:rPr>
            </a:br>
            <a:r>
              <a:rPr lang="ru-RU" sz="1600" dirty="0" smtClean="0">
                <a:effectLst>
                  <a:outerShdw blurRad="50800" dist="50800" dir="5400000" algn="ctr" rotWithShape="0">
                    <a:schemeClr val="bg2">
                      <a:lumMod val="90000"/>
                    </a:schemeClr>
                  </a:outerShdw>
                </a:effectLst>
              </a:rPr>
              <a:t/>
            </a:r>
            <a:br>
              <a:rPr lang="ru-RU" sz="1600" dirty="0" smtClean="0">
                <a:effectLst>
                  <a:outerShdw blurRad="50800" dist="50800" dir="5400000" algn="ctr" rotWithShape="0">
                    <a:schemeClr val="bg2">
                      <a:lumMod val="90000"/>
                    </a:schemeClr>
                  </a:outerShdw>
                </a:effectLst>
              </a:rPr>
            </a:br>
            <a:r>
              <a:rPr lang="ru-RU" sz="1600" dirty="0" smtClean="0">
                <a:solidFill>
                  <a:srgbClr val="C00000"/>
                </a:solidFill>
                <a:effectLst>
                  <a:outerShdw blurRad="50800" dist="50800" dir="5400000" algn="ctr" rotWithShape="0">
                    <a:schemeClr val="bg2">
                      <a:lumMod val="90000"/>
                    </a:schemeClr>
                  </a:outerShdw>
                </a:effectLst>
              </a:rPr>
              <a:t>о </a:t>
            </a:r>
            <a:r>
              <a:rPr lang="ru-RU" sz="1600" dirty="0" smtClean="0">
                <a:solidFill>
                  <a:srgbClr val="C00000"/>
                </a:solidFill>
                <a:effectLst>
                  <a:outerShdw blurRad="50800" dist="50800" dir="5400000" algn="ctr" rotWithShape="0">
                    <a:schemeClr val="bg2">
                      <a:lumMod val="90000"/>
                    </a:schemeClr>
                  </a:outerShdw>
                </a:effectLst>
              </a:rPr>
              <a:t>результатах образовательной деятельности </a:t>
            </a:r>
            <a:r>
              <a:rPr lang="ru-RU" sz="1600" dirty="0" smtClean="0">
                <a:effectLst>
                  <a:outerShdw blurRad="50800" dist="50800" dir="5400000" algn="ctr" rotWithShape="0">
                    <a:schemeClr val="bg2">
                      <a:lumMod val="90000"/>
                    </a:schemeClr>
                  </a:outerShdw>
                </a:effectLst>
              </a:rPr>
              <a:t>аттестуемого педагогического работника, отражающая продуктивность и эффективность освоения обучающимися образовательных программ и показатели динамики их достижений</a:t>
            </a:r>
            <a:r>
              <a:rPr lang="ru-RU" sz="1600" i="1" dirty="0" smtClean="0">
                <a:effectLst>
                  <a:outerShdw blurRad="50800" dist="50800" dir="5400000" algn="ctr" rotWithShape="0">
                    <a:schemeClr val="bg2">
                      <a:lumMod val="90000"/>
                    </a:schemeClr>
                  </a:outerShdw>
                </a:effectLst>
              </a:rPr>
              <a:t>(результаты ЕГЭ, ГИА, диаграммы, графики и другие документы, отражающие  динамику качества знаний обучающихся)</a:t>
            </a:r>
            <a:br>
              <a:rPr lang="ru-RU" sz="1600" i="1" dirty="0" smtClean="0">
                <a:effectLst>
                  <a:outerShdw blurRad="50800" dist="50800" dir="5400000" algn="ctr" rotWithShape="0">
                    <a:schemeClr val="bg2">
                      <a:lumMod val="90000"/>
                    </a:schemeClr>
                  </a:outerShdw>
                </a:effectLst>
              </a:rPr>
            </a:br>
            <a:r>
              <a:rPr lang="ru-RU" sz="1600" i="1" dirty="0" smtClean="0">
                <a:effectLst>
                  <a:outerShdw blurRad="50800" dist="50800" dir="5400000" algn="ctr" rotWithShape="0">
                    <a:schemeClr val="bg2">
                      <a:lumMod val="90000"/>
                    </a:schemeClr>
                  </a:outerShdw>
                </a:effectLst>
              </a:rPr>
              <a:t/>
            </a:r>
            <a:br>
              <a:rPr lang="ru-RU" sz="1600" i="1" dirty="0" smtClean="0">
                <a:effectLst>
                  <a:outerShdw blurRad="50800" dist="50800" dir="5400000" algn="ctr" rotWithShape="0">
                    <a:schemeClr val="bg2">
                      <a:lumMod val="90000"/>
                    </a:schemeClr>
                  </a:outerShdw>
                </a:effectLst>
              </a:rPr>
            </a:br>
            <a:r>
              <a:rPr lang="ru-RU" sz="1600" dirty="0" smtClean="0">
                <a:solidFill>
                  <a:srgbClr val="C00000"/>
                </a:solidFill>
                <a:effectLst>
                  <a:outerShdw blurRad="50800" dist="50800" dir="5400000" algn="ctr" rotWithShape="0">
                    <a:schemeClr val="bg2">
                      <a:lumMod val="90000"/>
                    </a:schemeClr>
                  </a:outerShdw>
                </a:effectLst>
              </a:rPr>
              <a:t>о </a:t>
            </a:r>
            <a:r>
              <a:rPr lang="ru-RU" sz="1600" dirty="0" smtClean="0">
                <a:solidFill>
                  <a:srgbClr val="C00000"/>
                </a:solidFill>
                <a:effectLst>
                  <a:outerShdw blurRad="50800" dist="50800" dir="5400000" algn="ctr" rotWithShape="0">
                    <a:schemeClr val="bg2">
                      <a:lumMod val="90000"/>
                    </a:schemeClr>
                  </a:outerShdw>
                </a:effectLst>
              </a:rPr>
              <a:t>результатах внеурочной образовательной деятельности </a:t>
            </a:r>
            <a:r>
              <a:rPr lang="ru-RU" sz="1600" dirty="0" smtClean="0">
                <a:effectLst>
                  <a:outerShdw blurRad="50800" dist="50800" dir="5400000" algn="ctr" rotWithShape="0">
                    <a:schemeClr val="bg2">
                      <a:lumMod val="90000"/>
                    </a:schemeClr>
                  </a:outerShdw>
                </a:effectLst>
              </a:rPr>
              <a:t>аттестуемого педагогического работника</a:t>
            </a:r>
            <a:br>
              <a:rPr lang="ru-RU" sz="1600" dirty="0" smtClean="0">
                <a:effectLst>
                  <a:outerShdw blurRad="50800" dist="50800" dir="5400000" algn="ctr" rotWithShape="0">
                    <a:schemeClr val="bg2">
                      <a:lumMod val="90000"/>
                    </a:schemeClr>
                  </a:outerShdw>
                </a:effectLst>
              </a:rPr>
            </a:br>
            <a:endParaRPr lang="ru-RU" sz="1600" dirty="0">
              <a:effectLst>
                <a:outerShdw blurRad="50800" dist="50800" dir="5400000" algn="ctr" rotWithShape="0">
                  <a:schemeClr val="bg2">
                    <a:lumMod val="90000"/>
                  </a:scheme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692696"/>
            <a:ext cx="8458200" cy="9144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Материалы </a:t>
            </a:r>
            <a:r>
              <a:rPr lang="ru-RU" b="1" cap="all" dirty="0" smtClean="0">
                <a:solidFill>
                  <a:schemeClr val="accent1">
                    <a:lumMod val="75000"/>
                  </a:schemeClr>
                </a:solidFill>
              </a:rPr>
              <a:t>приложений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к экспертному заключению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</TotalTime>
  <Words>164</Words>
  <Application>Microsoft Office PowerPoint</Application>
  <PresentationFormat>Экран (4:3)</PresentationFormat>
  <Paragraphs>32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Составил: Князькова В.В.</vt:lpstr>
      <vt:lpstr>Заявление подается заблаговременно – не менее, чем  за 3 месяца до окончания срока действия имеющейся квалификационной категории</vt:lpstr>
      <vt:lpstr>   - применение современных  образовательных технологий        - продуктивность и эффективность методической                     деятельности     - продуктивность и эффективность образовательной       деятельности     </vt:lpstr>
      <vt:lpstr>Педагогические технологии на основе личностной ориентации педагогического процесса  - Педагогика сотрудничества  - Гуманно-личностная технология Ш.А.Амонашвили  - Система Е.Н.Ильина: преподавание литературы как предмета, формирующего человека   Педагогические технологии на основе активизации и интенсификации деятельности учащихся  - Игровые технологии  - Проблемное обучение  - Технология коммуникативного обучения иноязычной культуре (Е.И.Пассов)  - Технология интенсификации обучения на основе схемных и знаковых моделей учебного материала (В.Ф.Шаталов)  </vt:lpstr>
      <vt:lpstr>-Технология С.Н.Лысенковой: перспективно-опережающее обучение с использованием опорных схем при комментируемом управлении -Технологии уровневой дифференциации  -Уровневая дифференциация обучения на основе обязательных результатов (В.В.Фирсов) - Культуровоспитывающая технология дифференцированного обучения по интересам детей (И.Н.Закатова).  - Технология индивидуализации обучения (Инге Унт, А.С.Границкая, В.Д.Шадриков) - Технология программированного обучения - Коллективный способ обучения КСО (А.Г.Ривин, В.К.Дьяченко) - Групповые технологии - Компьютерные (новые информационные) технологии обучения. </vt:lpstr>
      <vt:lpstr>Педагогические технологии на основе дидактического усовершенствования и реконструирования материала  - «Экология и диалектика» (Л.В.Тарасов)  - «Диалог культур» (В.С.Библер, С.Ю.Курганов) - Укрупнение дидактических единиц - УДЕ (П.М.Эрдниев)  - Реализация теории поэтапного формирования умственных действий (М.Б.Волович)  Частнопредметные педагогические технологии  - Технология раннего и интенсивного обучения грамоте (Н.А.Зайцев) - Технология совершенствования общеучебных умений в начальной школе (В.Н.Зайцев)  - Технология обучения математике на основе решения задач (Р.Г.Хазанкин) -  Педагогическая технология на основе системы эффективных уроков (А.А.Окунев)  - Система поэтапного обучения физике (Н.Н.Палтышев</vt:lpstr>
      <vt:lpstr>Альтернативные технологии  - Вальдорфская педагогика (Р.Штейнер)  - Технология свободного труда (С.Френе)  - Технология вероятностного образования (А.М.Лобок)   - Технология мастерских   Природосообразные технологии  -  Природосообразное воспитание грамотности (А.М.Кушнир)  - Технология саморазвития (М. Монтессори)   Технологии развивающего обучения  - Общие основы технологий развивающего обучения  - Система развивающего обучения Л.В.Занкова - Технология развивающего обучения Д.Б.Эльконина-В.В.Давыдова.  - Системы развивающего обучения с направленностью на развитие творческих качеств личности (И.П.Волков, Г.С.Альтшуллер, И.П.Иванов)  - Личностно-ориентированное развивающее обучение (И.С.Якиманская) -Технология саморазвивающего обучения (Г.К.Селевко)  </vt:lpstr>
      <vt:lpstr>Слайд 8</vt:lpstr>
      <vt:lpstr>Информация : о результатах методической деятельности и распространении собственного педагогического опыта аттестуемого педагогического работника  о повышении квалификации, получении  второго высшего образования, профессиональной переподготовке, стажировке аттестуемого педагогического работника  о результатах образовательной деятельности аттестуемого педагогического работника, отражающая продуктивность и эффективность освоения обучающимися образовательных программ и показатели динамики их достижений(результаты ЕГЭ, ГИА, диаграммы, графики и другие документы, отражающие  динамику качества знаний обучающихся)  о результатах внеурочной образовательной деятельности аттестуемого педагогического работника </vt:lpstr>
      <vt:lpstr>Инвариантная часть  общеакадемический инвариантный модуль  (1 кредит Х 36 часов = 36 часов)  кафедральный инвариантный модуль  (2 кредита Х 36 часов = 72 часа)  Вариативная часть  (2 кредита Х 36 часов = 72 часа)   ИТОГО: 180 часов. + 1 кредит – 36 часов для первой и высшей категории, руководящих работников и резерва.  ИТОГО: 216 часов</vt:lpstr>
      <vt:lpstr>Слайд 11</vt:lpstr>
      <vt:lpstr>1. Предметная неделя математики  (декабрь) 2. Педагогический совет по теме: «Образовательные технологии: осознанный выбор» (декабрь)  3. Предметная неделя русского языка ( январь) 4. Научно-практическая конференция учащихся «Шаг в будущее» (февраль)  5. Проведение открытых уроков по методической теме «Совершенствование традиционных форм обучения и использование новых методик и технологий, повышающих эффективность  учебно-воспитательного процесса» (март – апрель)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Составил: </dc:title>
  <dc:creator>дом</dc:creator>
  <cp:lastModifiedBy>дом</cp:lastModifiedBy>
  <cp:revision>11</cp:revision>
  <dcterms:created xsi:type="dcterms:W3CDTF">2011-11-23T15:43:01Z</dcterms:created>
  <dcterms:modified xsi:type="dcterms:W3CDTF">2011-11-23T17:26:56Z</dcterms:modified>
</cp:coreProperties>
</file>