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91" r:id="rId4"/>
    <p:sldId id="260" r:id="rId5"/>
    <p:sldId id="261" r:id="rId6"/>
    <p:sldId id="266" r:id="rId7"/>
    <p:sldId id="262" r:id="rId8"/>
    <p:sldId id="265" r:id="rId9"/>
    <p:sldId id="263" r:id="rId10"/>
    <p:sldId id="267" r:id="rId11"/>
    <p:sldId id="268" r:id="rId12"/>
    <p:sldId id="271" r:id="rId13"/>
    <p:sldId id="269" r:id="rId14"/>
    <p:sldId id="270" r:id="rId15"/>
    <p:sldId id="272" r:id="rId16"/>
    <p:sldId id="273" r:id="rId17"/>
    <p:sldId id="278" r:id="rId18"/>
    <p:sldId id="285" r:id="rId19"/>
    <p:sldId id="274" r:id="rId20"/>
    <p:sldId id="275" r:id="rId21"/>
    <p:sldId id="276" r:id="rId22"/>
    <p:sldId id="277" r:id="rId23"/>
    <p:sldId id="279" r:id="rId24"/>
    <p:sldId id="264" r:id="rId25"/>
    <p:sldId id="280" r:id="rId26"/>
    <p:sldId id="281" r:id="rId27"/>
    <p:sldId id="282" r:id="rId28"/>
    <p:sldId id="283" r:id="rId29"/>
    <p:sldId id="284" r:id="rId30"/>
    <p:sldId id="286" r:id="rId31"/>
    <p:sldId id="287" r:id="rId32"/>
    <p:sldId id="288" r:id="rId33"/>
    <p:sldId id="289" r:id="rId34"/>
    <p:sldId id="290" r:id="rId35"/>
    <p:sldId id="258"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9613" autoAdjust="0"/>
    <p:restoredTop sz="94660"/>
  </p:normalViewPr>
  <p:slideViewPr>
    <p:cSldViewPr>
      <p:cViewPr>
        <p:scale>
          <a:sx n="66" d="100"/>
          <a:sy n="66" d="100"/>
        </p:scale>
        <p:origin x="-1014" y="-8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09.07.2014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09.07.2014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09.07.2014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09.07.2014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09.07.2014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09.07.2014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09.07.2014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09.07.2014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09.07.2014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gif"/><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slide" Target="slide11.xml"/><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4.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7.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8.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37.jpeg"/><Relationship Id="rId7" Type="http://schemas.openxmlformats.org/officeDocument/2006/relationships/slide" Target="slide19.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20.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slide" Target="slide21.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22.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slide" Target="slide23.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slide" Target="slide22.xml"/><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4.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slide" Target="slide23.xml"/><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4.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26.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57.jpeg"/><Relationship Id="rId7" Type="http://schemas.openxmlformats.org/officeDocument/2006/relationships/slide" Target="slide27.xml"/><Relationship Id="rId2"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4.xml"/><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4.jpeg"/><Relationship Id="rId1" Type="http://schemas.openxmlformats.org/officeDocument/2006/relationships/slideLayout" Target="../slideLayouts/slideLayout1.xml"/><Relationship Id="rId5" Type="http://schemas.openxmlformats.org/officeDocument/2006/relationships/slide" Target="slide28.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slide" Target="slide29.xml"/><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4.xml"/><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slide" Target="slide30.xml"/><Relationship Id="rId2"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4.xml"/><Relationship Id="rId4" Type="http://schemas.openxmlformats.org/officeDocument/2006/relationships/image" Target="../media/image70.jpeg"/></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3.xml"/><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3.jpeg"/><Relationship Id="rId1" Type="http://schemas.openxmlformats.org/officeDocument/2006/relationships/slideLayout" Target="../slideLayouts/slideLayout1.xml"/><Relationship Id="rId5" Type="http://schemas.openxmlformats.org/officeDocument/2006/relationships/slide" Target="slide3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slide" Target="slide35.xml"/><Relationship Id="rId2" Type="http://schemas.openxmlformats.org/officeDocument/2006/relationships/image" Target="../media/image74.jpe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4.xml"/><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erzia-museum.ru/" TargetMode="Externa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slide" Target="slide2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Рисунок 14" descr="_u_a_a02.jpg"/>
          <p:cNvPicPr>
            <a:picLocks noChangeAspect="1"/>
          </p:cNvPicPr>
          <p:nvPr/>
        </p:nvPicPr>
        <p:blipFill>
          <a:blip r:embed="rId2" cstate="print">
            <a:lum bright="10000" contrast="20000"/>
          </a:blip>
          <a:stretch>
            <a:fillRect/>
          </a:stretch>
        </p:blipFill>
        <p:spPr>
          <a:xfrm>
            <a:off x="0" y="0"/>
            <a:ext cx="9144000" cy="6858000"/>
          </a:xfrm>
          <a:prstGeom prst="rect">
            <a:avLst/>
          </a:prstGeom>
        </p:spPr>
      </p:pic>
      <p:sp>
        <p:nvSpPr>
          <p:cNvPr id="4" name="Прямоугольник 3"/>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9"/>
          <p:cNvPicPr>
            <a:picLocks noChangeAspect="1" noChangeArrowheads="1"/>
          </p:cNvPicPr>
          <p:nvPr/>
        </p:nvPicPr>
        <p:blipFill>
          <a:blip r:embed="rId3" cstate="email">
            <a:clrChange>
              <a:clrFrom>
                <a:srgbClr val="000000"/>
              </a:clrFrom>
              <a:clrTo>
                <a:srgbClr val="000000">
                  <a:alpha val="0"/>
                </a:srgbClr>
              </a:clrTo>
            </a:clrChange>
            <a:duotone>
              <a:prstClr val="black"/>
              <a:srgbClr val="FF0000">
                <a:tint val="45000"/>
                <a:satMod val="400000"/>
              </a:srgbClr>
            </a:duotone>
            <a:lum bright="-30000" contrast="-30000"/>
          </a:blip>
          <a:srcRect/>
          <a:stretch>
            <a:fillRect/>
          </a:stretch>
        </p:blipFill>
        <p:spPr bwMode="auto">
          <a:xfrm flipV="1">
            <a:off x="2555776" y="1988840"/>
            <a:ext cx="4032448" cy="504056"/>
          </a:xfrm>
          <a:prstGeom prst="rect">
            <a:avLst/>
          </a:prstGeom>
          <a:noFill/>
          <a:ln w="9525">
            <a:noFill/>
            <a:miter lim="800000"/>
            <a:headEnd/>
            <a:tailEnd/>
          </a:ln>
        </p:spPr>
      </p:pic>
      <p:sp>
        <p:nvSpPr>
          <p:cNvPr id="6" name="TextBox 5"/>
          <p:cNvSpPr txBox="1"/>
          <p:nvPr/>
        </p:nvSpPr>
        <p:spPr>
          <a:xfrm>
            <a:off x="539552" y="5805264"/>
            <a:ext cx="8136904" cy="830997"/>
          </a:xfrm>
          <a:prstGeom prst="rect">
            <a:avLst/>
          </a:prstGeom>
          <a:ln>
            <a:solidFill>
              <a:schemeClr val="bg1">
                <a:lumMod val="50000"/>
              </a:schemeClr>
            </a:solidFill>
          </a:ln>
          <a:effectLst>
            <a:glow rad="1016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sz="2400" b="1" dirty="0" smtClean="0">
                <a:solidFill>
                  <a:srgbClr val="000000"/>
                </a:solidFill>
                <a:effectLst>
                  <a:outerShdw blurRad="38100" dist="38100" dir="2700000" algn="tl">
                    <a:srgbClr val="000000">
                      <a:alpha val="43137"/>
                    </a:srgbClr>
                  </a:outerShdw>
                </a:effectLst>
                <a:latin typeface="Corbel" pitchFamily="34" charset="0"/>
              </a:rPr>
              <a:t>МОРДОВСКИЙ РЕСПУБЛИКАНСКИЙ МУЗЕЙ ИЗОБРАЗИТЕЛЬНЫХ ИСКУССТВ ИМЕНИ С.Д. ЭРЬЗИ</a:t>
            </a:r>
            <a:endParaRPr lang="ru-RU" sz="4000" b="1" dirty="0" smtClean="0">
              <a:solidFill>
                <a:schemeClr val="bg1">
                  <a:lumMod val="50000"/>
                </a:schemeClr>
              </a:solidFill>
              <a:effectLst>
                <a:outerShdw blurRad="38100" dist="38100" dir="2700000" algn="tl">
                  <a:srgbClr val="000000">
                    <a:alpha val="43137"/>
                  </a:srgbClr>
                </a:outerShdw>
              </a:effectLst>
              <a:latin typeface="Corbel" pitchFamily="34" charset="0"/>
            </a:endParaRPr>
          </a:p>
        </p:txBody>
      </p:sp>
      <p:pic>
        <p:nvPicPr>
          <p:cNvPr id="8" name="Picture 9"/>
          <p:cNvPicPr>
            <a:picLocks noChangeAspect="1" noChangeArrowheads="1"/>
          </p:cNvPicPr>
          <p:nvPr/>
        </p:nvPicPr>
        <p:blipFill>
          <a:blip r:embed="rId3" cstate="email">
            <a:clrChange>
              <a:clrFrom>
                <a:srgbClr val="000000"/>
              </a:clrFrom>
              <a:clrTo>
                <a:srgbClr val="000000">
                  <a:alpha val="0"/>
                </a:srgbClr>
              </a:clrTo>
            </a:clrChange>
            <a:duotone>
              <a:prstClr val="black"/>
              <a:srgbClr val="FF0000">
                <a:tint val="45000"/>
                <a:satMod val="400000"/>
              </a:srgbClr>
            </a:duotone>
            <a:lum bright="-30000" contrast="-30000"/>
          </a:blip>
          <a:srcRect/>
          <a:stretch>
            <a:fillRect/>
          </a:stretch>
        </p:blipFill>
        <p:spPr bwMode="auto">
          <a:xfrm rot="10800000" flipV="1">
            <a:off x="2555776" y="188641"/>
            <a:ext cx="4032448" cy="504056"/>
          </a:xfrm>
          <a:prstGeom prst="rect">
            <a:avLst/>
          </a:prstGeom>
          <a:noFill/>
          <a:ln w="9525">
            <a:noFill/>
            <a:miter lim="800000"/>
            <a:headEnd/>
            <a:tailEnd/>
          </a:ln>
        </p:spPr>
      </p:pic>
      <p:sp>
        <p:nvSpPr>
          <p:cNvPr id="10" name="Прямоугольник 9"/>
          <p:cNvSpPr/>
          <p:nvPr/>
        </p:nvSpPr>
        <p:spPr>
          <a:xfrm>
            <a:off x="0" y="620688"/>
            <a:ext cx="9144000" cy="1446550"/>
          </a:xfrm>
          <a:prstGeom prst="rect">
            <a:avLst/>
          </a:prstGeom>
        </p:spPr>
        <p:txBody>
          <a:bodyPr wrap="square">
            <a:spAutoFit/>
          </a:bodyPr>
          <a:lstStyle/>
          <a:p>
            <a:pPr algn="ctr"/>
            <a:r>
              <a:rPr lang="ru-RU" sz="4400" b="1" dirty="0" smtClean="0">
                <a:solidFill>
                  <a:srgbClr val="FF0000">
                    <a:lumMod val="50000"/>
                  </a:srgbClr>
                </a:solidFill>
                <a:effectLst>
                  <a:outerShdw blurRad="38100" dist="38100" dir="2700000" algn="tl">
                    <a:srgbClr val="000000">
                      <a:alpha val="43137"/>
                    </a:srgbClr>
                  </a:outerShdw>
                </a:effectLst>
                <a:latin typeface="+mj-lt"/>
              </a:rPr>
              <a:t>ДЕКОРАТИВНО-</a:t>
            </a:r>
          </a:p>
          <a:p>
            <a:pPr algn="ctr"/>
            <a:r>
              <a:rPr lang="ru-RU" sz="4400" b="1" dirty="0" smtClean="0">
                <a:solidFill>
                  <a:srgbClr val="FF0000">
                    <a:lumMod val="50000"/>
                  </a:srgbClr>
                </a:solidFill>
                <a:effectLst>
                  <a:outerShdw blurRad="38100" dist="38100" dir="2700000" algn="tl">
                    <a:srgbClr val="000000">
                      <a:alpha val="43137"/>
                    </a:srgbClr>
                  </a:outerShdw>
                </a:effectLst>
                <a:latin typeface="+mj-lt"/>
              </a:rPr>
              <a:t>ПРИКЛАДНОЕ ИСКУССТВО</a:t>
            </a:r>
            <a:endParaRPr lang="ru-RU" dirty="0">
              <a:latin typeface="+mj-lt"/>
            </a:endParaRPr>
          </a:p>
        </p:txBody>
      </p:sp>
      <p:sp>
        <p:nvSpPr>
          <p:cNvPr id="10242" name="AutoShape 2" descr="http://www.union-travel.ru/assets/files/mordovia/museum/erzya_republic_museum2.jpg"/>
          <p:cNvSpPr>
            <a:spLocks noChangeAspect="1" noChangeArrowheads="1"/>
          </p:cNvSpPr>
          <p:nvPr/>
        </p:nvSpPr>
        <p:spPr bwMode="auto">
          <a:xfrm>
            <a:off x="155575" y="-1858963"/>
            <a:ext cx="5181600" cy="38862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АРХЕОЛОГИЯ</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3635896" y="1268760"/>
            <a:ext cx="5292080" cy="5355312"/>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В 1985 году коллекция пополнилась уникальными находками из II Старо-Бадиковского могильника (раскопки И.М. Петербургского) и Шокшинского (раскопки 1983-1984 гг. В.Н. Шитова). Как и II Журавкинский, II Старо-Бадиковский могильник (VII – XI вв.) находится на юго-западе Мордовии и принадлежит племенам древней мокши. Шокшинский могильник (VI – XI вв.) расположен в северо-западном ареале республики и оставлен рязано-окской группой финно-угорских племен. Среди многочисленных археологических находок, раскрывающих самобытный характер культуры предков, особого внимания заслуживают произведения древних ювелиров </a:t>
            </a:r>
            <a:endParaRPr lang="ru-RU" b="1" dirty="0">
              <a:solidFill>
                <a:srgbClr val="000000"/>
              </a:solidFill>
              <a:latin typeface="Verdana" pitchFamily="34" charset="0"/>
              <a:ea typeface="Verdana" pitchFamily="34" charset="0"/>
              <a:cs typeface="Verdana" pitchFamily="34" charset="0"/>
            </a:endParaRPr>
          </a:p>
        </p:txBody>
      </p:sp>
      <p:sp>
        <p:nvSpPr>
          <p:cNvPr id="8" name="Прямоугольник 7"/>
          <p:cNvSpPr/>
          <p:nvPr/>
        </p:nvSpPr>
        <p:spPr>
          <a:xfrm>
            <a:off x="251520" y="980728"/>
            <a:ext cx="8496944" cy="307777"/>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ФОНДЫ. КЕРАМИКА ИЗ МОРДОВСКИХ МОГИЛЬНИКОВ. VIII – XI </a:t>
            </a:r>
            <a:endParaRPr lang="ru-RU" sz="1400" b="1" dirty="0">
              <a:solidFill>
                <a:srgbClr val="C00000"/>
              </a:solidFill>
              <a:latin typeface="Verdana" pitchFamily="34" charset="0"/>
              <a:ea typeface="Verdana" pitchFamily="34" charset="0"/>
              <a:cs typeface="Verdana" pitchFamily="34" charset="0"/>
            </a:endParaRPr>
          </a:p>
        </p:txBody>
      </p:sp>
      <p:pic>
        <p:nvPicPr>
          <p:cNvPr id="9" name="Рисунок 8" descr="phoca_thumb_l_4_.jpg"/>
          <p:cNvPicPr>
            <a:picLocks noChangeAspect="1"/>
          </p:cNvPicPr>
          <p:nvPr/>
        </p:nvPicPr>
        <p:blipFill>
          <a:blip r:embed="rId2" cstate="print">
            <a:lum bright="10000" contrast="30000"/>
          </a:blip>
          <a:stretch>
            <a:fillRect/>
          </a:stretch>
        </p:blipFill>
        <p:spPr>
          <a:xfrm>
            <a:off x="323528" y="1340768"/>
            <a:ext cx="3240360" cy="5150242"/>
          </a:xfrm>
          <a:prstGeom prst="rect">
            <a:avLst/>
          </a:prstGeom>
          <a:ln>
            <a:noFill/>
          </a:ln>
          <a:effectLst>
            <a:outerShdw blurRad="292100" dist="139700" dir="2700000" algn="tl" rotWithShape="0">
              <a:srgbClr val="333333">
                <a:alpha val="65000"/>
              </a:srgbClr>
            </a:outerShdw>
          </a:effectLst>
        </p:spPr>
      </p:pic>
      <p:sp>
        <p:nvSpPr>
          <p:cNvPr id="7" name="Управляющая кнопка: домой 6">
            <a:hlinkClick r:id="rId3"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0" name="Управляющая кнопка: далее 9">
            <a:hlinkClick r:id="rId4"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rId5"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АРХЕОЛОГИЯ</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3851920" y="980728"/>
            <a:ext cx="5040560" cy="2585323"/>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Коллекция дает представление </a:t>
            </a:r>
          </a:p>
          <a:p>
            <a:r>
              <a:rPr lang="ru-RU" b="1" dirty="0" smtClean="0">
                <a:solidFill>
                  <a:srgbClr val="000000"/>
                </a:solidFill>
                <a:latin typeface="Verdana" pitchFamily="34" charset="0"/>
                <a:ea typeface="Verdana" pitchFamily="34" charset="0"/>
                <a:cs typeface="Verdana" pitchFamily="34" charset="0"/>
              </a:rPr>
              <a:t>о многообразии техник исполнения украшений, при создании которых применялись ковка, литье, тиснение, чеканка, гравировка, зернь. Главным материалом ювелиров была бронза, применялись также сплавы серебра с медью, золота с серебром</a:t>
            </a:r>
          </a:p>
        </p:txBody>
      </p:sp>
      <p:sp>
        <p:nvSpPr>
          <p:cNvPr id="6" name="Прямоугольник 5"/>
          <p:cNvSpPr/>
          <p:nvPr/>
        </p:nvSpPr>
        <p:spPr>
          <a:xfrm>
            <a:off x="251520" y="5589240"/>
            <a:ext cx="3672408" cy="523220"/>
          </a:xfrm>
          <a:prstGeom prst="rect">
            <a:avLst/>
          </a:prstGeom>
        </p:spPr>
        <p:txBody>
          <a:bodyPr wrap="square">
            <a:spAutoFit/>
          </a:bodyPr>
          <a:lstStyle/>
          <a:p>
            <a:pPr algn="r"/>
            <a:r>
              <a:rPr lang="ru-RU" sz="1400" b="1" dirty="0" smtClean="0">
                <a:solidFill>
                  <a:srgbClr val="C00000"/>
                </a:solidFill>
                <a:latin typeface="Verdana" pitchFamily="34" charset="0"/>
                <a:ea typeface="Verdana" pitchFamily="34" charset="0"/>
                <a:cs typeface="Verdana" pitchFamily="34" charset="0"/>
              </a:rPr>
              <a:t>СЕРПОВИДНАЯ ГРИВНА. БРОНЗА. II ЖУРАВКИНСКИЙ </a:t>
            </a:r>
            <a:endParaRPr lang="ru-RU" sz="1400" b="1" dirty="0">
              <a:solidFill>
                <a:srgbClr val="C00000"/>
              </a:solidFill>
              <a:latin typeface="Verdana" pitchFamily="34" charset="0"/>
              <a:ea typeface="Verdana" pitchFamily="34" charset="0"/>
              <a:cs typeface="Verdana" pitchFamily="34" charset="0"/>
            </a:endParaRPr>
          </a:p>
        </p:txBody>
      </p:sp>
      <p:pic>
        <p:nvPicPr>
          <p:cNvPr id="8" name="Рисунок 7" descr="phoca_thumb_l_3_.jpg"/>
          <p:cNvPicPr>
            <a:picLocks noChangeAspect="1"/>
          </p:cNvPicPr>
          <p:nvPr/>
        </p:nvPicPr>
        <p:blipFill>
          <a:blip r:embed="rId2" cstate="email">
            <a:lum bright="10000" contrast="40000"/>
          </a:blip>
          <a:stretch>
            <a:fillRect/>
          </a:stretch>
        </p:blipFill>
        <p:spPr>
          <a:xfrm>
            <a:off x="3923928" y="3645024"/>
            <a:ext cx="2026310" cy="2880320"/>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179512" y="1052736"/>
            <a:ext cx="3672408" cy="523220"/>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ЖЕНСКИЕ ВИСОЧНЫЕ ПОДВЕСКИ. СЕРЕБРО. II ЖУРАВКИНСКИЙ </a:t>
            </a:r>
            <a:endParaRPr lang="ru-RU" sz="1400" b="1" dirty="0">
              <a:solidFill>
                <a:srgbClr val="C00000"/>
              </a:solidFill>
              <a:latin typeface="Verdana" pitchFamily="34" charset="0"/>
              <a:ea typeface="Verdana" pitchFamily="34" charset="0"/>
              <a:cs typeface="Verdana" pitchFamily="34" charset="0"/>
            </a:endParaRPr>
          </a:p>
        </p:txBody>
      </p:sp>
      <p:pic>
        <p:nvPicPr>
          <p:cNvPr id="14" name="Рисунок 13" descr="phoca_thumb_l_2_.jpg"/>
          <p:cNvPicPr>
            <a:picLocks noChangeAspect="1"/>
          </p:cNvPicPr>
          <p:nvPr/>
        </p:nvPicPr>
        <p:blipFill>
          <a:blip r:embed="rId3" cstate="print">
            <a:lum bright="10000" contrast="40000"/>
          </a:blip>
          <a:stretch>
            <a:fillRect/>
          </a:stretch>
        </p:blipFill>
        <p:spPr>
          <a:xfrm>
            <a:off x="323528" y="1556792"/>
            <a:ext cx="3403044" cy="3960440"/>
          </a:xfrm>
          <a:prstGeom prst="rect">
            <a:avLst/>
          </a:prstGeom>
          <a:ln>
            <a:noFill/>
          </a:ln>
          <a:effectLst>
            <a:outerShdw blurRad="292100" dist="139700" dir="2700000" algn="tl" rotWithShape="0">
              <a:srgbClr val="333333">
                <a:alpha val="65000"/>
              </a:srgbClr>
            </a:outerShdw>
          </a:effectLst>
        </p:spPr>
      </p:pic>
      <p:pic>
        <p:nvPicPr>
          <p:cNvPr id="15" name="Рисунок 14" descr="phoca_thumb_l_8_.jpg"/>
          <p:cNvPicPr>
            <a:picLocks noChangeAspect="1"/>
          </p:cNvPicPr>
          <p:nvPr/>
        </p:nvPicPr>
        <p:blipFill>
          <a:blip r:embed="rId4" cstate="print">
            <a:lum contrast="40000"/>
          </a:blip>
          <a:stretch>
            <a:fillRect/>
          </a:stretch>
        </p:blipFill>
        <p:spPr>
          <a:xfrm>
            <a:off x="6156176" y="3645024"/>
            <a:ext cx="2592288" cy="2880320"/>
          </a:xfrm>
          <a:prstGeom prst="rect">
            <a:avLst/>
          </a:prstGeom>
          <a:ln>
            <a:noFill/>
          </a:ln>
          <a:effectLst>
            <a:outerShdw blurRad="292100" dist="139700" dir="2700000" algn="tl" rotWithShape="0">
              <a:srgbClr val="333333">
                <a:alpha val="65000"/>
              </a:srgbClr>
            </a:outerShdw>
          </a:effectLst>
        </p:spPr>
      </p:pic>
      <p:sp>
        <p:nvSpPr>
          <p:cNvPr id="16" name="Прямоугольник 15"/>
          <p:cNvSpPr/>
          <p:nvPr/>
        </p:nvSpPr>
        <p:spPr>
          <a:xfrm>
            <a:off x="0" y="6093296"/>
            <a:ext cx="3923928" cy="523220"/>
          </a:xfrm>
          <a:prstGeom prst="rect">
            <a:avLst/>
          </a:prstGeom>
        </p:spPr>
        <p:txBody>
          <a:bodyPr wrap="square">
            <a:spAutoFit/>
          </a:bodyPr>
          <a:lstStyle/>
          <a:p>
            <a:pPr algn="r"/>
            <a:r>
              <a:rPr lang="ru-RU" sz="1400" b="1" dirty="0" smtClean="0">
                <a:solidFill>
                  <a:srgbClr val="C00000"/>
                </a:solidFill>
                <a:latin typeface="Verdana" pitchFamily="34" charset="0"/>
                <a:ea typeface="Verdana" pitchFamily="34" charset="0"/>
                <a:cs typeface="Verdana" pitchFamily="34" charset="0"/>
              </a:rPr>
              <a:t>МУЖСКАЯ НАГРУДНАЯ БЛЯХА СЕРЕБРО. II СТАРО-БАДИКОВСКИЙ</a:t>
            </a:r>
            <a:endParaRPr lang="ru-RU" sz="1400" b="1" dirty="0">
              <a:solidFill>
                <a:srgbClr val="C00000"/>
              </a:solidFill>
              <a:latin typeface="Verdana" pitchFamily="34" charset="0"/>
              <a:ea typeface="Verdana" pitchFamily="34" charset="0"/>
              <a:cs typeface="Verdana" pitchFamily="34" charset="0"/>
            </a:endParaRPr>
          </a:p>
        </p:txBody>
      </p:sp>
      <p:sp>
        <p:nvSpPr>
          <p:cNvPr id="11" name="Управляющая кнопка: домой 10">
            <a:hlinkClick r:id="rId5"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rId6"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7" name="Управляющая кнопка: назад 16">
            <a:hlinkClick r:id="" action="ppaction://noaction"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АРХЕОЛОГИЯ</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pic>
        <p:nvPicPr>
          <p:cNvPr id="9" name="Рисунок 8" descr="phoca_thumb_l_7_.jpg"/>
          <p:cNvPicPr>
            <a:picLocks noChangeAspect="1"/>
          </p:cNvPicPr>
          <p:nvPr/>
        </p:nvPicPr>
        <p:blipFill>
          <a:blip r:embed="rId2" cstate="print">
            <a:lum contrast="40000"/>
          </a:blip>
          <a:srcRect/>
          <a:stretch>
            <a:fillRect/>
          </a:stretch>
        </p:blipFill>
        <p:spPr>
          <a:xfrm>
            <a:off x="395536" y="1556792"/>
            <a:ext cx="3744416" cy="2912323"/>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323528" y="980728"/>
            <a:ext cx="3888432" cy="523220"/>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КОНЬКОВАЯ ПОДВЕСКА. БРОНЗА. ШОКШИНСКИЙ МОГИЛЬНИК. VII В.</a:t>
            </a:r>
            <a:endParaRPr lang="ru-RU" sz="1400" b="1" dirty="0">
              <a:solidFill>
                <a:srgbClr val="C00000"/>
              </a:solidFill>
              <a:latin typeface="Verdana" pitchFamily="34" charset="0"/>
              <a:ea typeface="Verdana" pitchFamily="34" charset="0"/>
              <a:cs typeface="Verdana" pitchFamily="34" charset="0"/>
            </a:endParaRPr>
          </a:p>
        </p:txBody>
      </p:sp>
      <p:sp>
        <p:nvSpPr>
          <p:cNvPr id="11" name="Прямоугольник 10"/>
          <p:cNvSpPr/>
          <p:nvPr/>
        </p:nvSpPr>
        <p:spPr>
          <a:xfrm>
            <a:off x="4211960" y="980728"/>
            <a:ext cx="4932040" cy="1477328"/>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Комплексы из мордовских могильников включают налобные венчики, височные подвески, серьги, гривны, фибулы, бляхи, шумящие подвески</a:t>
            </a:r>
            <a:endParaRPr lang="ru-RU" b="1" dirty="0">
              <a:solidFill>
                <a:srgbClr val="000000"/>
              </a:solidFill>
              <a:latin typeface="Verdana" pitchFamily="34" charset="0"/>
              <a:ea typeface="Verdana" pitchFamily="34" charset="0"/>
              <a:cs typeface="Verdana" pitchFamily="34" charset="0"/>
            </a:endParaRPr>
          </a:p>
        </p:txBody>
      </p:sp>
      <p:sp>
        <p:nvSpPr>
          <p:cNvPr id="13" name="Прямоугольник 12"/>
          <p:cNvSpPr/>
          <p:nvPr/>
        </p:nvSpPr>
        <p:spPr>
          <a:xfrm>
            <a:off x="323528" y="4581128"/>
            <a:ext cx="3888432" cy="2031325"/>
          </a:xfrm>
          <a:prstGeom prst="rect">
            <a:avLst/>
          </a:prstGeom>
        </p:spPr>
        <p:txBody>
          <a:bodyPr wrap="square">
            <a:spAutoFit/>
          </a:bodyPr>
          <a:lstStyle/>
          <a:p>
            <a:pPr lvl="0" algn="r"/>
            <a:r>
              <a:rPr lang="ru-RU" b="1" dirty="0" smtClean="0">
                <a:solidFill>
                  <a:srgbClr val="000000"/>
                </a:solidFill>
                <a:latin typeface="Verdana" pitchFamily="34" charset="0"/>
                <a:ea typeface="Verdana" pitchFamily="34" charset="0"/>
                <a:cs typeface="Verdana" pitchFamily="34" charset="0"/>
              </a:rPr>
              <a:t>В системе женского и мужского костюмов они играли роль своеобразных знаков, определяющих социальный статус владельца, и как амулеты несли магический смысл</a:t>
            </a:r>
            <a:endParaRPr lang="ru-RU" b="1" dirty="0">
              <a:solidFill>
                <a:srgbClr val="000000"/>
              </a:solidFill>
              <a:latin typeface="Verdana" pitchFamily="34" charset="0"/>
              <a:ea typeface="Verdana" pitchFamily="34" charset="0"/>
              <a:cs typeface="Verdana" pitchFamily="34" charset="0"/>
            </a:endParaRPr>
          </a:p>
        </p:txBody>
      </p:sp>
      <p:sp>
        <p:nvSpPr>
          <p:cNvPr id="14" name="Прямоугольник 13"/>
          <p:cNvSpPr/>
          <p:nvPr/>
        </p:nvSpPr>
        <p:spPr>
          <a:xfrm>
            <a:off x="4211960" y="5589240"/>
            <a:ext cx="2664296" cy="954107"/>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КОНЬКОВАЯ ПОДВЕСКА. БРОНЗА. ШОКШИНСКИЙ МОГИЛЬНИК. Х – XI ВВ.</a:t>
            </a:r>
            <a:endParaRPr lang="ru-RU" sz="1400" b="1" dirty="0">
              <a:solidFill>
                <a:srgbClr val="C00000"/>
              </a:solidFill>
              <a:latin typeface="Verdana" pitchFamily="34" charset="0"/>
              <a:ea typeface="Verdana" pitchFamily="34" charset="0"/>
              <a:cs typeface="Verdana" pitchFamily="34" charset="0"/>
            </a:endParaRPr>
          </a:p>
        </p:txBody>
      </p:sp>
      <p:pic>
        <p:nvPicPr>
          <p:cNvPr id="15" name="Рисунок 14" descr="phoca_thumb_l_6_.jpg"/>
          <p:cNvPicPr>
            <a:picLocks noChangeAspect="1"/>
          </p:cNvPicPr>
          <p:nvPr/>
        </p:nvPicPr>
        <p:blipFill>
          <a:blip r:embed="rId3" cstate="email">
            <a:lum contrast="30000"/>
          </a:blip>
          <a:stretch>
            <a:fillRect/>
          </a:stretch>
        </p:blipFill>
        <p:spPr>
          <a:xfrm>
            <a:off x="4283969" y="2492896"/>
            <a:ext cx="2322056" cy="2952328"/>
          </a:xfrm>
          <a:prstGeom prst="rect">
            <a:avLst/>
          </a:prstGeom>
          <a:ln>
            <a:noFill/>
          </a:ln>
          <a:effectLst>
            <a:outerShdw blurRad="292100" dist="139700" dir="2700000" algn="tl" rotWithShape="0">
              <a:srgbClr val="333333">
                <a:alpha val="65000"/>
              </a:srgbClr>
            </a:outerShdw>
          </a:effectLst>
        </p:spPr>
      </p:pic>
      <p:sp>
        <p:nvSpPr>
          <p:cNvPr id="16" name="Прямоугольник 15"/>
          <p:cNvSpPr/>
          <p:nvPr/>
        </p:nvSpPr>
        <p:spPr>
          <a:xfrm>
            <a:off x="6660232" y="2492896"/>
            <a:ext cx="2160240" cy="1169551"/>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МУЖСКАЯ НАГРУДНАЯ БЛЯХА. СЕРЕБРО. II СТАРО-БАДИКОВСКИЙ </a:t>
            </a:r>
            <a:endParaRPr lang="ru-RU" sz="1400" b="1" dirty="0">
              <a:solidFill>
                <a:srgbClr val="C00000"/>
              </a:solidFill>
              <a:latin typeface="Verdana" pitchFamily="34" charset="0"/>
              <a:ea typeface="Verdana" pitchFamily="34" charset="0"/>
              <a:cs typeface="Verdana" pitchFamily="34" charset="0"/>
            </a:endParaRPr>
          </a:p>
        </p:txBody>
      </p:sp>
      <p:pic>
        <p:nvPicPr>
          <p:cNvPr id="17" name="Рисунок 16" descr="phoca_thumb_l_5_.jpg"/>
          <p:cNvPicPr>
            <a:picLocks noChangeAspect="1"/>
          </p:cNvPicPr>
          <p:nvPr/>
        </p:nvPicPr>
        <p:blipFill>
          <a:blip r:embed="rId4" cstate="print">
            <a:lum contrast="30000"/>
          </a:blip>
          <a:stretch>
            <a:fillRect/>
          </a:stretch>
        </p:blipFill>
        <p:spPr>
          <a:xfrm>
            <a:off x="6804248" y="3645024"/>
            <a:ext cx="1944216" cy="2932616"/>
          </a:xfrm>
          <a:prstGeom prst="rect">
            <a:avLst/>
          </a:prstGeom>
          <a:ln>
            <a:noFill/>
          </a:ln>
          <a:effectLst>
            <a:outerShdw blurRad="292100" dist="139700" dir="2700000" algn="tl" rotWithShape="0">
              <a:srgbClr val="333333">
                <a:alpha val="65000"/>
              </a:srgbClr>
            </a:outerShdw>
          </a:effectLst>
        </p:spPr>
      </p:pic>
      <p:sp>
        <p:nvSpPr>
          <p:cNvPr id="12" name="Управляющая кнопка: домой 11">
            <a:hlinkClick r:id="rId5"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8" name="Управляющая кнопка: далее 17">
            <a:hlinkClick r:id="rId6"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9" name="Управляющая кнопка: назад 18">
            <a:hlinkClick r:id="rId7"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АРХЕОЛОГИЯ</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7" name="Прямоугольник 6"/>
          <p:cNvSpPr/>
          <p:nvPr/>
        </p:nvSpPr>
        <p:spPr>
          <a:xfrm>
            <a:off x="4067944" y="1052736"/>
            <a:ext cx="4932040" cy="5632311"/>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В орнаменте древних ювелирных украшений получили развитие зооморфные мотивы: реалистически отображенные в ранние века, они уступили в позднее время место изделиям с чертами декоративной условности, стилизации. Преимущественно, это коньковые привески с шумящими лапчатыми или бутыльчатыми подвесками. В коллекции представлены уникальные образцы нагрудных застежек в виде солярных знаков, увенчанных коньковыми головками, многообразные варианты литых коньковых подвесок с ажурным щитком, имитирующим филигрань с зернью</a:t>
            </a:r>
          </a:p>
        </p:txBody>
      </p:sp>
      <p:sp>
        <p:nvSpPr>
          <p:cNvPr id="9" name="Прямоугольник 8"/>
          <p:cNvSpPr/>
          <p:nvPr/>
        </p:nvSpPr>
        <p:spPr>
          <a:xfrm>
            <a:off x="179512" y="1124744"/>
            <a:ext cx="4032448" cy="523220"/>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ШУМЯЩИЕ ПОДВЕСКИ. БРОНЗА ШОКШИНСКИЙ МОГИЛЬНИК. Х–XI В.</a:t>
            </a:r>
            <a:endParaRPr lang="ru-RU" sz="1400" b="1" dirty="0">
              <a:solidFill>
                <a:srgbClr val="C00000"/>
              </a:solidFill>
              <a:latin typeface="Verdana" pitchFamily="34" charset="0"/>
              <a:ea typeface="Verdana" pitchFamily="34" charset="0"/>
              <a:cs typeface="Verdana" pitchFamily="34" charset="0"/>
            </a:endParaRPr>
          </a:p>
        </p:txBody>
      </p:sp>
      <p:pic>
        <p:nvPicPr>
          <p:cNvPr id="10" name="Рисунок 9" descr="phoca_thumb_l_9_.jpg"/>
          <p:cNvPicPr>
            <a:picLocks noChangeAspect="1"/>
          </p:cNvPicPr>
          <p:nvPr/>
        </p:nvPicPr>
        <p:blipFill>
          <a:blip r:embed="rId2" cstate="email">
            <a:lum contrast="20000"/>
          </a:blip>
          <a:stretch>
            <a:fillRect/>
          </a:stretch>
        </p:blipFill>
        <p:spPr>
          <a:xfrm>
            <a:off x="251520" y="1772817"/>
            <a:ext cx="3816424" cy="2326450"/>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179512" y="4077072"/>
            <a:ext cx="3960440" cy="2657331"/>
          </a:xfrm>
          <a:prstGeom prst="rect">
            <a:avLst/>
          </a:prstGeom>
        </p:spPr>
        <p:txBody>
          <a:bodyPr wrap="square">
            <a:spAutoFit/>
          </a:bodyPr>
          <a:lstStyle/>
          <a:p>
            <a:pPr algn="r"/>
            <a:r>
              <a:rPr lang="ru-RU" b="1" dirty="0" smtClean="0">
                <a:solidFill>
                  <a:srgbClr val="002060"/>
                </a:solidFill>
                <a:latin typeface="Verdana" pitchFamily="34" charset="0"/>
                <a:ea typeface="Verdana" pitchFamily="34" charset="0"/>
                <a:cs typeface="Verdana" pitchFamily="34" charset="0"/>
              </a:rPr>
              <a:t>Коллекция знакомит с представлениями древних о мироздании, с уровнем культурного и социального развития предков, повествует о связях с другими народами, позволяет соприкоснуться с давно ушедшей жизнью</a:t>
            </a:r>
            <a:endParaRPr lang="ru-RU" b="1" dirty="0">
              <a:solidFill>
                <a:srgbClr val="002060"/>
              </a:solidFill>
              <a:latin typeface="Verdana" pitchFamily="34" charset="0"/>
              <a:ea typeface="Verdana" pitchFamily="34" charset="0"/>
              <a:cs typeface="Verdana" pitchFamily="34" charset="0"/>
            </a:endParaRPr>
          </a:p>
        </p:txBody>
      </p:sp>
      <p:sp>
        <p:nvSpPr>
          <p:cNvPr id="8" name="Управляющая кнопка: домой 7">
            <a:hlinkClick r:id="rId3" action="ppaction://hlinksldjump" highlightClick="1"/>
          </p:cNvPr>
          <p:cNvSpPr/>
          <p:nvPr/>
        </p:nvSpPr>
        <p:spPr>
          <a:xfrm>
            <a:off x="285720" y="214290"/>
            <a:ext cx="571504" cy="500066"/>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rId4" action="ppaction://hlinksldjump" highlightClick="1"/>
          </p:cNvPr>
          <p:cNvSpPr/>
          <p:nvPr/>
        </p:nvSpPr>
        <p:spPr>
          <a:xfrm>
            <a:off x="8358214" y="214290"/>
            <a:ext cx="571504" cy="500066"/>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28667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179512" y="1052736"/>
            <a:ext cx="6192688" cy="5078313"/>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Традиционный костюм мордвы – мокши и эрзи, самого многочисленного финно-угорского народа России, в своем полном ансамбле дает идеальное представление нации о красоте человека. Он соединяет не только художественное творчество, воплощенное в вышивке, ткачестве, составлении украшений из бисера, бус, раковин каури. Само умение надевать и носить национальную одежду было своеобразным искусством, которое в народе передавалось из поколения в поколение. Коллекция одежды позволяет представить локальное разнообразие мокшанского и эрзянского костюмов, особенности его составных элементов, ярко демонстрирует художественную одаренность народа и своеобразие его творческого мышления</a:t>
            </a:r>
          </a:p>
        </p:txBody>
      </p:sp>
      <p:pic>
        <p:nvPicPr>
          <p:cNvPr id="7" name="Рисунок 6" descr="phoca_thumb_l_1_.jpg"/>
          <p:cNvPicPr>
            <a:picLocks noChangeAspect="1"/>
          </p:cNvPicPr>
          <p:nvPr/>
        </p:nvPicPr>
        <p:blipFill>
          <a:blip r:embed="rId2" cstate="print">
            <a:lum bright="10000" contrast="20000"/>
          </a:blip>
          <a:stretch>
            <a:fillRect/>
          </a:stretch>
        </p:blipFill>
        <p:spPr>
          <a:xfrm>
            <a:off x="6444208" y="1124744"/>
            <a:ext cx="2463521" cy="5472608"/>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179512" y="6093296"/>
            <a:ext cx="6264696" cy="523220"/>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КОСТЮМ МОЛОДОЙ ЖЕНЩИНЫ МОКШАНКИ. ЗУБОВО-ПОЛЯНСКИЙ РАЙОН </a:t>
            </a:r>
            <a:endParaRPr lang="ru-RU" sz="1400" b="1" dirty="0">
              <a:solidFill>
                <a:srgbClr val="C00000"/>
              </a:solidFill>
              <a:latin typeface="Verdana" pitchFamily="34" charset="0"/>
              <a:ea typeface="Verdana" pitchFamily="34" charset="0"/>
              <a:cs typeface="Verdana" pitchFamily="34" charset="0"/>
            </a:endParaRPr>
          </a:p>
        </p:txBody>
      </p:sp>
      <p:sp>
        <p:nvSpPr>
          <p:cNvPr id="9" name="Управляющая кнопка: домой 8">
            <a:hlinkClick r:id="rId3" action="ppaction://hlinksldjump" highlightClick="1"/>
          </p:cNvPr>
          <p:cNvSpPr/>
          <p:nvPr/>
        </p:nvSpPr>
        <p:spPr>
          <a:xfrm>
            <a:off x="285720" y="285728"/>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0" name="Управляющая кнопка: далее 9">
            <a:hlinkClick r:id="rId4" action="ppaction://hlinksldjump" highlightClick="1"/>
          </p:cNvPr>
          <p:cNvSpPr/>
          <p:nvPr/>
        </p:nvSpPr>
        <p:spPr>
          <a:xfrm>
            <a:off x="8286776" y="285727"/>
            <a:ext cx="571504" cy="483530"/>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1000100" y="332656"/>
            <a:ext cx="7200800"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3419872" y="980728"/>
            <a:ext cx="5436096" cy="5688632"/>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Национальный костюм мордвы формировался в центральной полосе европейской части России. Комплекс одежды включал нательную и верхнюю, легкую одежду, набор теплой межсезонной и зимней одежды. Составной частью в костюм входили разнообразные съемные детали и украшения, обувь и головные уборы. Большинство материалов для изготовления одежды вырабатывалось в домашних условиях. Тонкие льняные и более грубые посконные холсты для рубах, шерстяное сукно для теплой одежды, благородных расцветок шерстяные нити для вышивки, окрашенные растительными красителями,– все это позволяла получать система хозяйства народа, который трудился на земле</a:t>
            </a:r>
            <a:endParaRPr lang="ru-RU" b="1" dirty="0">
              <a:solidFill>
                <a:srgbClr val="000000"/>
              </a:solidFill>
              <a:latin typeface="Verdana" pitchFamily="34" charset="0"/>
              <a:ea typeface="Verdana" pitchFamily="34" charset="0"/>
              <a:cs typeface="Verdana" pitchFamily="34" charset="0"/>
            </a:endParaRPr>
          </a:p>
        </p:txBody>
      </p:sp>
      <p:sp>
        <p:nvSpPr>
          <p:cNvPr id="6" name="Прямоугольник 5"/>
          <p:cNvSpPr/>
          <p:nvPr/>
        </p:nvSpPr>
        <p:spPr>
          <a:xfrm>
            <a:off x="251520" y="5877272"/>
            <a:ext cx="3168352" cy="738664"/>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КОСТЮМ МОЛОДОЙ ЖЕНЩИНЫ МОКШАНКИ. КОВЫЛКИНСКИЙ РАЙОН</a:t>
            </a:r>
            <a:endParaRPr lang="ru-RU" sz="1400" b="1" dirty="0">
              <a:solidFill>
                <a:srgbClr val="C00000"/>
              </a:solidFill>
              <a:latin typeface="Verdana" pitchFamily="34" charset="0"/>
              <a:ea typeface="Verdana" pitchFamily="34" charset="0"/>
              <a:cs typeface="Verdana" pitchFamily="34" charset="0"/>
            </a:endParaRPr>
          </a:p>
        </p:txBody>
      </p:sp>
      <p:pic>
        <p:nvPicPr>
          <p:cNvPr id="7" name="Рисунок 6" descr="phoca_thumb_l_2_.jpg"/>
          <p:cNvPicPr>
            <a:picLocks noChangeAspect="1"/>
          </p:cNvPicPr>
          <p:nvPr/>
        </p:nvPicPr>
        <p:blipFill>
          <a:blip r:embed="rId2" cstate="print">
            <a:lum contrast="20000"/>
          </a:blip>
          <a:stretch>
            <a:fillRect/>
          </a:stretch>
        </p:blipFill>
        <p:spPr>
          <a:xfrm>
            <a:off x="611560" y="1124744"/>
            <a:ext cx="2448272" cy="4719560"/>
          </a:xfrm>
          <a:prstGeom prst="rect">
            <a:avLst/>
          </a:prstGeom>
          <a:ln>
            <a:noFill/>
          </a:ln>
          <a:effectLst>
            <a:outerShdw blurRad="292100" dist="139700" dir="2700000" algn="tl" rotWithShape="0">
              <a:srgbClr val="333333">
                <a:alpha val="65000"/>
              </a:srgbClr>
            </a:outerShdw>
          </a:effectLst>
        </p:spPr>
      </p:pic>
      <p:sp>
        <p:nvSpPr>
          <p:cNvPr id="8" name="Управляющая кнопка: домой 7">
            <a:hlinkClick r:id="rId3"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9" name="Управляющая кнопка: далее 8">
            <a:hlinkClick r:id="rId4"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rId5"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1000100" y="332656"/>
            <a:ext cx="7200800"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0" y="908720"/>
            <a:ext cx="4716016" cy="5632311"/>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Особой приверженностью к самобытным формам костюма предков отличался женский костюм, в то время как мужская  и верхняя одежда были наиболее унифицированными. Именно поэтому в музейных коллекциях предметы женской одежды, относящиеся ко второй половине XIX – началу ХХ вв., преобладают. Данный период жизни народного женского костюма показателен в плане накопления народом творческого потенциала. Традиционные приемы народного искусства вышивки, ткачества, низания украшений обогащались введением новых материалов и технических возможностей</a:t>
            </a:r>
            <a:endParaRPr lang="ru-RU" b="1" dirty="0">
              <a:solidFill>
                <a:srgbClr val="000000"/>
              </a:solidFill>
              <a:latin typeface="Verdana" pitchFamily="34" charset="0"/>
              <a:ea typeface="Verdana" pitchFamily="34" charset="0"/>
              <a:cs typeface="Verdana" pitchFamily="34" charset="0"/>
            </a:endParaRPr>
          </a:p>
        </p:txBody>
      </p:sp>
      <p:pic>
        <p:nvPicPr>
          <p:cNvPr id="6" name="Рисунок 5" descr="phoca_thumb_l_3_.jpg"/>
          <p:cNvPicPr>
            <a:picLocks noChangeAspect="1"/>
          </p:cNvPicPr>
          <p:nvPr/>
        </p:nvPicPr>
        <p:blipFill>
          <a:blip r:embed="rId2" cstate="print">
            <a:lum contrast="20000"/>
          </a:blip>
          <a:stretch>
            <a:fillRect/>
          </a:stretch>
        </p:blipFill>
        <p:spPr>
          <a:xfrm>
            <a:off x="4716016" y="1052736"/>
            <a:ext cx="2043810" cy="4608512"/>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788024" y="5733256"/>
            <a:ext cx="4176464" cy="738664"/>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КОСТЮМ ДЕВУШКИ-ЭРЗЯНКИ И ПОЖИЛОЙ ЭРЗЯНКИ. КОЧКУРОВСКИЙ РАЙОН, РМ. 30-Е ГГ. ХХ </a:t>
            </a:r>
            <a:endParaRPr lang="ru-RU" sz="1400" b="1" dirty="0">
              <a:solidFill>
                <a:srgbClr val="C00000"/>
              </a:solidFill>
              <a:latin typeface="Verdana" pitchFamily="34" charset="0"/>
              <a:ea typeface="Verdana" pitchFamily="34" charset="0"/>
              <a:cs typeface="Verdana" pitchFamily="34" charset="0"/>
            </a:endParaRPr>
          </a:p>
        </p:txBody>
      </p:sp>
      <p:pic>
        <p:nvPicPr>
          <p:cNvPr id="8" name="Рисунок 7" descr="phoca_thumb_l_4_.jpg"/>
          <p:cNvPicPr>
            <a:picLocks noChangeAspect="1"/>
          </p:cNvPicPr>
          <p:nvPr/>
        </p:nvPicPr>
        <p:blipFill>
          <a:blip r:embed="rId3" cstate="print">
            <a:lum contrast="20000"/>
          </a:blip>
          <a:stretch>
            <a:fillRect/>
          </a:stretch>
        </p:blipFill>
        <p:spPr>
          <a:xfrm>
            <a:off x="6804248" y="1052736"/>
            <a:ext cx="2079509" cy="4608512"/>
          </a:xfrm>
          <a:prstGeom prst="rect">
            <a:avLst/>
          </a:prstGeom>
          <a:ln>
            <a:noFill/>
          </a:ln>
          <a:effectLst>
            <a:outerShdw blurRad="292100" dist="139700" dir="2700000" algn="tl" rotWithShape="0">
              <a:srgbClr val="333333">
                <a:alpha val="65000"/>
              </a:srgbClr>
            </a:outerShdw>
          </a:effectLst>
        </p:spPr>
      </p:pic>
      <p:sp>
        <p:nvSpPr>
          <p:cNvPr id="9" name="Управляющая кнопка: домой 8">
            <a:hlinkClick r:id="rId4"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0" name="Управляющая кнопка: далее 9">
            <a:hlinkClick r:id="rId5"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rId6"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6слайдЭр"/>
          <p:cNvPicPr>
            <a:picLocks noChangeAspect="1" noChangeArrowheads="1"/>
          </p:cNvPicPr>
          <p:nvPr/>
        </p:nvPicPr>
        <p:blipFill>
          <a:blip r:embed="rId2" cstate="email">
            <a:lum bright="-10000" contrast="40000"/>
          </a:blip>
          <a:srcRect/>
          <a:stretch>
            <a:fillRect/>
          </a:stretch>
        </p:blipFill>
        <p:spPr bwMode="auto">
          <a:xfrm>
            <a:off x="293710" y="1052736"/>
            <a:ext cx="2149628" cy="5184576"/>
          </a:xfrm>
          <a:prstGeom prst="rect">
            <a:avLst/>
          </a:prstGeom>
          <a:ln>
            <a:noFill/>
          </a:ln>
          <a:effectLst>
            <a:outerShdw blurRad="292100" dist="139700" dir="2700000" algn="tl" rotWithShape="0">
              <a:srgbClr val="333333">
                <a:alpha val="65000"/>
              </a:srgbClr>
            </a:outerShdw>
          </a:effectLst>
        </p:spPr>
      </p:pic>
      <p:pic>
        <p:nvPicPr>
          <p:cNvPr id="23" name="Picture 8" descr="мокшар"/>
          <p:cNvPicPr>
            <a:picLocks noChangeAspect="1" noChangeArrowheads="1"/>
          </p:cNvPicPr>
          <p:nvPr/>
        </p:nvPicPr>
        <p:blipFill>
          <a:blip r:embed="rId3" cstate="print">
            <a:lum bright="-10000" contrast="40000"/>
          </a:blip>
          <a:srcRect/>
          <a:stretch>
            <a:fillRect/>
          </a:stretch>
        </p:blipFill>
        <p:spPr bwMode="auto">
          <a:xfrm>
            <a:off x="6588224" y="1052736"/>
            <a:ext cx="2232248" cy="5182089"/>
          </a:xfrm>
          <a:prstGeom prst="rect">
            <a:avLst/>
          </a:prstGeom>
          <a:ln>
            <a:noFill/>
          </a:ln>
          <a:effectLst>
            <a:outerShdw blurRad="292100" dist="139700" dir="2700000" algn="tl" rotWithShape="0">
              <a:srgbClr val="333333">
                <a:alpha val="65000"/>
              </a:srgbClr>
            </a:outerShdw>
          </a:effectLst>
        </p:spPr>
      </p:pic>
      <p:sp>
        <p:nvSpPr>
          <p:cNvPr id="11284" name="Text Box 25"/>
          <p:cNvSpPr txBox="1">
            <a:spLocks noChangeArrowheads="1"/>
          </p:cNvSpPr>
          <p:nvPr/>
        </p:nvSpPr>
        <p:spPr bwMode="auto">
          <a:xfrm>
            <a:off x="251520" y="6237312"/>
            <a:ext cx="2160240" cy="413101"/>
          </a:xfrm>
          <a:prstGeom prst="rect">
            <a:avLst/>
          </a:prstGeom>
          <a:noFill/>
          <a:ln w="9525">
            <a:noFill/>
            <a:miter lim="800000"/>
            <a:headEnd/>
            <a:tailEnd/>
          </a:ln>
        </p:spPr>
        <p:txBody>
          <a:bodyPr wrap="square" lIns="104306" tIns="52153" rIns="104306" bIns="52153">
            <a:spAutoFit/>
          </a:bodyPr>
          <a:lstStyle/>
          <a:p>
            <a:pPr algn="ctr" defTabSz="914179">
              <a:spcBef>
                <a:spcPct val="50000"/>
              </a:spcBef>
            </a:pPr>
            <a:r>
              <a:rPr lang="ru-RU" sz="2000" b="1" dirty="0" smtClean="0">
                <a:solidFill>
                  <a:srgbClr val="C00000"/>
                </a:solidFill>
                <a:latin typeface="Verdana" pitchFamily="34" charset="0"/>
                <a:ea typeface="Verdana" pitchFamily="34" charset="0"/>
                <a:cs typeface="Verdana" pitchFamily="34" charset="0"/>
              </a:rPr>
              <a:t>ЭРЗЯ</a:t>
            </a:r>
            <a:endParaRPr lang="ru-RU" sz="2000" b="1" dirty="0">
              <a:solidFill>
                <a:srgbClr val="C00000"/>
              </a:solidFill>
              <a:latin typeface="Verdana" pitchFamily="34" charset="0"/>
              <a:ea typeface="Verdana" pitchFamily="34" charset="0"/>
              <a:cs typeface="Verdana" pitchFamily="34" charset="0"/>
            </a:endParaRPr>
          </a:p>
        </p:txBody>
      </p:sp>
      <p:sp>
        <p:nvSpPr>
          <p:cNvPr id="11269" name="Text Box 10"/>
          <p:cNvSpPr txBox="1">
            <a:spLocks noChangeArrowheads="1"/>
          </p:cNvSpPr>
          <p:nvPr/>
        </p:nvSpPr>
        <p:spPr bwMode="auto">
          <a:xfrm>
            <a:off x="179187" y="6237425"/>
            <a:ext cx="2161112" cy="369316"/>
          </a:xfrm>
          <a:prstGeom prst="rect">
            <a:avLst/>
          </a:prstGeom>
          <a:noFill/>
          <a:ln w="9525">
            <a:noFill/>
            <a:miter lim="800000"/>
            <a:headEnd/>
            <a:tailEnd/>
          </a:ln>
        </p:spPr>
        <p:txBody>
          <a:bodyPr lIns="91424" tIns="45712" rIns="91424" bIns="45712">
            <a:spAutoFit/>
          </a:bodyPr>
          <a:lstStyle/>
          <a:p>
            <a:pPr defTabSz="914179">
              <a:spcBef>
                <a:spcPct val="50000"/>
              </a:spcBef>
            </a:pPr>
            <a:endParaRPr lang="ru-RU" dirty="0"/>
          </a:p>
        </p:txBody>
      </p:sp>
      <p:sp>
        <p:nvSpPr>
          <p:cNvPr id="11280" name="Text Box 13"/>
          <p:cNvSpPr txBox="1">
            <a:spLocks noChangeArrowheads="1"/>
          </p:cNvSpPr>
          <p:nvPr/>
        </p:nvSpPr>
        <p:spPr bwMode="auto">
          <a:xfrm>
            <a:off x="6588224" y="6237312"/>
            <a:ext cx="2232247" cy="413101"/>
          </a:xfrm>
          <a:prstGeom prst="rect">
            <a:avLst/>
          </a:prstGeom>
          <a:noFill/>
          <a:ln w="9525">
            <a:noFill/>
            <a:miter lim="800000"/>
            <a:headEnd/>
            <a:tailEnd/>
          </a:ln>
        </p:spPr>
        <p:txBody>
          <a:bodyPr wrap="square" lIns="104306" tIns="52153" rIns="104306" bIns="52153">
            <a:spAutoFit/>
          </a:bodyPr>
          <a:lstStyle/>
          <a:p>
            <a:pPr algn="ctr" defTabSz="914179">
              <a:spcBef>
                <a:spcPct val="50000"/>
              </a:spcBef>
            </a:pPr>
            <a:r>
              <a:rPr lang="ru-RU" sz="2000" b="1" dirty="0" smtClean="0">
                <a:solidFill>
                  <a:srgbClr val="C00000"/>
                </a:solidFill>
                <a:latin typeface="Verdana" pitchFamily="34" charset="0"/>
                <a:ea typeface="Verdana" pitchFamily="34" charset="0"/>
                <a:cs typeface="Verdana" pitchFamily="34" charset="0"/>
              </a:rPr>
              <a:t>МОКША</a:t>
            </a:r>
            <a:endParaRPr lang="ru-RU" sz="2000" b="1" dirty="0">
              <a:solidFill>
                <a:srgbClr val="C00000"/>
              </a:solidFill>
              <a:latin typeface="Verdana" pitchFamily="34" charset="0"/>
              <a:ea typeface="Verdana" pitchFamily="34" charset="0"/>
              <a:cs typeface="Verdana" pitchFamily="34" charset="0"/>
            </a:endParaRPr>
          </a:p>
        </p:txBody>
      </p:sp>
      <p:sp>
        <p:nvSpPr>
          <p:cNvPr id="20496" name="AutoShape 16" descr="photo68"/>
          <p:cNvSpPr>
            <a:spLocks noChangeArrowheads="1"/>
          </p:cNvSpPr>
          <p:nvPr/>
        </p:nvSpPr>
        <p:spPr bwMode="auto">
          <a:xfrm rot="-1582705">
            <a:off x="900012" y="4869569"/>
            <a:ext cx="648876" cy="359962"/>
          </a:xfrm>
          <a:prstGeom prst="leftArrow">
            <a:avLst>
              <a:gd name="adj1" fmla="val 50000"/>
              <a:gd name="adj2" fmla="val 47800"/>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20497" name="AutoShape 17" descr="photo68"/>
          <p:cNvSpPr>
            <a:spLocks noChangeArrowheads="1"/>
          </p:cNvSpPr>
          <p:nvPr/>
        </p:nvSpPr>
        <p:spPr bwMode="auto">
          <a:xfrm rot="2741353">
            <a:off x="7483150" y="4759240"/>
            <a:ext cx="649372" cy="359732"/>
          </a:xfrm>
          <a:prstGeom prst="leftArrow">
            <a:avLst>
              <a:gd name="adj1" fmla="val 50000"/>
              <a:gd name="adj2" fmla="val 42547"/>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20498" name="AutoShape 18" descr="photo68"/>
          <p:cNvSpPr>
            <a:spLocks noChangeArrowheads="1"/>
          </p:cNvSpPr>
          <p:nvPr/>
        </p:nvSpPr>
        <p:spPr bwMode="auto">
          <a:xfrm rot="-1582705">
            <a:off x="7786466" y="3266677"/>
            <a:ext cx="650234" cy="359962"/>
          </a:xfrm>
          <a:prstGeom prst="leftArrow">
            <a:avLst>
              <a:gd name="adj1" fmla="val 50000"/>
              <a:gd name="adj2" fmla="val 47900"/>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20499" name="AutoShape 19" descr="photo68"/>
          <p:cNvSpPr>
            <a:spLocks noChangeArrowheads="1"/>
          </p:cNvSpPr>
          <p:nvPr/>
        </p:nvSpPr>
        <p:spPr bwMode="auto">
          <a:xfrm rot="8449536">
            <a:off x="6629292" y="5105922"/>
            <a:ext cx="650234" cy="361402"/>
          </a:xfrm>
          <a:prstGeom prst="leftArrow">
            <a:avLst>
              <a:gd name="adj1" fmla="val 50000"/>
              <a:gd name="adj2" fmla="val 47709"/>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20500" name="AutoShape 20" descr="photo68"/>
          <p:cNvSpPr>
            <a:spLocks noChangeArrowheads="1"/>
          </p:cNvSpPr>
          <p:nvPr/>
        </p:nvSpPr>
        <p:spPr bwMode="auto">
          <a:xfrm rot="3049536">
            <a:off x="6754584" y="3898292"/>
            <a:ext cx="639336" cy="361402"/>
          </a:xfrm>
          <a:prstGeom prst="leftArrow">
            <a:avLst>
              <a:gd name="adj1" fmla="val 50000"/>
              <a:gd name="adj2" fmla="val 47610"/>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20501" name="AutoShape 21" descr="photo68"/>
          <p:cNvSpPr>
            <a:spLocks noChangeArrowheads="1"/>
          </p:cNvSpPr>
          <p:nvPr/>
        </p:nvSpPr>
        <p:spPr bwMode="auto">
          <a:xfrm rot="-1303517">
            <a:off x="900012" y="4005660"/>
            <a:ext cx="648876" cy="359962"/>
          </a:xfrm>
          <a:prstGeom prst="leftArrow">
            <a:avLst>
              <a:gd name="adj1" fmla="val 50000"/>
              <a:gd name="adj2" fmla="val 47800"/>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20504" name="AutoShape 24" descr="photo68"/>
          <p:cNvSpPr>
            <a:spLocks noChangeArrowheads="1"/>
          </p:cNvSpPr>
          <p:nvPr/>
        </p:nvSpPr>
        <p:spPr bwMode="auto">
          <a:xfrm rot="-1582705">
            <a:off x="1547530" y="3213743"/>
            <a:ext cx="650234" cy="359962"/>
          </a:xfrm>
          <a:prstGeom prst="leftArrow">
            <a:avLst>
              <a:gd name="adj1" fmla="val 50000"/>
              <a:gd name="adj2" fmla="val 47900"/>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21" name="Прямоугольник с двумя скругленными противолежащими углами 20"/>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22" name="Прямоугольник 21"/>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483768" y="4293096"/>
            <a:ext cx="4104456" cy="2031325"/>
          </a:xfrm>
          <a:prstGeom prst="rect">
            <a:avLst/>
          </a:prstGeom>
        </p:spPr>
        <p:txBody>
          <a:bodyPr wrap="square">
            <a:spAutoFit/>
          </a:bodyPr>
          <a:lstStyle/>
          <a:p>
            <a:pPr algn="ctr"/>
            <a:r>
              <a:rPr lang="ru-RU" b="1" dirty="0" smtClean="0">
                <a:solidFill>
                  <a:srgbClr val="000000"/>
                </a:solidFill>
                <a:latin typeface="Verdana" pitchFamily="34" charset="0"/>
                <a:ea typeface="Verdana" pitchFamily="34" charset="0"/>
                <a:cs typeface="Verdana" pitchFamily="34" charset="0"/>
              </a:rPr>
              <a:t>РУБАХА (ПАНАР)</a:t>
            </a:r>
          </a:p>
          <a:p>
            <a:pPr algn="ctr"/>
            <a:r>
              <a:rPr lang="ru-RU" b="1" dirty="0" smtClean="0">
                <a:solidFill>
                  <a:srgbClr val="000000"/>
                </a:solidFill>
                <a:latin typeface="Verdana" pitchFamily="34" charset="0"/>
                <a:ea typeface="Verdana" pitchFamily="34" charset="0"/>
                <a:cs typeface="Verdana" pitchFamily="34" charset="0"/>
              </a:rPr>
              <a:t>ПЕРЕДНИК (САПОНЯ)</a:t>
            </a:r>
          </a:p>
          <a:p>
            <a:pPr algn="ctr"/>
            <a:r>
              <a:rPr lang="ru-RU" b="1" dirty="0" smtClean="0">
                <a:solidFill>
                  <a:srgbClr val="000000"/>
                </a:solidFill>
                <a:latin typeface="Verdana" pitchFamily="34" charset="0"/>
                <a:ea typeface="Verdana" pitchFamily="34" charset="0"/>
                <a:cs typeface="Verdana" pitchFamily="34" charset="0"/>
              </a:rPr>
              <a:t>НАКОЛЕННИКИ (ЦЮЛКАТ) </a:t>
            </a:r>
          </a:p>
          <a:p>
            <a:pPr algn="ctr"/>
            <a:r>
              <a:rPr lang="ru-RU" b="1" dirty="0" smtClean="0">
                <a:solidFill>
                  <a:srgbClr val="000000"/>
                </a:solidFill>
                <a:latin typeface="Verdana" pitchFamily="34" charset="0"/>
                <a:ea typeface="Verdana" pitchFamily="34" charset="0"/>
                <a:cs typeface="Verdana" pitchFamily="34" charset="0"/>
              </a:rPr>
              <a:t>ПОЯСНОЕ УКРАШЕНИЕ</a:t>
            </a:r>
          </a:p>
          <a:p>
            <a:pPr algn="ctr"/>
            <a:r>
              <a:rPr lang="ru-RU" b="1" dirty="0" smtClean="0">
                <a:solidFill>
                  <a:srgbClr val="000000"/>
                </a:solidFill>
                <a:latin typeface="Verdana" pitchFamily="34" charset="0"/>
                <a:ea typeface="Verdana" pitchFamily="34" charset="0"/>
                <a:cs typeface="Verdana" pitchFamily="34" charset="0"/>
              </a:rPr>
              <a:t>(СЁКАНЕ)</a:t>
            </a:r>
          </a:p>
          <a:p>
            <a:pPr algn="ctr"/>
            <a:r>
              <a:rPr lang="ru-RU" b="1" dirty="0" smtClean="0">
                <a:solidFill>
                  <a:srgbClr val="000000"/>
                </a:solidFill>
                <a:latin typeface="Verdana" pitchFamily="34" charset="0"/>
                <a:ea typeface="Verdana" pitchFamily="34" charset="0"/>
                <a:cs typeface="Verdana" pitchFamily="34" charset="0"/>
              </a:rPr>
              <a:t>НАБЕДРЕННОЕ УКРАШЕНИЕ</a:t>
            </a:r>
          </a:p>
          <a:p>
            <a:pPr algn="ctr"/>
            <a:r>
              <a:rPr lang="ru-RU" b="1" dirty="0" smtClean="0">
                <a:solidFill>
                  <a:srgbClr val="000000"/>
                </a:solidFill>
                <a:latin typeface="Verdana" pitchFamily="34" charset="0"/>
                <a:ea typeface="Verdana" pitchFamily="34" charset="0"/>
                <a:cs typeface="Verdana" pitchFamily="34" charset="0"/>
              </a:rPr>
              <a:t>(ПУЛАЙ)</a:t>
            </a:r>
          </a:p>
        </p:txBody>
      </p:sp>
      <p:sp>
        <p:nvSpPr>
          <p:cNvPr id="27" name="Прямоугольник 26"/>
          <p:cNvSpPr/>
          <p:nvPr/>
        </p:nvSpPr>
        <p:spPr>
          <a:xfrm>
            <a:off x="2483768" y="980728"/>
            <a:ext cx="4104456" cy="3139321"/>
          </a:xfrm>
          <a:prstGeom prst="rect">
            <a:avLst/>
          </a:prstGeom>
        </p:spPr>
        <p:txBody>
          <a:bodyPr wrap="square">
            <a:spAutoFit/>
          </a:bodyPr>
          <a:lstStyle/>
          <a:p>
            <a:pPr algn="ctr"/>
            <a:r>
              <a:rPr lang="ru-RU" b="1" dirty="0" smtClean="0">
                <a:solidFill>
                  <a:schemeClr val="accent5">
                    <a:lumMod val="50000"/>
                  </a:schemeClr>
                </a:solidFill>
                <a:latin typeface="Verdana" pitchFamily="34" charset="0"/>
                <a:ea typeface="Verdana" pitchFamily="34" charset="0"/>
                <a:cs typeface="Verdana" pitchFamily="34" charset="0"/>
              </a:rPr>
              <a:t>Основным элементом в мордовском костюме была белая холщовая рубаха, украшенная вышивкой. По покрою, качеству холста, характеру вышивки, орнаментации, колориту знатоку нетрудно определить, какой локальной группе принадлежит одежда</a:t>
            </a:r>
            <a:endParaRPr lang="ru-RU" b="1" dirty="0">
              <a:solidFill>
                <a:schemeClr val="accent5">
                  <a:lumMod val="50000"/>
                </a:schemeClr>
              </a:solidFill>
              <a:latin typeface="Verdana" pitchFamily="34" charset="0"/>
              <a:ea typeface="Verdana" pitchFamily="34" charset="0"/>
              <a:cs typeface="Verdana" pitchFamily="34" charset="0"/>
            </a:endParaRPr>
          </a:p>
        </p:txBody>
      </p:sp>
      <p:sp>
        <p:nvSpPr>
          <p:cNvPr id="18" name="Управляющая кнопка: домой 17">
            <a:hlinkClick r:id="rId4"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9" name="Управляющая кнопка: далее 18">
            <a:hlinkClick r:id="rId5"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20" name="Управляющая кнопка: назад 19">
            <a:hlinkClick r:id="rId6"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p:cTn id="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496"/>
                                        </p:tgtEl>
                                        <p:attrNameLst>
                                          <p:attrName>style.visibility</p:attrName>
                                        </p:attrNameLst>
                                      </p:cBhvr>
                                      <p:to>
                                        <p:strVal val="visible"/>
                                      </p:to>
                                    </p:set>
                                    <p:animEffect transition="in" filter="fade">
                                      <p:cBhvr>
                                        <p:cTn id="12" dur="2000"/>
                                        <p:tgtEl>
                                          <p:spTgt spid="2049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497"/>
                                        </p:tgtEl>
                                        <p:attrNameLst>
                                          <p:attrName>style.visibility</p:attrName>
                                        </p:attrNameLst>
                                      </p:cBhvr>
                                      <p:to>
                                        <p:strVal val="visible"/>
                                      </p:to>
                                    </p:set>
                                    <p:animEffect transition="in" filter="fade">
                                      <p:cBhvr>
                                        <p:cTn id="15" dur="2000"/>
                                        <p:tgtEl>
                                          <p:spTgt spid="20497"/>
                                        </p:tgtEl>
                                      </p:cBhvr>
                                    </p:animEffect>
                                  </p:childTnLst>
                                </p:cTn>
                              </p:par>
                            </p:childTnLst>
                          </p:cTn>
                        </p:par>
                        <p:par>
                          <p:cTn id="16" fill="hold">
                            <p:stCondLst>
                              <p:cond delay="2500"/>
                            </p:stCondLst>
                            <p:childTnLst>
                              <p:par>
                                <p:cTn id="17" presetID="23" presetClass="entr" presetSubtype="16" fill="hold" nodeType="after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anim calcmode="lin" valueType="num">
                                      <p:cBhvr>
                                        <p:cTn id="19" dur="500" fill="hold"/>
                                        <p:tgtEl>
                                          <p:spTgt spid="2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6">
                                            <p:txEl>
                                              <p:pRg st="1" end="1"/>
                                            </p:txEl>
                                          </p:spTgt>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0504"/>
                                        </p:tgtEl>
                                        <p:attrNameLst>
                                          <p:attrName>style.visibility</p:attrName>
                                        </p:attrNameLst>
                                      </p:cBhvr>
                                      <p:to>
                                        <p:strVal val="visible"/>
                                      </p:to>
                                    </p:set>
                                    <p:animEffect transition="in" filter="fade">
                                      <p:cBhvr>
                                        <p:cTn id="23" dur="2000"/>
                                        <p:tgtEl>
                                          <p:spTgt spid="2050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498"/>
                                        </p:tgtEl>
                                        <p:attrNameLst>
                                          <p:attrName>style.visibility</p:attrName>
                                        </p:attrNameLst>
                                      </p:cBhvr>
                                      <p:to>
                                        <p:strVal val="visible"/>
                                      </p:to>
                                    </p:set>
                                    <p:animEffect transition="in" filter="fade">
                                      <p:cBhvr>
                                        <p:cTn id="26" dur="2000"/>
                                        <p:tgtEl>
                                          <p:spTgt spid="20498"/>
                                        </p:tgtEl>
                                      </p:cBhvr>
                                    </p:animEffect>
                                  </p:childTnLst>
                                </p:cTn>
                              </p:par>
                            </p:childTnLst>
                          </p:cTn>
                        </p:par>
                        <p:par>
                          <p:cTn id="27" fill="hold">
                            <p:stCondLst>
                              <p:cond delay="4500"/>
                            </p:stCondLst>
                            <p:childTnLst>
                              <p:par>
                                <p:cTn id="28" presetID="23" presetClass="entr" presetSubtype="16" fill="hold" nodeType="afterEffect">
                                  <p:stCondLst>
                                    <p:cond delay="0"/>
                                  </p:stCondLst>
                                  <p:childTnLst>
                                    <p:set>
                                      <p:cBhvr>
                                        <p:cTn id="29" dur="1" fill="hold">
                                          <p:stCondLst>
                                            <p:cond delay="0"/>
                                          </p:stCondLst>
                                        </p:cTn>
                                        <p:tgtEl>
                                          <p:spTgt spid="26">
                                            <p:txEl>
                                              <p:pRg st="2" end="2"/>
                                            </p:txEl>
                                          </p:spTgt>
                                        </p:tgtEl>
                                        <p:attrNameLst>
                                          <p:attrName>style.visibility</p:attrName>
                                        </p:attrNameLst>
                                      </p:cBhvr>
                                      <p:to>
                                        <p:strVal val="visible"/>
                                      </p:to>
                                    </p:set>
                                    <p:anim calcmode="lin" valueType="num">
                                      <p:cBhvr>
                                        <p:cTn id="30" dur="500" fill="hold"/>
                                        <p:tgtEl>
                                          <p:spTgt spid="26">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6">
                                            <p:txEl>
                                              <p:pRg st="2" end="2"/>
                                            </p:txEl>
                                          </p:spTgt>
                                        </p:tgtEl>
                                        <p:attrNameLst>
                                          <p:attrName>ppt_h</p:attrName>
                                        </p:attrNameLst>
                                      </p:cBhvr>
                                      <p:tavLst>
                                        <p:tav tm="0">
                                          <p:val>
                                            <p:fltVal val="0"/>
                                          </p:val>
                                        </p:tav>
                                        <p:tav tm="100000">
                                          <p:val>
                                            <p:strVal val="#ppt_h"/>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20499"/>
                                        </p:tgtEl>
                                        <p:attrNameLst>
                                          <p:attrName>style.visibility</p:attrName>
                                        </p:attrNameLst>
                                      </p:cBhvr>
                                      <p:to>
                                        <p:strVal val="visible"/>
                                      </p:to>
                                    </p:set>
                                    <p:animEffect transition="in" filter="fade">
                                      <p:cBhvr>
                                        <p:cTn id="34" dur="2000"/>
                                        <p:tgtEl>
                                          <p:spTgt spid="20499"/>
                                        </p:tgtEl>
                                      </p:cBhvr>
                                    </p:animEffect>
                                  </p:childTnLst>
                                </p:cTn>
                              </p:par>
                            </p:childTnLst>
                          </p:cTn>
                        </p:par>
                        <p:par>
                          <p:cTn id="35" fill="hold">
                            <p:stCondLst>
                              <p:cond delay="6500"/>
                            </p:stCondLst>
                            <p:childTnLst>
                              <p:par>
                                <p:cTn id="36" presetID="23" presetClass="entr" presetSubtype="16" fill="hold" nodeType="afterEffect">
                                  <p:stCondLst>
                                    <p:cond delay="0"/>
                                  </p:stCondLst>
                                  <p:childTnLst>
                                    <p:set>
                                      <p:cBhvr>
                                        <p:cTn id="37" dur="1" fill="hold">
                                          <p:stCondLst>
                                            <p:cond delay="0"/>
                                          </p:stCondLst>
                                        </p:cTn>
                                        <p:tgtEl>
                                          <p:spTgt spid="26">
                                            <p:txEl>
                                              <p:pRg st="3" end="3"/>
                                            </p:txEl>
                                          </p:spTgt>
                                        </p:tgtEl>
                                        <p:attrNameLst>
                                          <p:attrName>style.visibility</p:attrName>
                                        </p:attrNameLst>
                                      </p:cBhvr>
                                      <p:to>
                                        <p:strVal val="visible"/>
                                      </p:to>
                                    </p:set>
                                    <p:anim calcmode="lin" valueType="num">
                                      <p:cBhvr>
                                        <p:cTn id="38" dur="500" fill="hold"/>
                                        <p:tgtEl>
                                          <p:spTgt spid="26">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26">
                                            <p:txEl>
                                              <p:pRg st="3" end="3"/>
                                            </p:txEl>
                                          </p:spTgt>
                                        </p:tgtEl>
                                        <p:attrNameLst>
                                          <p:attrName>ppt_h</p:attrName>
                                        </p:attrNameLst>
                                      </p:cBhvr>
                                      <p:tavLst>
                                        <p:tav tm="0">
                                          <p:val>
                                            <p:fltVal val="0"/>
                                          </p:val>
                                        </p:tav>
                                        <p:tav tm="100000">
                                          <p:val>
                                            <p:strVal val="#ppt_h"/>
                                          </p:val>
                                        </p:tav>
                                      </p:tavLst>
                                    </p:anim>
                                  </p:childTnLst>
                                </p:cTn>
                              </p:par>
                            </p:childTnLst>
                          </p:cTn>
                        </p:par>
                        <p:par>
                          <p:cTn id="40" fill="hold">
                            <p:stCondLst>
                              <p:cond delay="7000"/>
                            </p:stCondLst>
                            <p:childTnLst>
                              <p:par>
                                <p:cTn id="41" presetID="23" presetClass="entr" presetSubtype="16" fill="hold" nodeType="afterEffect">
                                  <p:stCondLst>
                                    <p:cond delay="0"/>
                                  </p:stCondLst>
                                  <p:childTnLst>
                                    <p:set>
                                      <p:cBhvr>
                                        <p:cTn id="42" dur="1" fill="hold">
                                          <p:stCondLst>
                                            <p:cond delay="0"/>
                                          </p:stCondLst>
                                        </p:cTn>
                                        <p:tgtEl>
                                          <p:spTgt spid="26">
                                            <p:txEl>
                                              <p:pRg st="4" end="4"/>
                                            </p:txEl>
                                          </p:spTgt>
                                        </p:tgtEl>
                                        <p:attrNameLst>
                                          <p:attrName>style.visibility</p:attrName>
                                        </p:attrNameLst>
                                      </p:cBhvr>
                                      <p:to>
                                        <p:strVal val="visible"/>
                                      </p:to>
                                    </p:set>
                                    <p:anim calcmode="lin" valueType="num">
                                      <p:cBhvr>
                                        <p:cTn id="43" dur="500" fill="hold"/>
                                        <p:tgtEl>
                                          <p:spTgt spid="26">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26">
                                            <p:txEl>
                                              <p:pRg st="4" end="4"/>
                                            </p:txEl>
                                          </p:spTgt>
                                        </p:tgtEl>
                                        <p:attrNameLst>
                                          <p:attrName>ppt_h</p:attrName>
                                        </p:attrNameLst>
                                      </p:cBhvr>
                                      <p:tavLst>
                                        <p:tav tm="0">
                                          <p:val>
                                            <p:fltVal val="0"/>
                                          </p:val>
                                        </p:tav>
                                        <p:tav tm="100000">
                                          <p:val>
                                            <p:strVal val="#ppt_h"/>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20500"/>
                                        </p:tgtEl>
                                        <p:attrNameLst>
                                          <p:attrName>style.visibility</p:attrName>
                                        </p:attrNameLst>
                                      </p:cBhvr>
                                      <p:to>
                                        <p:strVal val="visible"/>
                                      </p:to>
                                    </p:set>
                                    <p:animEffect transition="in" filter="fade">
                                      <p:cBhvr>
                                        <p:cTn id="47" dur="2000"/>
                                        <p:tgtEl>
                                          <p:spTgt spid="20500"/>
                                        </p:tgtEl>
                                      </p:cBhvr>
                                    </p:animEffect>
                                  </p:childTnLst>
                                </p:cTn>
                              </p:par>
                            </p:childTnLst>
                          </p:cTn>
                        </p:par>
                        <p:par>
                          <p:cTn id="48" fill="hold">
                            <p:stCondLst>
                              <p:cond delay="9000"/>
                            </p:stCondLst>
                            <p:childTnLst>
                              <p:par>
                                <p:cTn id="49" presetID="23" presetClass="entr" presetSubtype="16" fill="hold" nodeType="afterEffect">
                                  <p:stCondLst>
                                    <p:cond delay="0"/>
                                  </p:stCondLst>
                                  <p:childTnLst>
                                    <p:set>
                                      <p:cBhvr>
                                        <p:cTn id="50" dur="1" fill="hold">
                                          <p:stCondLst>
                                            <p:cond delay="0"/>
                                          </p:stCondLst>
                                        </p:cTn>
                                        <p:tgtEl>
                                          <p:spTgt spid="26">
                                            <p:txEl>
                                              <p:pRg st="5" end="5"/>
                                            </p:txEl>
                                          </p:spTgt>
                                        </p:tgtEl>
                                        <p:attrNameLst>
                                          <p:attrName>style.visibility</p:attrName>
                                        </p:attrNameLst>
                                      </p:cBhvr>
                                      <p:to>
                                        <p:strVal val="visible"/>
                                      </p:to>
                                    </p:set>
                                    <p:anim calcmode="lin" valueType="num">
                                      <p:cBhvr>
                                        <p:cTn id="51" dur="500" fill="hold"/>
                                        <p:tgtEl>
                                          <p:spTgt spid="26">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26">
                                            <p:txEl>
                                              <p:pRg st="5" end="5"/>
                                            </p:txEl>
                                          </p:spTgt>
                                        </p:tgtEl>
                                        <p:attrNameLst>
                                          <p:attrName>ppt_h</p:attrName>
                                        </p:attrNameLst>
                                      </p:cBhvr>
                                      <p:tavLst>
                                        <p:tav tm="0">
                                          <p:val>
                                            <p:fltVal val="0"/>
                                          </p:val>
                                        </p:tav>
                                        <p:tav tm="100000">
                                          <p:val>
                                            <p:strVal val="#ppt_h"/>
                                          </p:val>
                                        </p:tav>
                                      </p:tavLst>
                                    </p:anim>
                                  </p:childTnLst>
                                </p:cTn>
                              </p:par>
                            </p:childTnLst>
                          </p:cTn>
                        </p:par>
                        <p:par>
                          <p:cTn id="53" fill="hold">
                            <p:stCondLst>
                              <p:cond delay="9500"/>
                            </p:stCondLst>
                            <p:childTnLst>
                              <p:par>
                                <p:cTn id="54" presetID="23" presetClass="entr" presetSubtype="16" fill="hold" nodeType="afterEffect">
                                  <p:stCondLst>
                                    <p:cond delay="0"/>
                                  </p:stCondLst>
                                  <p:childTnLst>
                                    <p:set>
                                      <p:cBhvr>
                                        <p:cTn id="55" dur="1" fill="hold">
                                          <p:stCondLst>
                                            <p:cond delay="0"/>
                                          </p:stCondLst>
                                        </p:cTn>
                                        <p:tgtEl>
                                          <p:spTgt spid="26">
                                            <p:txEl>
                                              <p:pRg st="6" end="6"/>
                                            </p:txEl>
                                          </p:spTgt>
                                        </p:tgtEl>
                                        <p:attrNameLst>
                                          <p:attrName>style.visibility</p:attrName>
                                        </p:attrNameLst>
                                      </p:cBhvr>
                                      <p:to>
                                        <p:strVal val="visible"/>
                                      </p:to>
                                    </p:set>
                                    <p:anim calcmode="lin" valueType="num">
                                      <p:cBhvr>
                                        <p:cTn id="56" dur="500" fill="hold"/>
                                        <p:tgtEl>
                                          <p:spTgt spid="26">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26">
                                            <p:txEl>
                                              <p:pRg st="6" end="6"/>
                                            </p:txEl>
                                          </p:spTgt>
                                        </p:tgtEl>
                                        <p:attrNameLst>
                                          <p:attrName>ppt_h</p:attrName>
                                        </p:attrNameLst>
                                      </p:cBhvr>
                                      <p:tavLst>
                                        <p:tav tm="0">
                                          <p:val>
                                            <p:fltVal val="0"/>
                                          </p:val>
                                        </p:tav>
                                        <p:tav tm="100000">
                                          <p:val>
                                            <p:strVal val="#ppt_h"/>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20501"/>
                                        </p:tgtEl>
                                        <p:attrNameLst>
                                          <p:attrName>style.visibility</p:attrName>
                                        </p:attrNameLst>
                                      </p:cBhvr>
                                      <p:to>
                                        <p:strVal val="visible"/>
                                      </p:to>
                                    </p:set>
                                    <p:animEffect transition="in" filter="fade">
                                      <p:cBhvr>
                                        <p:cTn id="60" dur="20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P spid="20497" grpId="0" animBg="1"/>
      <p:bldP spid="20498" grpId="0" animBg="1"/>
      <p:bldP spid="20499" grpId="0" animBg="1"/>
      <p:bldP spid="20500" grpId="0" animBg="1"/>
      <p:bldP spid="20501" grpId="0" animBg="1"/>
      <p:bldP spid="2050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mord_kostum58_2"/>
          <p:cNvPicPr>
            <a:picLocks noChangeAspect="1" noChangeArrowheads="1"/>
          </p:cNvPicPr>
          <p:nvPr/>
        </p:nvPicPr>
        <p:blipFill>
          <a:blip r:embed="rId2" cstate="print">
            <a:lum contrast="20000"/>
          </a:blip>
          <a:srcRect/>
          <a:stretch>
            <a:fillRect/>
          </a:stretch>
        </p:blipFill>
        <p:spPr bwMode="auto">
          <a:xfrm>
            <a:off x="251519" y="1099550"/>
            <a:ext cx="2481705" cy="5425794"/>
          </a:xfrm>
          <a:prstGeom prst="rect">
            <a:avLst/>
          </a:prstGeom>
          <a:ln>
            <a:noFill/>
          </a:ln>
          <a:effectLst>
            <a:outerShdw blurRad="292100" dist="139700" dir="2700000" algn="tl" rotWithShape="0">
              <a:srgbClr val="333333">
                <a:alpha val="65000"/>
              </a:srgbClr>
            </a:outerShdw>
          </a:effectLst>
        </p:spPr>
      </p:pic>
      <p:sp>
        <p:nvSpPr>
          <p:cNvPr id="4107" name="AutoShape 11" descr="photo68"/>
          <p:cNvSpPr>
            <a:spLocks noChangeArrowheads="1"/>
          </p:cNvSpPr>
          <p:nvPr/>
        </p:nvSpPr>
        <p:spPr bwMode="auto">
          <a:xfrm rot="-1582705">
            <a:off x="1743011" y="2230081"/>
            <a:ext cx="863359" cy="433395"/>
          </a:xfrm>
          <a:prstGeom prst="leftArrow">
            <a:avLst>
              <a:gd name="adj1" fmla="val 50000"/>
              <a:gd name="adj2" fmla="val 52824"/>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4108" name="AutoShape 12" descr="photo68"/>
          <p:cNvSpPr>
            <a:spLocks noChangeArrowheads="1"/>
          </p:cNvSpPr>
          <p:nvPr/>
        </p:nvSpPr>
        <p:spPr bwMode="auto">
          <a:xfrm rot="-1582705">
            <a:off x="1743012" y="4462327"/>
            <a:ext cx="863359" cy="433395"/>
          </a:xfrm>
          <a:prstGeom prst="leftArrow">
            <a:avLst>
              <a:gd name="adj1" fmla="val 50000"/>
              <a:gd name="adj2" fmla="val 52824"/>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4109" name="AutoShape 13" descr="photo68"/>
          <p:cNvSpPr>
            <a:spLocks noChangeArrowheads="1"/>
          </p:cNvSpPr>
          <p:nvPr/>
        </p:nvSpPr>
        <p:spPr bwMode="auto">
          <a:xfrm rot="-1582705">
            <a:off x="1598995" y="2878152"/>
            <a:ext cx="863359" cy="433394"/>
          </a:xfrm>
          <a:prstGeom prst="leftArrow">
            <a:avLst>
              <a:gd name="adj1" fmla="val 50000"/>
              <a:gd name="adj2" fmla="val 52824"/>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4112" name="AutoShape 16" descr="photo68"/>
          <p:cNvSpPr>
            <a:spLocks noChangeArrowheads="1"/>
          </p:cNvSpPr>
          <p:nvPr/>
        </p:nvSpPr>
        <p:spPr bwMode="auto">
          <a:xfrm rot="-1582705">
            <a:off x="1815020" y="5758473"/>
            <a:ext cx="863359" cy="433395"/>
          </a:xfrm>
          <a:prstGeom prst="leftArrow">
            <a:avLst>
              <a:gd name="adj1" fmla="val 50000"/>
              <a:gd name="adj2" fmla="val 52824"/>
            </a:avLst>
          </a:prstGeom>
          <a:solidFill>
            <a:srgbClr val="FFFF00"/>
          </a:solidFill>
          <a:ln w="57150">
            <a:solidFill>
              <a:srgbClr val="000000"/>
            </a:solidFill>
            <a:miter lim="800000"/>
            <a:headEnd/>
            <a:tailEnd/>
          </a:ln>
        </p:spPr>
        <p:txBody>
          <a:bodyPr wrap="none" lIns="80147" tIns="40074" rIns="80147" bIns="40074" anchor="ctr"/>
          <a:lstStyle/>
          <a:p>
            <a:endParaRPr lang="ru-RU"/>
          </a:p>
        </p:txBody>
      </p:sp>
      <p:sp>
        <p:nvSpPr>
          <p:cNvPr id="4114" name="Rectangle 18"/>
          <p:cNvSpPr>
            <a:spLocks noChangeArrowheads="1"/>
          </p:cNvSpPr>
          <p:nvPr/>
        </p:nvSpPr>
        <p:spPr bwMode="auto">
          <a:xfrm>
            <a:off x="2843808" y="1124744"/>
            <a:ext cx="6120680" cy="1742924"/>
          </a:xfrm>
          <a:prstGeom prst="rect">
            <a:avLst/>
          </a:prstGeom>
          <a:noFill/>
          <a:ln w="9525">
            <a:noFill/>
            <a:miter lim="800000"/>
            <a:headEnd/>
            <a:tailEnd/>
          </a:ln>
        </p:spPr>
        <p:txBody>
          <a:bodyPr wrap="square" lIns="80147" tIns="40074" rIns="80147" bIns="40074" anchor="ctr">
            <a:spAutoFit/>
          </a:bodyPr>
          <a:lstStyle/>
          <a:p>
            <a:pPr algn="ctr"/>
            <a:r>
              <a:rPr lang="ru-RU" b="1" dirty="0">
                <a:solidFill>
                  <a:srgbClr val="000000"/>
                </a:solidFill>
                <a:latin typeface="Verdana" pitchFamily="34" charset="0"/>
                <a:ea typeface="Verdana" pitchFamily="34" charset="0"/>
                <a:cs typeface="Verdana" pitchFamily="34" charset="0"/>
              </a:rPr>
              <a:t>Основными частями мужского костюма у мокши и эрзи была рубаха (панар м., э.) и штаны (понскт м., э.), их шили из домотканого холста. Рубахи носили на выпуск и подпоясывали самотканым узким пояском или </a:t>
            </a:r>
            <a:r>
              <a:rPr lang="ru-RU" b="1" dirty="0" smtClean="0">
                <a:solidFill>
                  <a:srgbClr val="000000"/>
                </a:solidFill>
                <a:latin typeface="Verdana" pitchFamily="34" charset="0"/>
                <a:ea typeface="Verdana" pitchFamily="34" charset="0"/>
                <a:cs typeface="Verdana" pitchFamily="34" charset="0"/>
              </a:rPr>
              <a:t>ремнем</a:t>
            </a:r>
            <a:endParaRPr lang="ru-RU" b="1" dirty="0">
              <a:solidFill>
                <a:srgbClr val="000000"/>
              </a:solidFill>
              <a:latin typeface="Verdana" pitchFamily="34" charset="0"/>
              <a:ea typeface="Verdana" pitchFamily="34" charset="0"/>
              <a:cs typeface="Verdana" pitchFamily="34" charset="0"/>
            </a:endParaRPr>
          </a:p>
        </p:txBody>
      </p:sp>
      <p:sp>
        <p:nvSpPr>
          <p:cNvPr id="13" name="Прямоугольник 1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с двумя скругленными противолежащими углами 13"/>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15" name="Прямоугольник 14"/>
          <p:cNvSpPr/>
          <p:nvPr/>
        </p:nvSpPr>
        <p:spPr>
          <a:xfrm>
            <a:off x="2771800" y="5373216"/>
            <a:ext cx="6192688" cy="1200329"/>
          </a:xfrm>
          <a:prstGeom prst="rect">
            <a:avLst/>
          </a:prstGeom>
        </p:spPr>
        <p:txBody>
          <a:bodyPr wrap="square">
            <a:spAutoFit/>
          </a:bodyPr>
          <a:lstStyle/>
          <a:p>
            <a:pPr algn="ctr"/>
            <a:r>
              <a:rPr lang="ru-RU" b="1" dirty="0" smtClean="0">
                <a:solidFill>
                  <a:srgbClr val="002060"/>
                </a:solidFill>
                <a:latin typeface="Verdana" pitchFamily="34" charset="0"/>
                <a:ea typeface="Verdana" pitchFamily="34" charset="0"/>
                <a:cs typeface="Verdana" pitchFamily="34" charset="0"/>
              </a:rPr>
              <a:t>РУБАХА (ПАНАР)</a:t>
            </a:r>
          </a:p>
          <a:p>
            <a:pPr algn="ctr"/>
            <a:r>
              <a:rPr lang="ru-RU" b="1" dirty="0" smtClean="0">
                <a:solidFill>
                  <a:srgbClr val="002060"/>
                </a:solidFill>
                <a:latin typeface="Verdana" pitchFamily="34" charset="0"/>
                <a:ea typeface="Verdana" pitchFamily="34" charset="0"/>
                <a:cs typeface="Verdana" pitchFamily="34" charset="0"/>
              </a:rPr>
              <a:t>ШТАНЫ (ПОНСКТ)</a:t>
            </a:r>
          </a:p>
          <a:p>
            <a:pPr algn="ctr"/>
            <a:r>
              <a:rPr lang="ru-RU" b="1" dirty="0" smtClean="0">
                <a:solidFill>
                  <a:srgbClr val="002060"/>
                </a:solidFill>
                <a:latin typeface="Verdana" pitchFamily="34" charset="0"/>
                <a:ea typeface="Verdana" pitchFamily="34" charset="0"/>
                <a:cs typeface="Verdana" pitchFamily="34" charset="0"/>
              </a:rPr>
              <a:t>ПОЯС </a:t>
            </a:r>
            <a:r>
              <a:rPr lang="en-US" b="1" dirty="0" smtClean="0">
                <a:solidFill>
                  <a:srgbClr val="002060"/>
                </a:solidFill>
                <a:latin typeface="Verdana" pitchFamily="34" charset="0"/>
                <a:ea typeface="Verdana" pitchFamily="34" charset="0"/>
                <a:cs typeface="Verdana" pitchFamily="34" charset="0"/>
              </a:rPr>
              <a:t>(</a:t>
            </a:r>
            <a:r>
              <a:rPr lang="ru-RU" b="1" dirty="0" smtClean="0">
                <a:solidFill>
                  <a:srgbClr val="002060"/>
                </a:solidFill>
                <a:latin typeface="Verdana" pitchFamily="34" charset="0"/>
                <a:ea typeface="Verdana" pitchFamily="34" charset="0"/>
                <a:cs typeface="Verdana" pitchFamily="34" charset="0"/>
              </a:rPr>
              <a:t>КАРЬКС)</a:t>
            </a:r>
          </a:p>
          <a:p>
            <a:pPr algn="ctr"/>
            <a:r>
              <a:rPr lang="ru-RU" b="1" dirty="0" smtClean="0">
                <a:solidFill>
                  <a:srgbClr val="002060"/>
                </a:solidFill>
                <a:latin typeface="Verdana" pitchFamily="34" charset="0"/>
                <a:ea typeface="Verdana" pitchFamily="34" charset="0"/>
                <a:cs typeface="Verdana" pitchFamily="34" charset="0"/>
              </a:rPr>
              <a:t>ЛАПТИ (КАРЬХТЬ М., КАРТЬ Э.)</a:t>
            </a:r>
            <a:endParaRPr lang="ru-RU" b="1" dirty="0">
              <a:solidFill>
                <a:srgbClr val="002060"/>
              </a:solidFill>
              <a:latin typeface="Verdana" pitchFamily="34" charset="0"/>
              <a:ea typeface="Verdana" pitchFamily="34" charset="0"/>
              <a:cs typeface="Verdana" pitchFamily="34" charset="0"/>
            </a:endParaRPr>
          </a:p>
        </p:txBody>
      </p:sp>
      <p:pic>
        <p:nvPicPr>
          <p:cNvPr id="17" name="Рисунок 16" descr="erza-men-01.jpg"/>
          <p:cNvPicPr>
            <a:picLocks noChangeAspect="1"/>
          </p:cNvPicPr>
          <p:nvPr/>
        </p:nvPicPr>
        <p:blipFill>
          <a:blip r:embed="rId3" cstate="email">
            <a:lum contrast="20000"/>
          </a:blip>
          <a:stretch>
            <a:fillRect/>
          </a:stretch>
        </p:blipFill>
        <p:spPr>
          <a:xfrm>
            <a:off x="2843808" y="2924944"/>
            <a:ext cx="1717281" cy="2453258"/>
          </a:xfrm>
          <a:prstGeom prst="rect">
            <a:avLst/>
          </a:prstGeom>
          <a:ln>
            <a:noFill/>
          </a:ln>
          <a:effectLst>
            <a:outerShdw blurRad="292100" dist="139700" dir="2700000" algn="tl" rotWithShape="0">
              <a:srgbClr val="333333">
                <a:alpha val="65000"/>
              </a:srgbClr>
            </a:outerShdw>
          </a:effectLst>
        </p:spPr>
      </p:pic>
      <p:pic>
        <p:nvPicPr>
          <p:cNvPr id="18" name="Рисунок 17" descr="mari-men-rub1.jpg"/>
          <p:cNvPicPr>
            <a:picLocks noChangeAspect="1"/>
          </p:cNvPicPr>
          <p:nvPr/>
        </p:nvPicPr>
        <p:blipFill>
          <a:blip r:embed="rId4" cstate="email">
            <a:lum contrast="20000"/>
          </a:blip>
          <a:stretch>
            <a:fillRect/>
          </a:stretch>
        </p:blipFill>
        <p:spPr>
          <a:xfrm>
            <a:off x="6948264" y="2924944"/>
            <a:ext cx="1919445" cy="2448272"/>
          </a:xfrm>
          <a:prstGeom prst="rect">
            <a:avLst/>
          </a:prstGeom>
          <a:ln>
            <a:noFill/>
          </a:ln>
          <a:effectLst>
            <a:outerShdw blurRad="292100" dist="139700" dir="2700000" algn="tl" rotWithShape="0">
              <a:srgbClr val="333333">
                <a:alpha val="65000"/>
              </a:srgbClr>
            </a:outerShdw>
          </a:effectLst>
        </p:spPr>
      </p:pic>
      <p:pic>
        <p:nvPicPr>
          <p:cNvPr id="19" name="Рисунок 18" descr="1336d05ffaf7ef029bcee14cc594d8ec.jpg"/>
          <p:cNvPicPr>
            <a:picLocks noChangeAspect="1"/>
          </p:cNvPicPr>
          <p:nvPr/>
        </p:nvPicPr>
        <p:blipFill>
          <a:blip r:embed="rId5" cstate="email"/>
          <a:stretch>
            <a:fillRect/>
          </a:stretch>
        </p:blipFill>
        <p:spPr>
          <a:xfrm>
            <a:off x="5076056" y="2924944"/>
            <a:ext cx="1368152" cy="2448271"/>
          </a:xfrm>
          <a:prstGeom prst="rect">
            <a:avLst/>
          </a:prstGeom>
          <a:ln>
            <a:noFill/>
          </a:ln>
          <a:effectLst>
            <a:outerShdw blurRad="292100" dist="139700" dir="2700000" algn="tl" rotWithShape="0">
              <a:srgbClr val="333333">
                <a:alpha val="65000"/>
              </a:srgbClr>
            </a:outerShdw>
          </a:effectLst>
        </p:spPr>
      </p:pic>
      <p:sp>
        <p:nvSpPr>
          <p:cNvPr id="16" name="Управляющая кнопка: домой 15">
            <a:hlinkClick r:id="rId6"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20" name="Управляющая кнопка: далее 19">
            <a:hlinkClick r:id="rId7"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21" name="Управляющая кнопка: назад 20">
            <a:hlinkClick r:id="rId8"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107"/>
                                        </p:tgtEl>
                                        <p:attrNameLst>
                                          <p:attrName>style.visibility</p:attrName>
                                        </p:attrNameLst>
                                      </p:cBhvr>
                                      <p:to>
                                        <p:strVal val="visible"/>
                                      </p:to>
                                    </p:set>
                                    <p:animEffect transition="in" filter="fade">
                                      <p:cBhvr>
                                        <p:cTn id="11" dur="2000"/>
                                        <p:tgtEl>
                                          <p:spTgt spid="4107"/>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 calcmode="lin" valueType="num">
                                      <p:cBhvr>
                                        <p:cTn id="15"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5">
                                            <p:txEl>
                                              <p:pRg st="1" end="1"/>
                                            </p:txEl>
                                          </p:spTgt>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4108"/>
                                        </p:tgtEl>
                                        <p:attrNameLst>
                                          <p:attrName>style.visibility</p:attrName>
                                        </p:attrNameLst>
                                      </p:cBhvr>
                                      <p:to>
                                        <p:strVal val="visible"/>
                                      </p:to>
                                    </p:set>
                                    <p:animEffect transition="in" filter="fade">
                                      <p:cBhvr>
                                        <p:cTn id="19" dur="2000"/>
                                        <p:tgtEl>
                                          <p:spTgt spid="4108"/>
                                        </p:tgtEl>
                                      </p:cBhvr>
                                    </p:animEffect>
                                  </p:childTnLst>
                                </p:cTn>
                              </p:par>
                            </p:childTnLst>
                          </p:cTn>
                        </p:par>
                        <p:par>
                          <p:cTn id="20" fill="hold">
                            <p:stCondLst>
                              <p:cond delay="4000"/>
                            </p:stCondLst>
                            <p:childTnLst>
                              <p:par>
                                <p:cTn id="21" presetID="23" presetClass="entr" presetSubtype="16" fill="hold" nodeType="after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p:cTn id="23"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5">
                                            <p:txEl>
                                              <p:pRg st="2" end="2"/>
                                            </p:txEl>
                                          </p:spTgt>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4109"/>
                                        </p:tgtEl>
                                        <p:attrNameLst>
                                          <p:attrName>style.visibility</p:attrName>
                                        </p:attrNameLst>
                                      </p:cBhvr>
                                      <p:to>
                                        <p:strVal val="visible"/>
                                      </p:to>
                                    </p:set>
                                    <p:animEffect transition="in" filter="fade">
                                      <p:cBhvr>
                                        <p:cTn id="27" dur="2000"/>
                                        <p:tgtEl>
                                          <p:spTgt spid="4109"/>
                                        </p:tgtEl>
                                      </p:cBhvr>
                                    </p:animEffect>
                                  </p:childTnLst>
                                </p:cTn>
                              </p:par>
                            </p:childTnLst>
                          </p:cTn>
                        </p:par>
                        <p:par>
                          <p:cTn id="28" fill="hold">
                            <p:stCondLst>
                              <p:cond delay="6000"/>
                            </p:stCondLst>
                            <p:childTnLst>
                              <p:par>
                                <p:cTn id="29" presetID="23" presetClass="entr" presetSubtype="16" fill="hold" nodeType="after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p:cTn id="31"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5">
                                            <p:txEl>
                                              <p:pRg st="3" end="3"/>
                                            </p:txEl>
                                          </p:spTgt>
                                        </p:tgtEl>
                                        <p:attrNameLst>
                                          <p:attrName>ppt_h</p:attrName>
                                        </p:attrNameLst>
                                      </p:cBhvr>
                                      <p:tavLst>
                                        <p:tav tm="0">
                                          <p:val>
                                            <p:fltVal val="0"/>
                                          </p:val>
                                        </p:tav>
                                        <p:tav tm="100000">
                                          <p:val>
                                            <p:strVal val="#ppt_h"/>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4112"/>
                                        </p:tgtEl>
                                        <p:attrNameLst>
                                          <p:attrName>style.visibility</p:attrName>
                                        </p:attrNameLst>
                                      </p:cBhvr>
                                      <p:to>
                                        <p:strVal val="visible"/>
                                      </p:to>
                                    </p:set>
                                    <p:animEffect transition="in" filter="fade">
                                      <p:cBhvr>
                                        <p:cTn id="35" dur="20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p:bldP spid="4108" grpId="0" animBg="1"/>
      <p:bldP spid="4109" grpId="0" animBg="1"/>
      <p:bldP spid="41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6" name="Прямоугольник 5"/>
          <p:cNvSpPr/>
          <p:nvPr/>
        </p:nvSpPr>
        <p:spPr>
          <a:xfrm>
            <a:off x="179512" y="1052736"/>
            <a:ext cx="5328592" cy="2308324"/>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Эрзянского покроя рубаха сшивалась из двух полотнищ, которые перегибались пополам. В середине, по центральному шву, оставлялись прореха для ворота и разрез на подоле для шага, в боковые швы сверху под прямым углом вшивались рукава</a:t>
            </a:r>
            <a:endParaRPr lang="ru-RU" b="1" dirty="0">
              <a:solidFill>
                <a:srgbClr val="000000"/>
              </a:solidFill>
              <a:latin typeface="Verdana" pitchFamily="34" charset="0"/>
              <a:ea typeface="Verdana" pitchFamily="34" charset="0"/>
              <a:cs typeface="Verdana" pitchFamily="34" charset="0"/>
            </a:endParaRPr>
          </a:p>
        </p:txBody>
      </p:sp>
      <p:pic>
        <p:nvPicPr>
          <p:cNvPr id="7" name="Picture 10" descr="панарЭ"/>
          <p:cNvPicPr>
            <a:picLocks noChangeAspect="1" noChangeArrowheads="1"/>
          </p:cNvPicPr>
          <p:nvPr/>
        </p:nvPicPr>
        <p:blipFill>
          <a:blip r:embed="rId2" cstate="email">
            <a:lum bright="-10000" contrast="40000"/>
          </a:blip>
          <a:srcRect/>
          <a:stretch>
            <a:fillRect/>
          </a:stretch>
        </p:blipFill>
        <p:spPr bwMode="auto">
          <a:xfrm>
            <a:off x="251520" y="3429000"/>
            <a:ext cx="2043057" cy="3110435"/>
          </a:xfrm>
          <a:prstGeom prst="rect">
            <a:avLst/>
          </a:prstGeom>
          <a:ln>
            <a:noFill/>
          </a:ln>
          <a:effectLst>
            <a:outerShdw blurRad="292100" dist="139700" dir="2700000" algn="tl" rotWithShape="0">
              <a:srgbClr val="333333">
                <a:alpha val="65000"/>
              </a:srgbClr>
            </a:outerShdw>
          </a:effectLst>
        </p:spPr>
      </p:pic>
      <p:pic>
        <p:nvPicPr>
          <p:cNvPr id="8" name="Picture 7" descr="мокша"/>
          <p:cNvPicPr>
            <a:picLocks noChangeAspect="1" noChangeArrowheads="1"/>
          </p:cNvPicPr>
          <p:nvPr/>
        </p:nvPicPr>
        <p:blipFill>
          <a:blip r:embed="rId3" cstate="email">
            <a:lum bright="-10000" contrast="40000"/>
          </a:blip>
          <a:srcRect/>
          <a:stretch>
            <a:fillRect/>
          </a:stretch>
        </p:blipFill>
        <p:spPr bwMode="auto">
          <a:xfrm>
            <a:off x="5580112" y="1124744"/>
            <a:ext cx="3213111" cy="2129258"/>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2339752" y="3441680"/>
            <a:ext cx="6624736" cy="3139321"/>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Мокшанский покрой рубахи отличался. Основой стана было цельное полотнище холста, сложенное по поперечной нити пополам. К нему с боков пришивались более короткие холстины, оставляя квадратную пройму для длинных прямых рукавов. Тип данного покроя имел широкое распространение в одежде народов Поволжья, у эрзян он применялся для шитья верхней холщовой женской распашной одежды и мужских рубах</a:t>
            </a:r>
            <a:endParaRPr lang="ru-RU" b="1" dirty="0">
              <a:solidFill>
                <a:srgbClr val="000000"/>
              </a:solidFill>
              <a:latin typeface="Verdana" pitchFamily="34" charset="0"/>
              <a:ea typeface="Verdana" pitchFamily="34" charset="0"/>
              <a:cs typeface="Verdana" pitchFamily="34" charset="0"/>
            </a:endParaRPr>
          </a:p>
        </p:txBody>
      </p:sp>
      <p:sp>
        <p:nvSpPr>
          <p:cNvPr id="10" name="Управляющая кнопка: домой 9">
            <a:hlinkClick r:id="rId4"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rId5"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rId6"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79512" y="404664"/>
            <a:ext cx="8784976" cy="6173998"/>
          </a:xfrm>
          <a:prstGeom prst="rect">
            <a:avLst/>
          </a:prstGeom>
        </p:spPr>
        <p:txBody>
          <a:bodyPr wrap="square">
            <a:spAutoFit/>
          </a:bodyPr>
          <a:lstStyle/>
          <a:p>
            <a:pPr algn="ctr"/>
            <a:r>
              <a:rPr lang="ru-RU" sz="2480" b="1" dirty="0" smtClean="0">
                <a:solidFill>
                  <a:srgbClr val="000000"/>
                </a:solidFill>
                <a:latin typeface="Arial" pitchFamily="34" charset="0"/>
                <a:ea typeface="Verdana" pitchFamily="34" charset="0"/>
                <a:cs typeface="Arial" pitchFamily="34" charset="0"/>
              </a:rPr>
              <a:t>Предметы декоративно-прикладного искусства в прямом смысле являются украшением любой коллекции. Нарядные и аристократичные, ярмарочно-броские и благородно-строгие, они входят в наш быт, завлекают покупателя к прилавкам магазинов, сверкают гранями разнообразия видов, стилей, материалов, технических приемов воплощения. Принимая этот богатый мир вещей, в суете жизни мы не задумываемся, что за созданием формы, декора, художественного образа предмета стоял творческий труд мастера, профессионального художника или народного умельца. Только в музейной коллекции происходит настоящее осмысление, что наряду с живописью, графикой и скульптурой существует полноценный художественный мир декоративно-прикладного искусства</a:t>
            </a:r>
            <a:endParaRPr lang="ru-RU" sz="2480" b="1" dirty="0">
              <a:solidFill>
                <a:srgbClr val="000000"/>
              </a:solidFill>
              <a:latin typeface="Arial" pitchFamily="34" charset="0"/>
              <a:ea typeface="Verdana"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0" y="908720"/>
            <a:ext cx="5724128" cy="3139321"/>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Широкая туникообразная мордовская рубаха требовала множества дополнительных деталей, которые помогали женщине придать необходимый силуэт костюму. Веками выплетались на дощечках шерстяные пояса, для скалывания глубокого разреза ворота делались самобытные фибулы, слоями украшений покрывали бедра, формируя монументальный объем </a:t>
            </a:r>
            <a:endParaRPr lang="ru-RU" b="1" dirty="0">
              <a:solidFill>
                <a:srgbClr val="000000"/>
              </a:solidFill>
              <a:latin typeface="Verdana" pitchFamily="34" charset="0"/>
              <a:ea typeface="Verdana" pitchFamily="34" charset="0"/>
              <a:cs typeface="Verdana" pitchFamily="34" charset="0"/>
            </a:endParaRPr>
          </a:p>
        </p:txBody>
      </p:sp>
      <p:sp>
        <p:nvSpPr>
          <p:cNvPr id="6" name="Прямоугольник 5"/>
          <p:cNvSpPr/>
          <p:nvPr/>
        </p:nvSpPr>
        <p:spPr>
          <a:xfrm>
            <a:off x="4860032" y="4005064"/>
            <a:ext cx="4104456" cy="523220"/>
          </a:xfrm>
          <a:prstGeom prst="rect">
            <a:avLst/>
          </a:prstGeom>
        </p:spPr>
        <p:txBody>
          <a:bodyPr wrap="square">
            <a:spAutoFit/>
          </a:bodyPr>
          <a:lstStyle/>
          <a:p>
            <a:pPr algn="r"/>
            <a:r>
              <a:rPr lang="ru-RU" sz="1400" b="1" dirty="0" smtClean="0">
                <a:solidFill>
                  <a:srgbClr val="C00000"/>
                </a:solidFill>
                <a:latin typeface="Verdana" pitchFamily="34" charset="0"/>
                <a:ea typeface="Verdana" pitchFamily="34" charset="0"/>
                <a:cs typeface="Verdana" pitchFamily="34" charset="0"/>
              </a:rPr>
              <a:t>ЖЕНСКОЕ НАСПИННОЕ УКРАШЕНИЕ ПУЛАПУНЯТ. МОРДВА МОКША</a:t>
            </a:r>
            <a:endParaRPr lang="ru-RU" sz="1400" b="1" dirty="0">
              <a:solidFill>
                <a:srgbClr val="C00000"/>
              </a:solidFill>
              <a:latin typeface="Verdana" pitchFamily="34" charset="0"/>
              <a:ea typeface="Verdana" pitchFamily="34" charset="0"/>
              <a:cs typeface="Verdana" pitchFamily="34" charset="0"/>
            </a:endParaRPr>
          </a:p>
        </p:txBody>
      </p:sp>
      <p:pic>
        <p:nvPicPr>
          <p:cNvPr id="7" name="Рисунок 6" descr="phoca_thumb_l_5_.jpg"/>
          <p:cNvPicPr>
            <a:picLocks noChangeAspect="1"/>
          </p:cNvPicPr>
          <p:nvPr/>
        </p:nvPicPr>
        <p:blipFill>
          <a:blip r:embed="rId2" cstate="email">
            <a:lum contrast="20000"/>
          </a:blip>
          <a:stretch>
            <a:fillRect/>
          </a:stretch>
        </p:blipFill>
        <p:spPr>
          <a:xfrm>
            <a:off x="6228184" y="1052736"/>
            <a:ext cx="2664296" cy="2880320"/>
          </a:xfrm>
          <a:prstGeom prst="rect">
            <a:avLst/>
          </a:prstGeom>
          <a:ln>
            <a:noFill/>
          </a:ln>
          <a:effectLst>
            <a:outerShdw blurRad="292100" dist="139700" dir="2700000" algn="tl" rotWithShape="0">
              <a:srgbClr val="333333">
                <a:alpha val="65000"/>
              </a:srgbClr>
            </a:outerShdw>
          </a:effectLst>
        </p:spPr>
      </p:pic>
      <p:pic>
        <p:nvPicPr>
          <p:cNvPr id="8" name="Рисунок 7" descr="phoca_thumb_l_7_.jpg"/>
          <p:cNvPicPr>
            <a:picLocks noChangeAspect="1"/>
          </p:cNvPicPr>
          <p:nvPr/>
        </p:nvPicPr>
        <p:blipFill>
          <a:blip r:embed="rId3" cstate="email">
            <a:lum contrast="20000"/>
          </a:blip>
          <a:stretch>
            <a:fillRect/>
          </a:stretch>
        </p:blipFill>
        <p:spPr>
          <a:xfrm>
            <a:off x="251520" y="4005064"/>
            <a:ext cx="2448272" cy="2646780"/>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2771800" y="4437112"/>
            <a:ext cx="6120680" cy="1477328"/>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Понятия о нравственности и морали требовали обязательного наличия отдельных элементов, таких, например, как эрзянский набедренник пулай или головной убор в женском костюме</a:t>
            </a:r>
            <a:endParaRPr lang="ru-RU" dirty="0"/>
          </a:p>
        </p:txBody>
      </p:sp>
      <p:sp>
        <p:nvSpPr>
          <p:cNvPr id="10" name="Прямоугольник 9"/>
          <p:cNvSpPr/>
          <p:nvPr/>
        </p:nvSpPr>
        <p:spPr>
          <a:xfrm>
            <a:off x="2771800" y="6021288"/>
            <a:ext cx="4680520" cy="523220"/>
          </a:xfrm>
          <a:prstGeom prst="rect">
            <a:avLst/>
          </a:prstGeom>
        </p:spPr>
        <p:txBody>
          <a:bodyPr wrap="square">
            <a:spAutoFit/>
          </a:bodyPr>
          <a:lstStyle/>
          <a:p>
            <a:r>
              <a:rPr lang="ru-RU" sz="1400" b="1" dirty="0" smtClean="0">
                <a:solidFill>
                  <a:srgbClr val="C00000"/>
                </a:solidFill>
                <a:latin typeface="Verdana" pitchFamily="34" charset="0"/>
                <a:ea typeface="Verdana" pitchFamily="34" charset="0"/>
                <a:cs typeface="Verdana" pitchFamily="34" charset="0"/>
              </a:rPr>
              <a:t>ЖЕНСКОЕ НАБЕДРЕННОЕ УКРАШЕНИЕ ПУЛАЙ</a:t>
            </a:r>
            <a:endParaRPr lang="ru-RU" sz="1400" b="1" dirty="0">
              <a:solidFill>
                <a:srgbClr val="C00000"/>
              </a:solidFill>
              <a:latin typeface="Verdana" pitchFamily="34" charset="0"/>
              <a:ea typeface="Verdana" pitchFamily="34" charset="0"/>
              <a:cs typeface="Verdana" pitchFamily="34" charset="0"/>
            </a:endParaRPr>
          </a:p>
        </p:txBody>
      </p:sp>
      <p:sp>
        <p:nvSpPr>
          <p:cNvPr id="11" name="Управляющая кнопка: домой 10">
            <a:hlinkClick r:id="rId4"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rId5"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3" name="Управляющая кнопка: назад 12">
            <a:hlinkClick r:id="rId6"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0" y="980728"/>
            <a:ext cx="4932040" cy="5632311"/>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Качество одежды определял тип вышивки. Нарядная эрзянская рубаха вышивалась по всей длине продольными полосами, количество которых было тождественно ее назначению. Праздничные рубахи, вышитые в шесть – восемь полос, обычно имели усложненную орнаментику, набор замысловатых технических приемов. Эрзянская вышивка характеризовалась красивой ковровой фактурой,  бордюры и плоскости выделялись высоким рельефом. Хотя орнамент был довольно прост: ромбы, кресты, ломаные линии, россыпь точек. Здесь узор не самоцель, а </a:t>
            </a:r>
          </a:p>
          <a:p>
            <a:pPr algn="r"/>
            <a:r>
              <a:rPr lang="ru-RU" b="1" dirty="0" smtClean="0">
                <a:solidFill>
                  <a:srgbClr val="000000"/>
                </a:solidFill>
                <a:latin typeface="Verdana" pitchFamily="34" charset="0"/>
                <a:ea typeface="Verdana" pitchFamily="34" charset="0"/>
                <a:cs typeface="Verdana" pitchFamily="34" charset="0"/>
              </a:rPr>
              <a:t>средство продолжения рукотворного создания ткани</a:t>
            </a:r>
            <a:endParaRPr lang="ru-RU" b="1" dirty="0">
              <a:solidFill>
                <a:srgbClr val="000000"/>
              </a:solidFill>
              <a:latin typeface="Verdana" pitchFamily="34" charset="0"/>
              <a:ea typeface="Verdana" pitchFamily="34" charset="0"/>
              <a:cs typeface="Verdana" pitchFamily="34" charset="0"/>
            </a:endParaRPr>
          </a:p>
        </p:txBody>
      </p:sp>
      <p:pic>
        <p:nvPicPr>
          <p:cNvPr id="8" name="Picture 8"/>
          <p:cNvPicPr>
            <a:picLocks noChangeAspect="1" noChangeArrowheads="1"/>
          </p:cNvPicPr>
          <p:nvPr/>
        </p:nvPicPr>
        <p:blipFill>
          <a:blip r:embed="rId2" cstate="email">
            <a:lum contrast="30000"/>
          </a:blip>
          <a:srcRect/>
          <a:stretch>
            <a:fillRect/>
          </a:stretch>
        </p:blipFill>
        <p:spPr bwMode="auto">
          <a:xfrm>
            <a:off x="4932040" y="1083152"/>
            <a:ext cx="3981897" cy="241219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noChangeArrowheads="1"/>
          </p:cNvPicPr>
          <p:nvPr/>
        </p:nvPicPr>
        <p:blipFill>
          <a:blip r:embed="rId3" cstate="email">
            <a:lum contrast="30000"/>
          </a:blip>
          <a:srcRect/>
          <a:stretch>
            <a:fillRect/>
          </a:stretch>
        </p:blipFill>
        <p:spPr bwMode="auto">
          <a:xfrm>
            <a:off x="4932040" y="4149080"/>
            <a:ext cx="3960439" cy="2471057"/>
          </a:xfrm>
          <a:prstGeom prst="rect">
            <a:avLst/>
          </a:prstGeom>
          <a:ln>
            <a:noFill/>
          </a:ln>
          <a:effectLst>
            <a:outerShdw blurRad="292100" dist="139700" dir="2700000" algn="tl" rotWithShape="0">
              <a:srgbClr val="333333">
                <a:alpha val="65000"/>
              </a:srgbClr>
            </a:outerShdw>
          </a:effectLst>
        </p:spPr>
      </p:pic>
      <p:sp>
        <p:nvSpPr>
          <p:cNvPr id="12" name="Прямоугольник 11"/>
          <p:cNvSpPr/>
          <p:nvPr/>
        </p:nvSpPr>
        <p:spPr>
          <a:xfrm>
            <a:off x="4932040" y="3501008"/>
            <a:ext cx="3960440" cy="307777"/>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ЭРЗЯНСКАЯ ВЫШИВКА</a:t>
            </a:r>
            <a:endParaRPr lang="ru-RU" sz="1400" b="1" dirty="0">
              <a:solidFill>
                <a:srgbClr val="C00000"/>
              </a:solidFill>
              <a:latin typeface="Verdana" pitchFamily="34" charset="0"/>
              <a:ea typeface="Verdana" pitchFamily="34" charset="0"/>
              <a:cs typeface="Verdana" pitchFamily="34" charset="0"/>
            </a:endParaRPr>
          </a:p>
        </p:txBody>
      </p:sp>
      <p:sp>
        <p:nvSpPr>
          <p:cNvPr id="13" name="Прямоугольник 12"/>
          <p:cNvSpPr/>
          <p:nvPr/>
        </p:nvSpPr>
        <p:spPr>
          <a:xfrm>
            <a:off x="4932040" y="3789040"/>
            <a:ext cx="3960440" cy="307777"/>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МОКШАНСКАЯ ВЫШИВКА</a:t>
            </a:r>
            <a:endParaRPr lang="ru-RU" sz="1400" b="1" dirty="0">
              <a:solidFill>
                <a:srgbClr val="C00000"/>
              </a:solidFill>
              <a:latin typeface="Verdana" pitchFamily="34" charset="0"/>
              <a:ea typeface="Verdana" pitchFamily="34" charset="0"/>
              <a:cs typeface="Verdana" pitchFamily="34" charset="0"/>
            </a:endParaRPr>
          </a:p>
        </p:txBody>
      </p:sp>
      <p:sp>
        <p:nvSpPr>
          <p:cNvPr id="9" name="Управляющая кнопка: домой 8">
            <a:hlinkClick r:id="rId4"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rId5"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4" name="Управляющая кнопка: назад 13">
            <a:hlinkClick r:id="rId6"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5940152" y="908720"/>
            <a:ext cx="2880320" cy="5632311"/>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Типичной для эрзянского костюма была верхняя распашная холщовая одежда – </a:t>
            </a:r>
            <a:r>
              <a:rPr lang="ru-RU" b="1" i="1" dirty="0" smtClean="0">
                <a:solidFill>
                  <a:srgbClr val="000000"/>
                </a:solidFill>
                <a:latin typeface="Arial" pitchFamily="34" charset="0"/>
                <a:ea typeface="Verdana" pitchFamily="34" charset="0"/>
                <a:cs typeface="Arial" pitchFamily="34" charset="0"/>
              </a:rPr>
              <a:t>руця</a:t>
            </a:r>
            <a:r>
              <a:rPr lang="ru-RU" b="1" dirty="0" smtClean="0">
                <a:solidFill>
                  <a:srgbClr val="000000"/>
                </a:solidFill>
                <a:latin typeface="Verdana" pitchFamily="34" charset="0"/>
                <a:ea typeface="Verdana" pitchFamily="34" charset="0"/>
                <a:cs typeface="Verdana" pitchFamily="34" charset="0"/>
              </a:rPr>
              <a:t>. Она являлась принадлежностью одежды замужних женщин и имела варианты для разных обрядовых и жизненных ситуаций. Поверх рубахи или руци носили передник – </a:t>
            </a:r>
            <a:r>
              <a:rPr lang="ru-RU" b="1" i="1" dirty="0" smtClean="0">
                <a:solidFill>
                  <a:srgbClr val="000000"/>
                </a:solidFill>
                <a:latin typeface="Arial" pitchFamily="34" charset="0"/>
                <a:ea typeface="Verdana" pitchFamily="34" charset="0"/>
                <a:cs typeface="Arial" pitchFamily="34" charset="0"/>
              </a:rPr>
              <a:t>икельга паця</a:t>
            </a:r>
            <a:r>
              <a:rPr lang="ru-RU" b="1" dirty="0" smtClean="0">
                <a:solidFill>
                  <a:srgbClr val="000000"/>
                </a:solidFill>
                <a:latin typeface="Verdana" pitchFamily="34" charset="0"/>
                <a:ea typeface="Verdana" pitchFamily="34" charset="0"/>
                <a:cs typeface="Verdana" pitchFamily="34" charset="0"/>
              </a:rPr>
              <a:t>. Его подвязывали низко на животе, закрывая прореху на подоле рубахи</a:t>
            </a:r>
            <a:endParaRPr lang="ru-RU" b="1" dirty="0">
              <a:solidFill>
                <a:srgbClr val="000000"/>
              </a:solidFill>
              <a:latin typeface="Verdana" pitchFamily="34" charset="0"/>
              <a:ea typeface="Verdana" pitchFamily="34" charset="0"/>
              <a:cs typeface="Verdana" pitchFamily="34" charset="0"/>
            </a:endParaRPr>
          </a:p>
        </p:txBody>
      </p:sp>
      <p:pic>
        <p:nvPicPr>
          <p:cNvPr id="7" name="Рисунок 6" descr="phoca_thumb_l_8_.jpg"/>
          <p:cNvPicPr>
            <a:picLocks noChangeAspect="1"/>
          </p:cNvPicPr>
          <p:nvPr/>
        </p:nvPicPr>
        <p:blipFill>
          <a:blip r:embed="rId2" cstate="print">
            <a:lum contrast="20000"/>
          </a:blip>
          <a:stretch>
            <a:fillRect/>
          </a:stretch>
        </p:blipFill>
        <p:spPr>
          <a:xfrm>
            <a:off x="251520" y="980728"/>
            <a:ext cx="2376264" cy="489721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179512" y="5949950"/>
            <a:ext cx="5544616" cy="738664"/>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КОСТЮМ МОЛОДЫХ ЖЕНЩИН </a:t>
            </a:r>
          </a:p>
          <a:p>
            <a:pPr algn="ctr"/>
            <a:r>
              <a:rPr lang="ru-RU" sz="1400" b="1" dirty="0" smtClean="0">
                <a:solidFill>
                  <a:srgbClr val="C00000"/>
                </a:solidFill>
                <a:latin typeface="Verdana" pitchFamily="34" charset="0"/>
                <a:ea typeface="Verdana" pitchFamily="34" charset="0"/>
                <a:cs typeface="Verdana" pitchFamily="34" charset="0"/>
              </a:rPr>
              <a:t>(МОКШАНКИ И ЭРЗЯНКИ). СТАРОШАЙГОВСКИЙ И ТЕНЬГУШЕВСКИЙ РАЙОН </a:t>
            </a:r>
            <a:endParaRPr lang="ru-RU" sz="1400" b="1" dirty="0">
              <a:solidFill>
                <a:srgbClr val="C00000"/>
              </a:solidFill>
              <a:latin typeface="Verdana" pitchFamily="34" charset="0"/>
              <a:ea typeface="Verdana" pitchFamily="34" charset="0"/>
              <a:cs typeface="Verdana" pitchFamily="34" charset="0"/>
            </a:endParaRPr>
          </a:p>
        </p:txBody>
      </p:sp>
      <p:pic>
        <p:nvPicPr>
          <p:cNvPr id="9" name="Рисунок 8" descr="phoca_thumb_l_9_.jpg"/>
          <p:cNvPicPr>
            <a:picLocks noChangeAspect="1"/>
          </p:cNvPicPr>
          <p:nvPr/>
        </p:nvPicPr>
        <p:blipFill>
          <a:blip r:embed="rId3" cstate="print">
            <a:lum contrast="20000"/>
          </a:blip>
          <a:stretch>
            <a:fillRect/>
          </a:stretch>
        </p:blipFill>
        <p:spPr>
          <a:xfrm>
            <a:off x="3203848" y="980728"/>
            <a:ext cx="2461024" cy="4920094"/>
          </a:xfrm>
          <a:prstGeom prst="rect">
            <a:avLst/>
          </a:prstGeom>
          <a:ln>
            <a:noFill/>
          </a:ln>
          <a:effectLst>
            <a:outerShdw blurRad="292100" dist="139700" dir="2700000" algn="tl" rotWithShape="0">
              <a:srgbClr val="333333">
                <a:alpha val="65000"/>
              </a:srgbClr>
            </a:outerShdw>
          </a:effectLst>
        </p:spPr>
      </p:pic>
      <p:sp>
        <p:nvSpPr>
          <p:cNvPr id="10" name="Управляющая кнопка: домой 9">
            <a:hlinkClick r:id="rId4"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rId5"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rId6"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251520" y="1124744"/>
            <a:ext cx="4572000" cy="5355312"/>
          </a:xfrm>
          <a:prstGeom prst="rect">
            <a:avLst/>
          </a:prstGeom>
        </p:spPr>
        <p:txBody>
          <a:bodyPr>
            <a:spAutoFit/>
          </a:bodyPr>
          <a:lstStyle/>
          <a:p>
            <a:pPr algn="r"/>
            <a:r>
              <a:rPr lang="ru-RU" b="1" dirty="0" smtClean="0">
                <a:solidFill>
                  <a:srgbClr val="000000"/>
                </a:solidFill>
                <a:latin typeface="Verdana" pitchFamily="34" charset="0"/>
                <a:ea typeface="Verdana" pitchFamily="34" charset="0"/>
                <a:cs typeface="Verdana" pitchFamily="34" charset="0"/>
              </a:rPr>
              <a:t>Традиционной нагрудной застежкой в костюме эрзянки являлась </a:t>
            </a:r>
            <a:r>
              <a:rPr lang="ru-RU" b="1" i="1" dirty="0" smtClean="0">
                <a:solidFill>
                  <a:srgbClr val="000000"/>
                </a:solidFill>
                <a:latin typeface="Arial" pitchFamily="34" charset="0"/>
                <a:ea typeface="Verdana" pitchFamily="34" charset="0"/>
                <a:cs typeface="Arial" pitchFamily="34" charset="0"/>
              </a:rPr>
              <a:t>фибула сюлгамо</a:t>
            </a:r>
            <a:r>
              <a:rPr lang="ru-RU" b="1" dirty="0" smtClean="0">
                <a:solidFill>
                  <a:srgbClr val="000000"/>
                </a:solidFill>
                <a:latin typeface="Verdana" pitchFamily="34" charset="0"/>
                <a:ea typeface="Verdana" pitchFamily="34" charset="0"/>
                <a:cs typeface="Verdana" pitchFamily="34" charset="0"/>
              </a:rPr>
              <a:t>. Это была овальной формы пряжка из толстой проволоки с подвижной булавкой, которая служила для скалывания ворота рубахи. К нижней части пряжки прикреплялись подвески из цепочек с жетонами, разноцветного бисера, раковин каури, бус, пуговиц. Богатая поднизь фибулы закрывала глубокий нагрудный разрез. В XIX в. ворот рубах у эрзи обычно скреплялся двумя фибулами,  одна из которых, без декора, выполняла только утилитарную функцию</a:t>
            </a:r>
            <a:endParaRPr lang="ru-RU" b="1" dirty="0">
              <a:solidFill>
                <a:srgbClr val="000000"/>
              </a:solidFill>
              <a:latin typeface="Verdana" pitchFamily="34" charset="0"/>
              <a:ea typeface="Verdana" pitchFamily="34" charset="0"/>
              <a:cs typeface="Verdana" pitchFamily="34" charset="0"/>
            </a:endParaRPr>
          </a:p>
        </p:txBody>
      </p:sp>
      <p:sp>
        <p:nvSpPr>
          <p:cNvPr id="23554" name="AutoShape 2" descr="http://www.mordovia.info/enc/images/c/c2/238801_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5004048" y="5733256"/>
            <a:ext cx="3744416" cy="738664"/>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СЮЛГАМЫ 3-17 ВВ. </a:t>
            </a:r>
          </a:p>
          <a:p>
            <a:pPr algn="ctr"/>
            <a:r>
              <a:rPr lang="ru-RU" sz="1400" b="1" dirty="0" smtClean="0">
                <a:solidFill>
                  <a:srgbClr val="C00000"/>
                </a:solidFill>
                <a:latin typeface="Verdana" pitchFamily="34" charset="0"/>
                <a:ea typeface="Verdana" pitchFamily="34" charset="0"/>
                <a:cs typeface="Verdana" pitchFamily="34" charset="0"/>
              </a:rPr>
              <a:t>(1-3, 5 – БРОНЗА, 4 – СЕРЕБРО, ЧЕРНЬ, 6 – БРОНЗА, СТЕКЛО)</a:t>
            </a:r>
            <a:endParaRPr lang="ru-RU" sz="1400" b="1" dirty="0">
              <a:solidFill>
                <a:srgbClr val="C00000"/>
              </a:solidFill>
              <a:latin typeface="Verdana" pitchFamily="34" charset="0"/>
              <a:ea typeface="Verdana" pitchFamily="34" charset="0"/>
              <a:cs typeface="Verdana" pitchFamily="34" charset="0"/>
            </a:endParaRPr>
          </a:p>
        </p:txBody>
      </p:sp>
      <p:pic>
        <p:nvPicPr>
          <p:cNvPr id="7" name="Рисунок 6" descr="238801_2.jpg"/>
          <p:cNvPicPr>
            <a:picLocks noChangeAspect="1"/>
          </p:cNvPicPr>
          <p:nvPr/>
        </p:nvPicPr>
        <p:blipFill>
          <a:blip r:embed="rId2" cstate="print">
            <a:lum bright="-20000" contrast="30000"/>
          </a:blip>
          <a:stretch>
            <a:fillRect/>
          </a:stretch>
        </p:blipFill>
        <p:spPr>
          <a:xfrm>
            <a:off x="5004048" y="2924944"/>
            <a:ext cx="3744416" cy="2736304"/>
          </a:xfrm>
          <a:prstGeom prst="rect">
            <a:avLst/>
          </a:prstGeom>
          <a:ln>
            <a:noFill/>
          </a:ln>
          <a:effectLst>
            <a:outerShdw blurRad="292100" dist="139700" dir="2700000" algn="tl" rotWithShape="0">
              <a:srgbClr val="333333">
                <a:alpha val="65000"/>
              </a:srgbClr>
            </a:outerShdw>
          </a:effectLst>
        </p:spPr>
      </p:pic>
      <p:pic>
        <p:nvPicPr>
          <p:cNvPr id="8" name="Picture 7" descr="costume3"/>
          <p:cNvPicPr>
            <a:picLocks noChangeAspect="1" noChangeArrowheads="1"/>
          </p:cNvPicPr>
          <p:nvPr/>
        </p:nvPicPr>
        <p:blipFill>
          <a:blip r:embed="rId3" cstate="email">
            <a:lum contrast="20000"/>
          </a:blip>
          <a:srcRect/>
          <a:stretch>
            <a:fillRect/>
          </a:stretch>
        </p:blipFill>
        <p:spPr bwMode="auto">
          <a:xfrm>
            <a:off x="5004048" y="1196752"/>
            <a:ext cx="1512168" cy="1611936"/>
          </a:xfrm>
          <a:prstGeom prst="rect">
            <a:avLst/>
          </a:prstGeom>
          <a:ln>
            <a:noFill/>
          </a:ln>
          <a:effectLst>
            <a:outerShdw blurRad="292100" dist="139700" dir="2700000" algn="tl" rotWithShape="0">
              <a:srgbClr val="333333">
                <a:alpha val="65000"/>
              </a:srgbClr>
            </a:outerShdw>
          </a:effectLst>
        </p:spPr>
      </p:pic>
      <p:pic>
        <p:nvPicPr>
          <p:cNvPr id="10" name="Picture 21"/>
          <p:cNvPicPr>
            <a:picLocks noChangeAspect="1" noChangeArrowheads="1"/>
          </p:cNvPicPr>
          <p:nvPr/>
        </p:nvPicPr>
        <p:blipFill>
          <a:blip r:embed="rId4" cstate="email">
            <a:lum contrast="30000"/>
          </a:blip>
          <a:srcRect/>
          <a:stretch>
            <a:fillRect/>
          </a:stretch>
        </p:blipFill>
        <p:spPr bwMode="auto">
          <a:xfrm>
            <a:off x="6804248" y="1196752"/>
            <a:ext cx="1944216" cy="1617587"/>
          </a:xfrm>
          <a:prstGeom prst="rect">
            <a:avLst/>
          </a:prstGeom>
          <a:ln>
            <a:noFill/>
          </a:ln>
          <a:effectLst>
            <a:outerShdw blurRad="292100" dist="139700" dir="2700000" algn="tl" rotWithShape="0">
              <a:srgbClr val="333333">
                <a:alpha val="65000"/>
              </a:srgbClr>
            </a:outerShdw>
          </a:effectLst>
        </p:spPr>
      </p:pic>
      <p:sp>
        <p:nvSpPr>
          <p:cNvPr id="11" name="Управляющая кнопка: домой 10">
            <a:hlinkClick r:id="rId5"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rId6"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3" name="Управляющая кнопка: назад 12">
            <a:hlinkClick r:id="rId7"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противолежащими углами 3"/>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5" name="Прямоугольник 4"/>
          <p:cNvSpPr/>
          <p:nvPr/>
        </p:nvSpPr>
        <p:spPr>
          <a:xfrm>
            <a:off x="179512" y="980728"/>
            <a:ext cx="8784976" cy="2031325"/>
          </a:xfrm>
          <a:prstGeom prst="rect">
            <a:avLst/>
          </a:prstGeom>
        </p:spPr>
        <p:txBody>
          <a:bodyPr wrap="square">
            <a:spAutoFit/>
          </a:bodyPr>
          <a:lstStyle/>
          <a:p>
            <a:pPr algn="ctr"/>
            <a:r>
              <a:rPr lang="ru-RU" b="1" dirty="0" smtClean="0">
                <a:solidFill>
                  <a:srgbClr val="000000"/>
                </a:solidFill>
                <a:latin typeface="Verdana" pitchFamily="34" charset="0"/>
                <a:ea typeface="Verdana" pitchFamily="34" charset="0"/>
                <a:cs typeface="Verdana" pitchFamily="34" charset="0"/>
              </a:rPr>
              <a:t>В комплексе нагрудных украшений, который включал несколько ярусов  ожерелий, гайтан с крестом, особо выделялись своеобразные круглые воротники на твердой ос-нове, обтянутой холстом, расшитые рядами бисера, пуговиц и цепочек, а также небольшие сетчатые нагрудники, снизанные из красного бисера и медных пуговиц. Они прекрасно гармонировали с массивной вышивкой панара и руци</a:t>
            </a:r>
            <a:endParaRPr lang="ru-RU" b="1" dirty="0">
              <a:solidFill>
                <a:srgbClr val="000000"/>
              </a:solidFill>
              <a:latin typeface="Verdana" pitchFamily="34" charset="0"/>
              <a:ea typeface="Verdana" pitchFamily="34" charset="0"/>
              <a:cs typeface="Verdana" pitchFamily="34" charset="0"/>
            </a:endParaRPr>
          </a:p>
        </p:txBody>
      </p:sp>
      <p:pic>
        <p:nvPicPr>
          <p:cNvPr id="6" name="Рисунок 5" descr="phoca_thumb_l_10_.jpg"/>
          <p:cNvPicPr>
            <a:picLocks noChangeAspect="1"/>
          </p:cNvPicPr>
          <p:nvPr/>
        </p:nvPicPr>
        <p:blipFill>
          <a:blip r:embed="rId2" cstate="email">
            <a:lum contrast="20000"/>
          </a:blip>
          <a:stretch>
            <a:fillRect/>
          </a:stretch>
        </p:blipFill>
        <p:spPr>
          <a:xfrm>
            <a:off x="3275856" y="3068960"/>
            <a:ext cx="2664296" cy="3524602"/>
          </a:xfrm>
          <a:prstGeom prst="rect">
            <a:avLst/>
          </a:prstGeom>
          <a:ln>
            <a:noFill/>
          </a:ln>
          <a:effectLst>
            <a:outerShdw blurRad="292100" dist="139700" dir="2700000" algn="tl" rotWithShape="0">
              <a:srgbClr val="333333">
                <a:alpha val="65000"/>
              </a:srgbClr>
            </a:outerShdw>
          </a:effectLst>
        </p:spPr>
      </p:pic>
      <p:pic>
        <p:nvPicPr>
          <p:cNvPr id="8" name="Рисунок 7" descr="phoca_thumb_l_12_.JPG"/>
          <p:cNvPicPr>
            <a:picLocks noChangeAspect="1"/>
          </p:cNvPicPr>
          <p:nvPr/>
        </p:nvPicPr>
        <p:blipFill>
          <a:blip r:embed="rId3" cstate="email">
            <a:lum contrast="20000"/>
          </a:blip>
          <a:stretch>
            <a:fillRect/>
          </a:stretch>
        </p:blipFill>
        <p:spPr>
          <a:xfrm>
            <a:off x="6228184" y="3068960"/>
            <a:ext cx="2664296" cy="3528392"/>
          </a:xfrm>
          <a:prstGeom prst="rect">
            <a:avLst/>
          </a:prstGeom>
          <a:ln>
            <a:noFill/>
          </a:ln>
          <a:effectLst>
            <a:outerShdw blurRad="292100" dist="139700" dir="2700000" algn="tl" rotWithShape="0">
              <a:srgbClr val="333333">
                <a:alpha val="65000"/>
              </a:srgbClr>
            </a:outerShdw>
          </a:effectLst>
        </p:spPr>
      </p:pic>
      <p:pic>
        <p:nvPicPr>
          <p:cNvPr id="9" name="Рисунок 8" descr="phoca_thumb_l_11_.jpg"/>
          <p:cNvPicPr>
            <a:picLocks noChangeAspect="1"/>
          </p:cNvPicPr>
          <p:nvPr/>
        </p:nvPicPr>
        <p:blipFill>
          <a:blip r:embed="rId4" cstate="email">
            <a:lum contrast="20000"/>
          </a:blip>
          <a:stretch>
            <a:fillRect/>
          </a:stretch>
        </p:blipFill>
        <p:spPr>
          <a:xfrm>
            <a:off x="251520" y="3068960"/>
            <a:ext cx="2664296" cy="3528393"/>
          </a:xfrm>
          <a:prstGeom prst="rect">
            <a:avLst/>
          </a:prstGeom>
          <a:ln>
            <a:noFill/>
          </a:ln>
          <a:effectLst>
            <a:outerShdw blurRad="292100" dist="139700" dir="2700000" algn="tl" rotWithShape="0">
              <a:srgbClr val="333333">
                <a:alpha val="65000"/>
              </a:srgbClr>
            </a:outerShdw>
          </a:effectLst>
        </p:spPr>
      </p:pic>
      <p:sp>
        <p:nvSpPr>
          <p:cNvPr id="10" name="Управляющая кнопка: домой 9">
            <a:hlinkClick r:id="rId5"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rId6"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rId7"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противолежащими углами 3"/>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5" name="Прямоугольник 4"/>
          <p:cNvSpPr/>
          <p:nvPr/>
        </p:nvSpPr>
        <p:spPr>
          <a:xfrm>
            <a:off x="251520" y="980728"/>
            <a:ext cx="8640960" cy="2031325"/>
          </a:xfrm>
          <a:prstGeom prst="rect">
            <a:avLst/>
          </a:prstGeom>
        </p:spPr>
        <p:txBody>
          <a:bodyPr wrap="square">
            <a:spAutoFit/>
          </a:bodyPr>
          <a:lstStyle/>
          <a:p>
            <a:pPr algn="ctr"/>
            <a:r>
              <a:rPr lang="ru-RU" b="1" dirty="0" smtClean="0">
                <a:solidFill>
                  <a:srgbClr val="000000"/>
                </a:solidFill>
                <a:latin typeface="Verdana" pitchFamily="34" charset="0"/>
                <a:ea typeface="Verdana" pitchFamily="34" charset="0"/>
                <a:cs typeface="Verdana" pitchFamily="34" charset="0"/>
              </a:rPr>
              <a:t>Особое значение в костюме мордовских женщин играл комплекс поясных элементов. Оригинальной и обязательной принадлежностью эрзянского костюма являлось набедренное украшение – пулай, которое носили поверх рубахи. Как знак полового созревания девочки начинали носить пулай с 13-14 лет, а затем принадлежностью костюма женщины он оставался до самой смерти</a:t>
            </a:r>
            <a:endParaRPr lang="ru-RU" b="1" dirty="0">
              <a:solidFill>
                <a:srgbClr val="000000"/>
              </a:solidFill>
              <a:latin typeface="Verdana" pitchFamily="34" charset="0"/>
              <a:ea typeface="Verdana" pitchFamily="34" charset="0"/>
              <a:cs typeface="Verdana" pitchFamily="34" charset="0"/>
            </a:endParaRPr>
          </a:p>
        </p:txBody>
      </p:sp>
      <p:pic>
        <p:nvPicPr>
          <p:cNvPr id="6" name="Picture 10" descr="поясные украшения"/>
          <p:cNvPicPr>
            <a:picLocks noChangeAspect="1" noChangeArrowheads="1"/>
          </p:cNvPicPr>
          <p:nvPr/>
        </p:nvPicPr>
        <p:blipFill>
          <a:blip r:embed="rId2" cstate="email">
            <a:lum contrast="30000"/>
          </a:blip>
          <a:srcRect/>
          <a:stretch>
            <a:fillRect/>
          </a:stretch>
        </p:blipFill>
        <p:spPr bwMode="auto">
          <a:xfrm>
            <a:off x="251520" y="3241214"/>
            <a:ext cx="3096344" cy="3360374"/>
          </a:xfrm>
          <a:prstGeom prst="rect">
            <a:avLst/>
          </a:prstGeom>
          <a:ln>
            <a:noFill/>
          </a:ln>
          <a:effectLst>
            <a:outerShdw blurRad="292100" dist="139700" dir="2700000" algn="tl" rotWithShape="0">
              <a:srgbClr val="333333">
                <a:alpha val="65000"/>
              </a:srgbClr>
            </a:outerShdw>
          </a:effectLst>
        </p:spPr>
      </p:pic>
      <p:pic>
        <p:nvPicPr>
          <p:cNvPr id="7" name="Picture 17" descr="пулай"/>
          <p:cNvPicPr>
            <a:picLocks noChangeAspect="1" noChangeArrowheads="1"/>
          </p:cNvPicPr>
          <p:nvPr/>
        </p:nvPicPr>
        <p:blipFill>
          <a:blip r:embed="rId3" cstate="email">
            <a:lum contrast="30000"/>
          </a:blip>
          <a:srcRect/>
          <a:stretch>
            <a:fillRect/>
          </a:stretch>
        </p:blipFill>
        <p:spPr bwMode="auto">
          <a:xfrm>
            <a:off x="5652120" y="3212976"/>
            <a:ext cx="3264363" cy="336037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3347864" y="3284984"/>
            <a:ext cx="2304256" cy="3323987"/>
          </a:xfrm>
          <a:prstGeom prst="rect">
            <a:avLst/>
          </a:prstGeom>
        </p:spPr>
        <p:txBody>
          <a:bodyPr wrap="square">
            <a:spAutoFit/>
          </a:bodyPr>
          <a:lstStyle/>
          <a:p>
            <a:pPr algn="ctr"/>
            <a:r>
              <a:rPr lang="ru-RU" sz="1500" b="1" dirty="0" smtClean="0">
                <a:solidFill>
                  <a:srgbClr val="002060"/>
                </a:solidFill>
                <a:latin typeface="Verdana" pitchFamily="34" charset="0"/>
                <a:ea typeface="Verdana" pitchFamily="34" charset="0"/>
                <a:cs typeface="Verdana" pitchFamily="34" charset="0"/>
              </a:rPr>
              <a:t>МОРДОВСКАЯ ЖЕНЩИНА НЕ МОГЛА ПОЯВЛЯТЬСЯ В ОБЩЕСТВЕ МУЖЧИН БЕЗ ПУЛАЯ; ДАЖЕ ТАКИЕ ТЯЖЕЛЫЕ РАБОТЫ, КАК КОСЬБА, ВЯЗАНИЕ СНОПОВ, ЭРЗЯНКА ВЫПОЛНЯЛА, НЕ СНИМАЯ НАБЕДРЕННИКА</a:t>
            </a:r>
            <a:endParaRPr lang="ru-RU" sz="1500" dirty="0">
              <a:solidFill>
                <a:srgbClr val="002060"/>
              </a:solidFill>
            </a:endParaRPr>
          </a:p>
        </p:txBody>
      </p:sp>
      <p:sp>
        <p:nvSpPr>
          <p:cNvPr id="9" name="Прямоугольник 8"/>
          <p:cNvSpPr/>
          <p:nvPr/>
        </p:nvSpPr>
        <p:spPr>
          <a:xfrm>
            <a:off x="0" y="2924944"/>
            <a:ext cx="9144000" cy="307777"/>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ПОЯСНОЕ (СЁКАНЕ) И НАБЕДРЕННОЕ (ПУЛАЙ) УКРАШЕНИЯ</a:t>
            </a:r>
          </a:p>
        </p:txBody>
      </p:sp>
      <p:sp>
        <p:nvSpPr>
          <p:cNvPr id="10" name="Управляющая кнопка: домой 9">
            <a:hlinkClick r:id="rId4"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rId5"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rId6"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противолежащими углами 3"/>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5" name="Прямоугольник 4"/>
          <p:cNvSpPr/>
          <p:nvPr/>
        </p:nvSpPr>
        <p:spPr>
          <a:xfrm>
            <a:off x="4211960" y="980728"/>
            <a:ext cx="4752528" cy="5632311"/>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На местные и возрастные особенности одежды точнее всего указывали головные уборы. Из всех женских уборов особо запоминающимся был островерхий однорогий головной убор – </a:t>
            </a:r>
            <a:r>
              <a:rPr lang="ru-RU" b="1" i="1" dirty="0" smtClean="0">
                <a:solidFill>
                  <a:srgbClr val="000000"/>
                </a:solidFill>
                <a:latin typeface="Arial" pitchFamily="34" charset="0"/>
                <a:ea typeface="Verdana" pitchFamily="34" charset="0"/>
                <a:cs typeface="Arial" pitchFamily="34" charset="0"/>
              </a:rPr>
              <a:t>панго</a:t>
            </a:r>
            <a:r>
              <a:rPr lang="ru-RU" b="1" dirty="0" smtClean="0">
                <a:solidFill>
                  <a:srgbClr val="000000"/>
                </a:solidFill>
                <a:latin typeface="Verdana" pitchFamily="34" charset="0"/>
                <a:ea typeface="Verdana" pitchFamily="34" charset="0"/>
                <a:cs typeface="Verdana" pitchFamily="34" charset="0"/>
              </a:rPr>
              <a:t>. Его носили молодые женщины. Выполнялся убор из холста, сверху обшивался красной шерстяной материей. Внутрь вставлялся лубяной каркас, который удерживал убор в нужном положении с небольшим наклоном вперед. Декорировался убор шитьем бисером и плотными рядами блесток, позументом или галуном. Спереди тонкими дорожками вышивался узор, напоминающий идеограмму</a:t>
            </a:r>
            <a:endParaRPr lang="ru-RU" b="1" dirty="0">
              <a:solidFill>
                <a:srgbClr val="000000"/>
              </a:solidFill>
              <a:latin typeface="Verdana" pitchFamily="34" charset="0"/>
              <a:ea typeface="Verdana" pitchFamily="34" charset="0"/>
              <a:cs typeface="Verdana" pitchFamily="34" charset="0"/>
            </a:endParaRPr>
          </a:p>
        </p:txBody>
      </p:sp>
      <p:pic>
        <p:nvPicPr>
          <p:cNvPr id="6" name="Picture 17" descr="панго2"/>
          <p:cNvPicPr>
            <a:picLocks noChangeAspect="1" noChangeArrowheads="1"/>
          </p:cNvPicPr>
          <p:nvPr/>
        </p:nvPicPr>
        <p:blipFill>
          <a:blip r:embed="rId2" cstate="email">
            <a:lum bright="-10000" contrast="30000"/>
          </a:blip>
          <a:srcRect/>
          <a:stretch>
            <a:fillRect/>
          </a:stretch>
        </p:blipFill>
        <p:spPr bwMode="auto">
          <a:xfrm>
            <a:off x="323529" y="3933056"/>
            <a:ext cx="1800199" cy="2592288"/>
          </a:xfrm>
          <a:prstGeom prst="rect">
            <a:avLst/>
          </a:prstGeom>
          <a:ln>
            <a:noFill/>
          </a:ln>
          <a:effectLst>
            <a:outerShdw blurRad="292100" dist="139700" dir="2700000" algn="tl" rotWithShape="0">
              <a:srgbClr val="333333">
                <a:alpha val="65000"/>
              </a:srgbClr>
            </a:outerShdw>
          </a:effectLst>
        </p:spPr>
      </p:pic>
      <p:pic>
        <p:nvPicPr>
          <p:cNvPr id="7" name="Picture 16" descr="панго"/>
          <p:cNvPicPr>
            <a:picLocks noChangeAspect="1" noChangeArrowheads="1"/>
          </p:cNvPicPr>
          <p:nvPr/>
        </p:nvPicPr>
        <p:blipFill>
          <a:blip r:embed="rId3" cstate="email">
            <a:lum bright="-10000" contrast="30000"/>
          </a:blip>
          <a:srcRect/>
          <a:stretch>
            <a:fillRect/>
          </a:stretch>
        </p:blipFill>
        <p:spPr bwMode="auto">
          <a:xfrm>
            <a:off x="2195736" y="1052736"/>
            <a:ext cx="1872207" cy="2664296"/>
          </a:xfrm>
          <a:prstGeom prst="rect">
            <a:avLst/>
          </a:prstGeom>
          <a:ln>
            <a:noFill/>
          </a:ln>
          <a:effectLst>
            <a:outerShdw blurRad="292100" dist="139700" dir="2700000" algn="tl" rotWithShape="0">
              <a:srgbClr val="333333">
                <a:alpha val="65000"/>
              </a:srgbClr>
            </a:outerShdw>
          </a:effectLst>
        </p:spPr>
      </p:pic>
      <p:pic>
        <p:nvPicPr>
          <p:cNvPr id="8" name="Picture 15" descr="панга0002"/>
          <p:cNvPicPr>
            <a:picLocks noChangeAspect="1" noChangeArrowheads="1"/>
          </p:cNvPicPr>
          <p:nvPr/>
        </p:nvPicPr>
        <p:blipFill>
          <a:blip r:embed="rId4" cstate="email">
            <a:lum bright="-10000" contrast="30000"/>
          </a:blip>
          <a:srcRect/>
          <a:stretch>
            <a:fillRect/>
          </a:stretch>
        </p:blipFill>
        <p:spPr bwMode="auto">
          <a:xfrm>
            <a:off x="323528" y="1052736"/>
            <a:ext cx="1788855" cy="2664296"/>
          </a:xfrm>
          <a:prstGeom prst="rect">
            <a:avLst/>
          </a:prstGeom>
          <a:ln>
            <a:noFill/>
          </a:ln>
          <a:effectLst>
            <a:outerShdw blurRad="292100" dist="139700" dir="2700000" algn="tl" rotWithShape="0">
              <a:srgbClr val="333333">
                <a:alpha val="65000"/>
              </a:srgbClr>
            </a:outerShdw>
          </a:effectLst>
        </p:spPr>
      </p:pic>
      <p:pic>
        <p:nvPicPr>
          <p:cNvPr id="9" name="Picture 19" descr="сорока"/>
          <p:cNvPicPr>
            <a:picLocks noChangeAspect="1" noChangeArrowheads="1"/>
          </p:cNvPicPr>
          <p:nvPr/>
        </p:nvPicPr>
        <p:blipFill>
          <a:blip r:embed="rId5" cstate="email">
            <a:lum bright="-10000" contrast="30000"/>
          </a:blip>
          <a:srcRect/>
          <a:stretch>
            <a:fillRect/>
          </a:stretch>
        </p:blipFill>
        <p:spPr bwMode="auto">
          <a:xfrm>
            <a:off x="2195736" y="3933056"/>
            <a:ext cx="1872208" cy="2592288"/>
          </a:xfrm>
          <a:prstGeom prst="rect">
            <a:avLst/>
          </a:prstGeom>
          <a:ln>
            <a:noFill/>
          </a:ln>
          <a:effectLst>
            <a:outerShdw blurRad="292100" dist="139700" dir="2700000" algn="tl" rotWithShape="0">
              <a:srgbClr val="333333">
                <a:alpha val="65000"/>
              </a:srgbClr>
            </a:outerShdw>
          </a:effectLst>
        </p:spPr>
      </p:pic>
      <p:sp>
        <p:nvSpPr>
          <p:cNvPr id="10" name="Управляющая кнопка: домой 9">
            <a:hlinkClick r:id="rId6"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rId7"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rId8"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противолежащими углами 3"/>
          <p:cNvSpPr/>
          <p:nvPr/>
        </p:nvSpPr>
        <p:spPr>
          <a:xfrm>
            <a:off x="928662" y="332656"/>
            <a:ext cx="731574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5" name="Прямоугольник 4"/>
          <p:cNvSpPr/>
          <p:nvPr/>
        </p:nvSpPr>
        <p:spPr>
          <a:xfrm>
            <a:off x="179512" y="980728"/>
            <a:ext cx="8784976" cy="1200329"/>
          </a:xfrm>
          <a:prstGeom prst="rect">
            <a:avLst/>
          </a:prstGeom>
        </p:spPr>
        <p:txBody>
          <a:bodyPr wrap="square">
            <a:spAutoFit/>
          </a:bodyPr>
          <a:lstStyle/>
          <a:p>
            <a:pPr algn="ctr"/>
            <a:r>
              <a:rPr lang="ru-RU" b="1" dirty="0" smtClean="0">
                <a:solidFill>
                  <a:srgbClr val="000000"/>
                </a:solidFill>
                <a:latin typeface="Verdana" pitchFamily="34" charset="0"/>
                <a:ea typeface="Verdana" pitchFamily="34" charset="0"/>
                <a:cs typeface="Verdana" pitchFamily="34" charset="0"/>
              </a:rPr>
              <a:t>Костюм занимал не последнюю роль в сельских и семейных обрядах, являлся гарантом морально-этических устоев, был определителем семейного и социального статуса носителя, его  возрастной категории, показателем мастерства и богатства</a:t>
            </a:r>
            <a:endParaRPr lang="ru-RU" b="1" dirty="0">
              <a:solidFill>
                <a:srgbClr val="000000"/>
              </a:solidFill>
              <a:latin typeface="Verdana" pitchFamily="34" charset="0"/>
              <a:ea typeface="Verdana" pitchFamily="34" charset="0"/>
              <a:cs typeface="Verdana" pitchFamily="34" charset="0"/>
            </a:endParaRPr>
          </a:p>
        </p:txBody>
      </p:sp>
      <p:pic>
        <p:nvPicPr>
          <p:cNvPr id="6" name="Рисунок 5" descr="Resize_of_P7120662.jpg"/>
          <p:cNvPicPr>
            <a:picLocks noChangeAspect="1"/>
          </p:cNvPicPr>
          <p:nvPr/>
        </p:nvPicPr>
        <p:blipFill>
          <a:blip r:embed="rId2" cstate="print">
            <a:lum contrast="30000"/>
          </a:blip>
          <a:stretch>
            <a:fillRect/>
          </a:stretch>
        </p:blipFill>
        <p:spPr>
          <a:xfrm>
            <a:off x="323528" y="2276872"/>
            <a:ext cx="5922052" cy="4293816"/>
          </a:xfrm>
          <a:prstGeom prst="rect">
            <a:avLst/>
          </a:prstGeom>
          <a:ln>
            <a:noFill/>
          </a:ln>
          <a:effectLst>
            <a:outerShdw blurRad="292100" dist="139700" dir="2700000" algn="tl" rotWithShape="0">
              <a:srgbClr val="333333">
                <a:alpha val="65000"/>
              </a:srgbClr>
            </a:outerShdw>
          </a:effectLst>
        </p:spPr>
      </p:pic>
      <p:pic>
        <p:nvPicPr>
          <p:cNvPr id="7" name="Рисунок 6" descr="sulgam.jpg"/>
          <p:cNvPicPr>
            <a:picLocks noChangeAspect="1"/>
          </p:cNvPicPr>
          <p:nvPr/>
        </p:nvPicPr>
        <p:blipFill>
          <a:blip r:embed="rId3" cstate="email">
            <a:lum contrast="30000"/>
          </a:blip>
          <a:stretch>
            <a:fillRect/>
          </a:stretch>
        </p:blipFill>
        <p:spPr>
          <a:xfrm>
            <a:off x="6389125" y="2276872"/>
            <a:ext cx="2503355" cy="2160240"/>
          </a:xfrm>
          <a:prstGeom prst="rect">
            <a:avLst/>
          </a:prstGeom>
          <a:ln>
            <a:noFill/>
          </a:ln>
          <a:effectLst>
            <a:outerShdw blurRad="292100" dist="139700" dir="2700000" algn="tl" rotWithShape="0">
              <a:srgbClr val="333333">
                <a:alpha val="65000"/>
              </a:srgbClr>
            </a:outerShdw>
          </a:effectLst>
        </p:spPr>
      </p:pic>
      <p:pic>
        <p:nvPicPr>
          <p:cNvPr id="8" name="Picture 7" descr="6_large"/>
          <p:cNvPicPr>
            <a:picLocks noChangeAspect="1" noChangeArrowheads="1"/>
          </p:cNvPicPr>
          <p:nvPr/>
        </p:nvPicPr>
        <p:blipFill>
          <a:blip r:embed="rId4" cstate="email">
            <a:lum contrast="20000"/>
          </a:blip>
          <a:srcRect/>
          <a:stretch>
            <a:fillRect/>
          </a:stretch>
        </p:blipFill>
        <p:spPr bwMode="auto">
          <a:xfrm>
            <a:off x="6372200" y="4581128"/>
            <a:ext cx="2520280" cy="1983109"/>
          </a:xfrm>
          <a:prstGeom prst="rect">
            <a:avLst/>
          </a:prstGeom>
          <a:ln>
            <a:noFill/>
          </a:ln>
          <a:effectLst>
            <a:outerShdw blurRad="292100" dist="139700" dir="2700000" algn="tl" rotWithShape="0">
              <a:srgbClr val="333333">
                <a:alpha val="65000"/>
              </a:srgbClr>
            </a:outerShdw>
          </a:effectLst>
        </p:spPr>
      </p:pic>
      <p:sp>
        <p:nvSpPr>
          <p:cNvPr id="9" name="Управляющая кнопка: домой 8">
            <a:hlinkClick r:id="rId5" action="ppaction://hlinksldjump" highlightClick="1"/>
          </p:cNvPr>
          <p:cNvSpPr/>
          <p:nvPr/>
        </p:nvSpPr>
        <p:spPr>
          <a:xfrm>
            <a:off x="285720" y="214290"/>
            <a:ext cx="571504" cy="500066"/>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rId6" action="ppaction://hlinksldjump" highlightClick="1"/>
          </p:cNvPr>
          <p:cNvSpPr/>
          <p:nvPr/>
        </p:nvSpPr>
        <p:spPr>
          <a:xfrm>
            <a:off x="8358214" y="214290"/>
            <a:ext cx="571504" cy="500066"/>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противолежащими углами 3"/>
          <p:cNvSpPr/>
          <p:nvPr/>
        </p:nvSpPr>
        <p:spPr>
          <a:xfrm>
            <a:off x="928662" y="332656"/>
            <a:ext cx="7286676" cy="720080"/>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НАРОДНЫЕ ХУДОЖЕСТВЕННЫЕ ПРОМЫСЛЫ РОССИИ</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5" name="Прямоугольник 4"/>
          <p:cNvSpPr/>
          <p:nvPr/>
        </p:nvSpPr>
        <p:spPr>
          <a:xfrm>
            <a:off x="179512" y="1196752"/>
            <a:ext cx="8784976" cy="923330"/>
          </a:xfrm>
          <a:prstGeom prst="rect">
            <a:avLst/>
          </a:prstGeom>
        </p:spPr>
        <p:txBody>
          <a:bodyPr wrap="square">
            <a:spAutoFit/>
          </a:bodyPr>
          <a:lstStyle/>
          <a:p>
            <a:pPr algn="ctr"/>
            <a:r>
              <a:rPr lang="ru-RU" b="1" dirty="0" smtClean="0">
                <a:solidFill>
                  <a:srgbClr val="002060"/>
                </a:solidFill>
                <a:latin typeface="Verdana" pitchFamily="34" charset="0"/>
                <a:ea typeface="Verdana" pitchFamily="34" charset="0"/>
                <a:cs typeface="Verdana" pitchFamily="34" charset="0"/>
              </a:rPr>
              <a:t>В НАСТОЯЩЕЕ ВРЕМЯ ЦЕНТРАЛЬНОЕ МЕСТО В ПОСТОЯННОЙ ЭКСПОЗИЦИИ МУЗЕЯ ЗАНИМАЕТ КОЛЛЕКЦИЯ </a:t>
            </a:r>
          </a:p>
          <a:p>
            <a:pPr algn="ctr"/>
            <a:r>
              <a:rPr lang="ru-RU" b="1" dirty="0" smtClean="0">
                <a:solidFill>
                  <a:srgbClr val="C00000"/>
                </a:solidFill>
                <a:latin typeface="Verdana" pitchFamily="34" charset="0"/>
                <a:ea typeface="Verdana" pitchFamily="34" charset="0"/>
                <a:cs typeface="Verdana" pitchFamily="34" charset="0"/>
              </a:rPr>
              <a:t>«НАРОДНЫЕ ХУДОЖЕСТВЕННЫЕ ПРОМЫСЛЫ РОССИИ»</a:t>
            </a:r>
            <a:endParaRPr lang="ru-RU" b="1" dirty="0">
              <a:solidFill>
                <a:srgbClr val="C00000"/>
              </a:solidFill>
              <a:latin typeface="Verdana" pitchFamily="34" charset="0"/>
              <a:ea typeface="Verdana" pitchFamily="34" charset="0"/>
              <a:cs typeface="Verdana" pitchFamily="34" charset="0"/>
            </a:endParaRPr>
          </a:p>
        </p:txBody>
      </p:sp>
      <p:sp>
        <p:nvSpPr>
          <p:cNvPr id="6" name="Прямоугольник 5"/>
          <p:cNvSpPr/>
          <p:nvPr/>
        </p:nvSpPr>
        <p:spPr>
          <a:xfrm>
            <a:off x="179512" y="2204864"/>
            <a:ext cx="5184576" cy="4524315"/>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Раздел лаковой миниатюры на папье-маше, украшающей ларцы, шкатулки, туалетные коробочки, пластины-панно, включает работы талантливых мастеров старинных промыслов с. Федоскино (Московская обл.), п. Палех и с. Холуй (Ивановская обл.), с. Мстера (Владимирская обл.). Разнообразен круг тем. Опираясь на местные традиции, богатое наследие древнерусской живописи, художники-миниатюристы создают лирические, героические, аллегорические образы, обращаются к современной истории</a:t>
            </a:r>
            <a:endParaRPr lang="ru-RU" b="1" dirty="0">
              <a:solidFill>
                <a:srgbClr val="000000"/>
              </a:solidFill>
              <a:latin typeface="Verdana" pitchFamily="34" charset="0"/>
              <a:ea typeface="Verdana" pitchFamily="34" charset="0"/>
              <a:cs typeface="Verdana" pitchFamily="34" charset="0"/>
            </a:endParaRPr>
          </a:p>
        </p:txBody>
      </p:sp>
      <p:sp>
        <p:nvSpPr>
          <p:cNvPr id="7" name="Прямоугольник 6"/>
          <p:cNvSpPr/>
          <p:nvPr/>
        </p:nvSpPr>
        <p:spPr>
          <a:xfrm>
            <a:off x="5364088" y="2204864"/>
            <a:ext cx="3779912" cy="2031325"/>
          </a:xfrm>
          <a:prstGeom prst="rect">
            <a:avLst/>
          </a:prstGeom>
        </p:spPr>
        <p:txBody>
          <a:bodyPr wrap="square">
            <a:spAutoFit/>
          </a:bodyPr>
          <a:lstStyle/>
          <a:p>
            <a:r>
              <a:rPr lang="ru-RU" b="1" dirty="0" smtClean="0">
                <a:solidFill>
                  <a:schemeClr val="accent3">
                    <a:lumMod val="50000"/>
                  </a:schemeClr>
                </a:solidFill>
                <a:latin typeface="Verdana" pitchFamily="34" charset="0"/>
                <a:ea typeface="Verdana" pitchFamily="34" charset="0"/>
                <a:cs typeface="Verdana" pitchFamily="34" charset="0"/>
              </a:rPr>
              <a:t>Собрание позволяет видеть разнообразие форм жостовских подносов из Подмосковья, пленяющих богатством цветочных вариаций, гармонией цвета</a:t>
            </a:r>
            <a:endParaRPr lang="ru-RU" b="1" dirty="0">
              <a:solidFill>
                <a:schemeClr val="accent3">
                  <a:lumMod val="50000"/>
                </a:schemeClr>
              </a:solidFill>
              <a:latin typeface="Verdana" pitchFamily="34" charset="0"/>
              <a:ea typeface="Verdana" pitchFamily="34" charset="0"/>
              <a:cs typeface="Verdana" pitchFamily="34" charset="0"/>
            </a:endParaRPr>
          </a:p>
        </p:txBody>
      </p:sp>
      <p:pic>
        <p:nvPicPr>
          <p:cNvPr id="8" name="Рисунок 7" descr="phoca_thumb_l_13_.jpg"/>
          <p:cNvPicPr>
            <a:picLocks noChangeAspect="1"/>
          </p:cNvPicPr>
          <p:nvPr/>
        </p:nvPicPr>
        <p:blipFill>
          <a:blip r:embed="rId2" cstate="email">
            <a:lum contrast="30000"/>
          </a:blip>
          <a:stretch>
            <a:fillRect/>
          </a:stretch>
        </p:blipFill>
        <p:spPr>
          <a:xfrm>
            <a:off x="5436095" y="4221088"/>
            <a:ext cx="3411051" cy="2416993"/>
          </a:xfrm>
          <a:prstGeom prst="rect">
            <a:avLst/>
          </a:prstGeom>
          <a:ln>
            <a:noFill/>
          </a:ln>
          <a:effectLst>
            <a:outerShdw blurRad="292100" dist="139700" dir="2700000" algn="tl" rotWithShape="0">
              <a:srgbClr val="333333">
                <a:alpha val="65000"/>
              </a:srgbClr>
            </a:outerShdw>
          </a:effectLst>
        </p:spPr>
      </p:pic>
      <p:sp>
        <p:nvSpPr>
          <p:cNvPr id="9" name="Управляющая кнопка: домой 8">
            <a:hlinkClick r:id="rId3" action="ppaction://hlinksldjump" highlightClick="1"/>
          </p:cNvPr>
          <p:cNvSpPr/>
          <p:nvPr/>
        </p:nvSpPr>
        <p:spPr>
          <a:xfrm>
            <a:off x="285720" y="285728"/>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0" name="Управляющая кнопка: далее 9">
            <a:hlinkClick r:id="rId4" action="ppaction://hlinksldjump" highlightClick="1"/>
          </p:cNvPr>
          <p:cNvSpPr/>
          <p:nvPr/>
        </p:nvSpPr>
        <p:spPr>
          <a:xfrm>
            <a:off x="8286776" y="285727"/>
            <a:ext cx="571504" cy="483530"/>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720080"/>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НАРОДНЫЕ ХУДОЖЕСТВЕННЫЕ ПРОМЫСЛЫ РОССИИ</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6" name="Прямоугольник 5"/>
          <p:cNvSpPr/>
          <p:nvPr/>
        </p:nvSpPr>
        <p:spPr>
          <a:xfrm>
            <a:off x="179512" y="1268760"/>
            <a:ext cx="4176464" cy="5355312"/>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Замечательные образцы хохломской росписи принадлежат старейшему народному мастеру С.П. Веселову (1903-1993), лучшие традиции промысла демонстрируют художники фабрик «Хохломской художник» (с. Семино Ковернинского р. Нижегородской обл.) и «Хохломская роспись» (г. Семенов Нижегородской обл.). Кроме традиционных форм чаш, братин, поставцов, в собрании представлены комплекты и сервизы, декоративные тарелки, панно</a:t>
            </a:r>
            <a:endParaRPr lang="ru-RU" b="1" dirty="0">
              <a:solidFill>
                <a:srgbClr val="000000"/>
              </a:solidFill>
              <a:latin typeface="Verdana" pitchFamily="34" charset="0"/>
              <a:ea typeface="Verdana" pitchFamily="34" charset="0"/>
              <a:cs typeface="Verdana" pitchFamily="34" charset="0"/>
            </a:endParaRPr>
          </a:p>
        </p:txBody>
      </p:sp>
      <p:pic>
        <p:nvPicPr>
          <p:cNvPr id="7" name="Рисунок 6" descr="phoca_thumb_l_1_.jpg"/>
          <p:cNvPicPr>
            <a:picLocks noChangeAspect="1"/>
          </p:cNvPicPr>
          <p:nvPr/>
        </p:nvPicPr>
        <p:blipFill>
          <a:blip r:embed="rId2" cstate="email">
            <a:lum bright="10000" contrast="40000"/>
          </a:blip>
          <a:stretch>
            <a:fillRect/>
          </a:stretch>
        </p:blipFill>
        <p:spPr>
          <a:xfrm>
            <a:off x="4499992" y="1412776"/>
            <a:ext cx="4353905" cy="4464496"/>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4499992" y="6021288"/>
            <a:ext cx="4427984" cy="523220"/>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ДОСПАЛОВА Е.Н. ЧАША "ПРЯНИК". 1984. ХОХЛОМА</a:t>
            </a:r>
            <a:endParaRPr lang="ru-RU" sz="1400" b="1" dirty="0">
              <a:solidFill>
                <a:srgbClr val="C00000"/>
              </a:solidFill>
              <a:latin typeface="Verdana" pitchFamily="34" charset="0"/>
              <a:ea typeface="Verdana" pitchFamily="34" charset="0"/>
              <a:cs typeface="Verdana" pitchFamily="34" charset="0"/>
            </a:endParaRPr>
          </a:p>
        </p:txBody>
      </p:sp>
      <p:sp>
        <p:nvSpPr>
          <p:cNvPr id="9" name="Управляющая кнопка: домой 8">
            <a:hlinkClick r:id="rId3"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0" name="Управляющая кнопка: далее 9">
            <a:hlinkClick r:id="rId4"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rId5"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Рисунок 9" descr="phoca_thumb_l_bigf12.jpg"/>
          <p:cNvPicPr>
            <a:picLocks noChangeAspect="1"/>
          </p:cNvPicPr>
          <p:nvPr/>
        </p:nvPicPr>
        <p:blipFill>
          <a:blip r:embed="rId2" cstate="email"/>
          <a:stretch>
            <a:fillRect/>
          </a:stretch>
        </p:blipFill>
        <p:spPr>
          <a:xfrm>
            <a:off x="4644008" y="1988840"/>
            <a:ext cx="2952328"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79512" y="332656"/>
            <a:ext cx="8784976" cy="1618905"/>
          </a:xfrm>
          <a:prstGeom prst="rect">
            <a:avLst/>
          </a:prstGeom>
        </p:spPr>
        <p:txBody>
          <a:bodyPr wrap="square">
            <a:spAutoFit/>
          </a:bodyPr>
          <a:lstStyle/>
          <a:p>
            <a:pPr algn="ctr"/>
            <a:r>
              <a:rPr lang="ru-RU" sz="2480" b="1" dirty="0" smtClean="0">
                <a:solidFill>
                  <a:srgbClr val="000000"/>
                </a:solidFill>
                <a:latin typeface="Arial" pitchFamily="34" charset="0"/>
                <a:ea typeface="Verdana" pitchFamily="34" charset="0"/>
                <a:cs typeface="Arial" pitchFamily="34" charset="0"/>
              </a:rPr>
              <a:t>Коллекция произведений декоративно-прикладного искусства в Мордовском республиканском музее изобразительных искусств им. С.Д. Эрьзи самая молодая, ее формирование началось с конца</a:t>
            </a:r>
            <a:r>
              <a:rPr lang="ru-RU" sz="1400" b="1" dirty="0" smtClean="0">
                <a:solidFill>
                  <a:srgbClr val="000000"/>
                </a:solidFill>
                <a:latin typeface="Arial" pitchFamily="34" charset="0"/>
                <a:ea typeface="Verdana" pitchFamily="34" charset="0"/>
                <a:cs typeface="Arial" pitchFamily="34" charset="0"/>
              </a:rPr>
              <a:t> </a:t>
            </a:r>
            <a:r>
              <a:rPr lang="ru-RU" sz="2480" b="1" dirty="0" smtClean="0">
                <a:solidFill>
                  <a:srgbClr val="000000"/>
                </a:solidFill>
                <a:latin typeface="Arial" pitchFamily="34" charset="0"/>
                <a:ea typeface="Verdana" pitchFamily="34" charset="0"/>
                <a:cs typeface="Arial" pitchFamily="34" charset="0"/>
              </a:rPr>
              <a:t>1970-х гг.</a:t>
            </a:r>
            <a:endParaRPr lang="ru-RU" sz="2480" b="1" i="1" dirty="0">
              <a:solidFill>
                <a:srgbClr val="C00000"/>
              </a:solidFill>
              <a:latin typeface="Arial" pitchFamily="34" charset="0"/>
              <a:ea typeface="Verdana" pitchFamily="34" charset="0"/>
              <a:cs typeface="Arial" pitchFamily="34" charset="0"/>
            </a:endParaRPr>
          </a:p>
        </p:txBody>
      </p:sp>
      <p:pic>
        <p:nvPicPr>
          <p:cNvPr id="5" name="Рисунок 4" descr="phoca_thumb_l_bigf9.jpg"/>
          <p:cNvPicPr>
            <a:picLocks noChangeAspect="1"/>
          </p:cNvPicPr>
          <p:nvPr/>
        </p:nvPicPr>
        <p:blipFill>
          <a:blip r:embed="rId3" cstate="email"/>
          <a:stretch>
            <a:fillRect/>
          </a:stretch>
        </p:blipFill>
        <p:spPr>
          <a:xfrm>
            <a:off x="323528" y="1988840"/>
            <a:ext cx="2920888"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phoca_thumb_l_bigf4.jpg"/>
          <p:cNvPicPr>
            <a:picLocks noChangeAspect="1"/>
          </p:cNvPicPr>
          <p:nvPr/>
        </p:nvPicPr>
        <p:blipFill>
          <a:blip r:embed="rId4" cstate="email">
            <a:lum contrast="30000"/>
          </a:blip>
          <a:stretch>
            <a:fillRect/>
          </a:stretch>
        </p:blipFill>
        <p:spPr>
          <a:xfrm>
            <a:off x="683568" y="2780928"/>
            <a:ext cx="2880320" cy="2214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phoca_thumb_l_bigf6.jpg"/>
          <p:cNvPicPr>
            <a:picLocks noChangeAspect="1"/>
          </p:cNvPicPr>
          <p:nvPr/>
        </p:nvPicPr>
        <p:blipFill>
          <a:blip r:embed="rId5" cstate="email">
            <a:lum contrast="30000"/>
          </a:blip>
          <a:stretch>
            <a:fillRect/>
          </a:stretch>
        </p:blipFill>
        <p:spPr>
          <a:xfrm>
            <a:off x="1043608" y="3789040"/>
            <a:ext cx="2880319" cy="2006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phoca_thumb_l_bigf3.jpg"/>
          <p:cNvPicPr>
            <a:picLocks noChangeAspect="1"/>
          </p:cNvPicPr>
          <p:nvPr/>
        </p:nvPicPr>
        <p:blipFill>
          <a:blip r:embed="rId6" cstate="email"/>
          <a:stretch>
            <a:fillRect/>
          </a:stretch>
        </p:blipFill>
        <p:spPr>
          <a:xfrm>
            <a:off x="5940152" y="2636912"/>
            <a:ext cx="2942946" cy="3923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phoca_thumb_l_bigf14.jpg"/>
          <p:cNvPicPr>
            <a:picLocks noChangeAspect="1"/>
          </p:cNvPicPr>
          <p:nvPr/>
        </p:nvPicPr>
        <p:blipFill>
          <a:blip r:embed="rId7" cstate="print">
            <a:lum contrast="30000"/>
          </a:blip>
          <a:stretch>
            <a:fillRect/>
          </a:stretch>
        </p:blipFill>
        <p:spPr>
          <a:xfrm>
            <a:off x="1691680" y="4509120"/>
            <a:ext cx="2880320" cy="2016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720080"/>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НАРОДНЫЕ ХУДОЖЕСТВЕННЫЕ ПРОМЫСЛЫ РОССИИ</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179512" y="1124744"/>
            <a:ext cx="8784976" cy="646331"/>
          </a:xfrm>
          <a:prstGeom prst="rect">
            <a:avLst/>
          </a:prstGeom>
        </p:spPr>
        <p:txBody>
          <a:bodyPr wrap="square">
            <a:spAutoFit/>
          </a:bodyPr>
          <a:lstStyle/>
          <a:p>
            <a:pPr algn="ctr"/>
            <a:r>
              <a:rPr lang="ru-RU" b="1" dirty="0" smtClean="0">
                <a:solidFill>
                  <a:srgbClr val="000000"/>
                </a:solidFill>
                <a:latin typeface="Verdana" pitchFamily="34" charset="0"/>
                <a:ea typeface="Verdana" pitchFamily="34" charset="0"/>
                <a:cs typeface="Verdana" pitchFamily="34" charset="0"/>
              </a:rPr>
              <a:t>Интересные варианты росписи характеризуют произведения городецких и полхмайданских мастеров (Нижегородская обл.)</a:t>
            </a:r>
            <a:endParaRPr lang="ru-RU" b="1" dirty="0">
              <a:solidFill>
                <a:srgbClr val="000000"/>
              </a:solidFill>
              <a:latin typeface="Verdana" pitchFamily="34" charset="0"/>
              <a:ea typeface="Verdana" pitchFamily="34" charset="0"/>
              <a:cs typeface="Verdana" pitchFamily="34" charset="0"/>
            </a:endParaRPr>
          </a:p>
        </p:txBody>
      </p:sp>
      <p:pic>
        <p:nvPicPr>
          <p:cNvPr id="6" name="Рисунок 5" descr="e0f9e5efc802.jpg"/>
          <p:cNvPicPr>
            <a:picLocks noChangeAspect="1"/>
          </p:cNvPicPr>
          <p:nvPr/>
        </p:nvPicPr>
        <p:blipFill>
          <a:blip r:embed="rId2" cstate="email">
            <a:lum contrast="30000"/>
          </a:blip>
          <a:stretch>
            <a:fillRect/>
          </a:stretch>
        </p:blipFill>
        <p:spPr>
          <a:xfrm>
            <a:off x="323528" y="1772816"/>
            <a:ext cx="2736304" cy="2003365"/>
          </a:xfrm>
          <a:prstGeom prst="rect">
            <a:avLst/>
          </a:prstGeom>
          <a:ln>
            <a:noFill/>
          </a:ln>
          <a:effectLst>
            <a:outerShdw blurRad="292100" dist="139700" dir="2700000" algn="tl" rotWithShape="0">
              <a:srgbClr val="333333">
                <a:alpha val="65000"/>
              </a:srgbClr>
            </a:outerShdw>
          </a:effectLst>
        </p:spPr>
      </p:pic>
      <p:pic>
        <p:nvPicPr>
          <p:cNvPr id="7" name="Рисунок 6" descr="70390154_22869904_m10.jpg"/>
          <p:cNvPicPr>
            <a:picLocks noChangeAspect="1"/>
          </p:cNvPicPr>
          <p:nvPr/>
        </p:nvPicPr>
        <p:blipFill>
          <a:blip r:embed="rId3" cstate="email">
            <a:lum contrast="30000"/>
          </a:blip>
          <a:stretch>
            <a:fillRect/>
          </a:stretch>
        </p:blipFill>
        <p:spPr>
          <a:xfrm>
            <a:off x="3203848" y="1772816"/>
            <a:ext cx="2520280" cy="201622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251520" y="3789040"/>
            <a:ext cx="5616624" cy="2862322"/>
          </a:xfrm>
          <a:prstGeom prst="rect">
            <a:avLst/>
          </a:prstGeom>
        </p:spPr>
        <p:txBody>
          <a:bodyPr wrap="square">
            <a:spAutoFit/>
          </a:bodyPr>
          <a:lstStyle/>
          <a:p>
            <a:pPr lvl="0"/>
            <a:r>
              <a:rPr lang="ru-RU" b="1" dirty="0" smtClean="0">
                <a:solidFill>
                  <a:srgbClr val="000000"/>
                </a:solidFill>
                <a:latin typeface="Verdana" pitchFamily="34" charset="0"/>
                <a:ea typeface="Verdana" pitchFamily="34" charset="0"/>
                <a:cs typeface="Verdana" pitchFamily="34" charset="0"/>
              </a:rPr>
              <a:t>По-детски наивная роспись Полховского Майдана соперничает со вкусами провинциального Городца, излюбленными темами мастеров которого являются сюжеты с дамами и кавалерами, птицами и конями в окружении гирлянд из купавок, розанов, вьюнков, украшающие сундучки-скамейки, короба, разделочные доски, блюда, поставцы</a:t>
            </a:r>
            <a:endParaRPr lang="ru-RU" b="1" dirty="0">
              <a:solidFill>
                <a:srgbClr val="000000"/>
              </a:solidFill>
              <a:latin typeface="Verdana" pitchFamily="34" charset="0"/>
              <a:ea typeface="Verdana" pitchFamily="34" charset="0"/>
              <a:cs typeface="Verdana" pitchFamily="34" charset="0"/>
            </a:endParaRPr>
          </a:p>
        </p:txBody>
      </p:sp>
      <p:pic>
        <p:nvPicPr>
          <p:cNvPr id="9" name="Рисунок 8" descr="original.jpg"/>
          <p:cNvPicPr>
            <a:picLocks noChangeAspect="1"/>
          </p:cNvPicPr>
          <p:nvPr/>
        </p:nvPicPr>
        <p:blipFill>
          <a:blip r:embed="rId4" cstate="email">
            <a:lum contrast="30000"/>
          </a:blip>
          <a:stretch>
            <a:fillRect/>
          </a:stretch>
        </p:blipFill>
        <p:spPr>
          <a:xfrm>
            <a:off x="5796136" y="1772816"/>
            <a:ext cx="3140372" cy="4824536"/>
          </a:xfrm>
          <a:prstGeom prst="rect">
            <a:avLst/>
          </a:prstGeom>
          <a:ln>
            <a:noFill/>
          </a:ln>
          <a:effectLst>
            <a:outerShdw blurRad="292100" dist="139700" dir="2700000" algn="tl" rotWithShape="0">
              <a:srgbClr val="333333">
                <a:alpha val="65000"/>
              </a:srgbClr>
            </a:outerShdw>
          </a:effectLst>
        </p:spPr>
      </p:pic>
      <p:sp>
        <p:nvSpPr>
          <p:cNvPr id="10" name="Управляющая кнопка: домой 9">
            <a:hlinkClick r:id="rId5"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rId6"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rId7"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720080"/>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НАРОДНЫЕ ХУДОЖЕСТВЕННЫЕ ПРОМЫСЛЫ РОССИИ</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179512" y="1916832"/>
            <a:ext cx="5688632" cy="4801314"/>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Самым многочисленным является раздел глиняной игрушки. Характерный набор сюжетов, пластическая традиция, колористическое и орнаментальное решение отличает работы признанных мастериц разных поколений дымковской (Вятская обл.), филимоновской (Тульская обл.), кожлянской (Курская обл.), хлудневской (Калужская обл.) игрушки. Некоторой суровостью веет от абашевской и каргопольской игрушки, возможно, не случайно, т.к. авторами данных игрушек являются мужчины: Зоткин Т.Н. (1930, с. Абашево, Пензенская обл.) и Шевелев В.Д. (1933, с. Каргополь, Архангельская обл.)</a:t>
            </a:r>
            <a:endParaRPr lang="ru-RU" b="1" dirty="0">
              <a:solidFill>
                <a:srgbClr val="000000"/>
              </a:solidFill>
              <a:latin typeface="Verdana" pitchFamily="34" charset="0"/>
              <a:ea typeface="Verdana" pitchFamily="34" charset="0"/>
              <a:cs typeface="Verdana" pitchFamily="34" charset="0"/>
            </a:endParaRPr>
          </a:p>
        </p:txBody>
      </p:sp>
      <p:sp>
        <p:nvSpPr>
          <p:cNvPr id="6" name="Прямоугольник 5"/>
          <p:cNvSpPr/>
          <p:nvPr/>
        </p:nvSpPr>
        <p:spPr>
          <a:xfrm>
            <a:off x="179512" y="1196752"/>
            <a:ext cx="8784976" cy="646331"/>
          </a:xfrm>
          <a:prstGeom prst="rect">
            <a:avLst/>
          </a:prstGeom>
        </p:spPr>
        <p:txBody>
          <a:bodyPr wrap="square">
            <a:spAutoFit/>
          </a:bodyPr>
          <a:lstStyle/>
          <a:p>
            <a:pPr algn="ctr"/>
            <a:r>
              <a:rPr lang="ru-RU" b="1" dirty="0" smtClean="0">
                <a:solidFill>
                  <a:srgbClr val="C00000"/>
                </a:solidFill>
                <a:latin typeface="Verdana" pitchFamily="34" charset="0"/>
                <a:ea typeface="Verdana" pitchFamily="34" charset="0"/>
                <a:cs typeface="Verdana" pitchFamily="34" charset="0"/>
              </a:rPr>
              <a:t>Достаточно полное представление об исторически сложившихся очагах дает коллекция керамики</a:t>
            </a:r>
            <a:endParaRPr lang="ru-RU" b="1" dirty="0">
              <a:solidFill>
                <a:srgbClr val="C00000"/>
              </a:solidFill>
              <a:latin typeface="Verdana" pitchFamily="34" charset="0"/>
              <a:ea typeface="Verdana" pitchFamily="34" charset="0"/>
              <a:cs typeface="Verdana" pitchFamily="34" charset="0"/>
            </a:endParaRPr>
          </a:p>
        </p:txBody>
      </p:sp>
      <p:pic>
        <p:nvPicPr>
          <p:cNvPr id="8" name="Рисунок 7" descr="phoca_thumb_l_5_.jpg"/>
          <p:cNvPicPr>
            <a:picLocks noChangeAspect="1"/>
          </p:cNvPicPr>
          <p:nvPr/>
        </p:nvPicPr>
        <p:blipFill>
          <a:blip r:embed="rId2" cstate="email">
            <a:lum contrast="30000"/>
          </a:blip>
          <a:stretch>
            <a:fillRect/>
          </a:stretch>
        </p:blipFill>
        <p:spPr>
          <a:xfrm>
            <a:off x="6156176" y="2060848"/>
            <a:ext cx="2503748" cy="2808312"/>
          </a:xfrm>
          <a:prstGeom prst="rect">
            <a:avLst/>
          </a:prstGeom>
          <a:ln>
            <a:noFill/>
          </a:ln>
          <a:effectLst>
            <a:outerShdw blurRad="292100" dist="139700" dir="2700000" algn="tl" rotWithShape="0">
              <a:srgbClr val="333333">
                <a:alpha val="65000"/>
              </a:srgbClr>
            </a:outerShdw>
          </a:effectLst>
        </p:spPr>
      </p:pic>
      <p:pic>
        <p:nvPicPr>
          <p:cNvPr id="9" name="Рисунок 8" descr="phoca_thumb_l_8_.jpg"/>
          <p:cNvPicPr>
            <a:picLocks noChangeAspect="1"/>
          </p:cNvPicPr>
          <p:nvPr/>
        </p:nvPicPr>
        <p:blipFill>
          <a:blip r:embed="rId3" cstate="email">
            <a:lum contrast="30000"/>
          </a:blip>
          <a:stretch>
            <a:fillRect/>
          </a:stretch>
        </p:blipFill>
        <p:spPr>
          <a:xfrm>
            <a:off x="6156176" y="4941168"/>
            <a:ext cx="1134815" cy="1655657"/>
          </a:xfrm>
          <a:prstGeom prst="rect">
            <a:avLst/>
          </a:prstGeom>
          <a:ln>
            <a:noFill/>
          </a:ln>
          <a:effectLst>
            <a:outerShdw blurRad="292100" dist="139700" dir="2700000" algn="tl" rotWithShape="0">
              <a:srgbClr val="333333">
                <a:alpha val="65000"/>
              </a:srgbClr>
            </a:outerShdw>
          </a:effectLst>
        </p:spPr>
      </p:pic>
      <p:pic>
        <p:nvPicPr>
          <p:cNvPr id="10" name="Рисунок 9" descr="phoca_thumb_l_9_.jpg"/>
          <p:cNvPicPr>
            <a:picLocks noChangeAspect="1"/>
          </p:cNvPicPr>
          <p:nvPr/>
        </p:nvPicPr>
        <p:blipFill>
          <a:blip r:embed="rId4" cstate="email">
            <a:lum contrast="30000"/>
          </a:blip>
          <a:stretch>
            <a:fillRect/>
          </a:stretch>
        </p:blipFill>
        <p:spPr>
          <a:xfrm>
            <a:off x="7380312" y="4941168"/>
            <a:ext cx="1311146" cy="1656184"/>
          </a:xfrm>
          <a:prstGeom prst="rect">
            <a:avLst/>
          </a:prstGeom>
          <a:ln>
            <a:noFill/>
          </a:ln>
          <a:effectLst>
            <a:outerShdw blurRad="292100" dist="139700" dir="2700000" algn="tl" rotWithShape="0">
              <a:srgbClr val="333333">
                <a:alpha val="65000"/>
              </a:srgbClr>
            </a:outerShdw>
          </a:effectLst>
        </p:spPr>
      </p:pic>
      <p:sp>
        <p:nvSpPr>
          <p:cNvPr id="11" name="Управляющая кнопка: домой 10">
            <a:hlinkClick r:id="rId5"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rId6"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3" name="Управляющая кнопка: назад 12">
            <a:hlinkClick r:id="rId7"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720080"/>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НАРОДНЫЕ ХУДОЖЕСТВЕННЫЕ ПРОМЫСЛЫ РОССИИ</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5292080" y="1268760"/>
            <a:ext cx="3672408" cy="3139321"/>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Фантастический мир зверей и птиц, сказочные формы кувшинов, квасников завораживает при знакомстве с коллекцией скопинской керамики (Рязанская обл.). Очаровывает кобальтовая роспись затейливых изделий из Гжели (Московская обл.)</a:t>
            </a:r>
            <a:endParaRPr lang="ru-RU" b="1" dirty="0">
              <a:solidFill>
                <a:srgbClr val="000000"/>
              </a:solidFill>
              <a:latin typeface="Verdana" pitchFamily="34" charset="0"/>
              <a:ea typeface="Verdana" pitchFamily="34" charset="0"/>
              <a:cs typeface="Verdana" pitchFamily="34" charset="0"/>
            </a:endParaRPr>
          </a:p>
        </p:txBody>
      </p:sp>
      <p:pic>
        <p:nvPicPr>
          <p:cNvPr id="6" name="Рисунок 5" descr="phoca_thumb_l_11_.jpg"/>
          <p:cNvPicPr>
            <a:picLocks noChangeAspect="1"/>
          </p:cNvPicPr>
          <p:nvPr/>
        </p:nvPicPr>
        <p:blipFill>
          <a:blip r:embed="rId2" cstate="email">
            <a:lum contrast="20000"/>
          </a:blip>
          <a:stretch>
            <a:fillRect/>
          </a:stretch>
        </p:blipFill>
        <p:spPr>
          <a:xfrm>
            <a:off x="323529" y="1340769"/>
            <a:ext cx="4680519" cy="2952327"/>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0" y="4293096"/>
            <a:ext cx="5292080" cy="2308324"/>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Особый интерес вызывает коллекция резьбы по кости. Выполненные тобольскими, якутскими, чукотскими мастерами из мамонтовой кости или моржового клыка, миниатюрные скульптурные композиции ярко и всесторонне повествуют о жизни народов севера, их трудовых буднях</a:t>
            </a:r>
            <a:endParaRPr lang="ru-RU" b="1" dirty="0">
              <a:solidFill>
                <a:srgbClr val="000000"/>
              </a:solidFill>
              <a:latin typeface="Verdana" pitchFamily="34" charset="0"/>
              <a:ea typeface="Verdana" pitchFamily="34" charset="0"/>
              <a:cs typeface="Verdana" pitchFamily="34" charset="0"/>
            </a:endParaRPr>
          </a:p>
        </p:txBody>
      </p:sp>
      <p:pic>
        <p:nvPicPr>
          <p:cNvPr id="8" name="Рисунок 7" descr="phoca_thumb_l_3_.jpg"/>
          <p:cNvPicPr>
            <a:picLocks noChangeAspect="1"/>
          </p:cNvPicPr>
          <p:nvPr/>
        </p:nvPicPr>
        <p:blipFill>
          <a:blip r:embed="rId3" cstate="email">
            <a:lum contrast="30000"/>
          </a:blip>
          <a:stretch>
            <a:fillRect/>
          </a:stretch>
        </p:blipFill>
        <p:spPr>
          <a:xfrm>
            <a:off x="5292080" y="4365104"/>
            <a:ext cx="3528392" cy="2171700"/>
          </a:xfrm>
          <a:prstGeom prst="rect">
            <a:avLst/>
          </a:prstGeom>
          <a:ln>
            <a:noFill/>
          </a:ln>
          <a:effectLst>
            <a:outerShdw blurRad="292100" dist="139700" dir="2700000" algn="tl" rotWithShape="0">
              <a:srgbClr val="333333">
                <a:alpha val="65000"/>
              </a:srgbClr>
            </a:outerShdw>
          </a:effectLst>
        </p:spPr>
      </p:pic>
      <p:sp>
        <p:nvSpPr>
          <p:cNvPr id="9" name="Управляющая кнопка: домой 8">
            <a:hlinkClick r:id="rId4"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0" name="Управляющая кнопка: далее 9">
            <a:hlinkClick r:id="rId5"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rId6"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720080"/>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НАРОДНЫЕ ХУДОЖЕСТВЕННЫЕ ПРОМЫСЛЫ РОССИИ</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179512" y="1196752"/>
            <a:ext cx="8784976" cy="1200329"/>
          </a:xfrm>
          <a:prstGeom prst="rect">
            <a:avLst/>
          </a:prstGeom>
        </p:spPr>
        <p:txBody>
          <a:bodyPr wrap="square">
            <a:spAutoFit/>
          </a:bodyPr>
          <a:lstStyle/>
          <a:p>
            <a:pPr algn="ctr"/>
            <a:r>
              <a:rPr lang="ru-RU" b="1" dirty="0" smtClean="0">
                <a:solidFill>
                  <a:srgbClr val="000000"/>
                </a:solidFill>
                <a:latin typeface="Verdana" pitchFamily="34" charset="0"/>
                <a:ea typeface="Verdana" pitchFamily="34" charset="0"/>
                <a:cs typeface="Verdana" pitchFamily="34" charset="0"/>
              </a:rPr>
              <a:t>Тонкая проработка силуэта и деталей отличает произведения заслуженного художника РСФСР Г.А. Хазова (1932, г. Тобольск), ритмическая согласованность движений выделяет миниатюрные композиции С.Н. Пестерева (1917, г. Якутск)</a:t>
            </a:r>
            <a:endParaRPr lang="ru-RU" b="1" dirty="0">
              <a:solidFill>
                <a:srgbClr val="000000"/>
              </a:solidFill>
              <a:latin typeface="Verdana" pitchFamily="34" charset="0"/>
              <a:ea typeface="Verdana" pitchFamily="34" charset="0"/>
              <a:cs typeface="Verdana" pitchFamily="34" charset="0"/>
            </a:endParaRPr>
          </a:p>
        </p:txBody>
      </p:sp>
      <p:pic>
        <p:nvPicPr>
          <p:cNvPr id="6" name="Рисунок 5" descr="phoca_thumb_l_2_.jpg"/>
          <p:cNvPicPr>
            <a:picLocks noChangeAspect="1"/>
          </p:cNvPicPr>
          <p:nvPr/>
        </p:nvPicPr>
        <p:blipFill>
          <a:blip r:embed="rId2" cstate="print">
            <a:lum contrast="30000"/>
          </a:blip>
          <a:stretch>
            <a:fillRect/>
          </a:stretch>
        </p:blipFill>
        <p:spPr>
          <a:xfrm>
            <a:off x="323528" y="2420886"/>
            <a:ext cx="8496944" cy="2761507"/>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179512" y="5301208"/>
            <a:ext cx="8784976" cy="307777"/>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ХАЗОВ Г.А. КОМПОЗИЦИЯ "ЗАПОЛЯРЬЕ". 1969. БИВЕНЬ МАМОНТА</a:t>
            </a:r>
            <a:endParaRPr lang="ru-RU" sz="1400" b="1" dirty="0">
              <a:solidFill>
                <a:srgbClr val="C00000"/>
              </a:solidFill>
              <a:latin typeface="Verdana" pitchFamily="34" charset="0"/>
              <a:ea typeface="Verdana" pitchFamily="34" charset="0"/>
              <a:cs typeface="Verdana" pitchFamily="34" charset="0"/>
            </a:endParaRPr>
          </a:p>
        </p:txBody>
      </p:sp>
      <p:sp>
        <p:nvSpPr>
          <p:cNvPr id="8" name="Прямоугольник 7"/>
          <p:cNvSpPr/>
          <p:nvPr/>
        </p:nvSpPr>
        <p:spPr>
          <a:xfrm>
            <a:off x="179512" y="5657671"/>
            <a:ext cx="8784976" cy="923330"/>
          </a:xfrm>
          <a:prstGeom prst="rect">
            <a:avLst/>
          </a:prstGeom>
        </p:spPr>
        <p:txBody>
          <a:bodyPr wrap="square">
            <a:spAutoFit/>
          </a:bodyPr>
          <a:lstStyle/>
          <a:p>
            <a:pPr algn="ctr"/>
            <a:r>
              <a:rPr lang="ru-RU" b="1" dirty="0" smtClean="0">
                <a:solidFill>
                  <a:srgbClr val="000000"/>
                </a:solidFill>
                <a:latin typeface="Verdana" pitchFamily="34" charset="0"/>
                <a:ea typeface="Verdana" pitchFamily="34" charset="0"/>
                <a:cs typeface="Verdana" pitchFamily="34" charset="0"/>
              </a:rPr>
              <a:t>Разнообразные приемы обработки бересты отражает коллекция произведений мастеров Русского Севера, Архангельской области и Карелии</a:t>
            </a:r>
            <a:endParaRPr lang="ru-RU" b="1" dirty="0">
              <a:solidFill>
                <a:srgbClr val="000000"/>
              </a:solidFill>
              <a:latin typeface="Verdana" pitchFamily="34" charset="0"/>
              <a:ea typeface="Verdana" pitchFamily="34" charset="0"/>
              <a:cs typeface="Verdana" pitchFamily="34" charset="0"/>
            </a:endParaRPr>
          </a:p>
        </p:txBody>
      </p:sp>
      <p:sp>
        <p:nvSpPr>
          <p:cNvPr id="9" name="Управляющая кнопка: домой 8">
            <a:hlinkClick r:id="rId3"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0" name="Управляющая кнопка: далее 9">
            <a:hlinkClick r:id="rId4" action="ppaction://hlinksldjump"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rId5" action="ppaction://hlinksldjump"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315746" cy="720080"/>
          </a:xfrm>
          <a:prstGeom prst="round2DiagRect">
            <a:avLst>
              <a:gd name="adj1" fmla="val 50000"/>
              <a:gd name="adj2" fmla="val 50000"/>
            </a:avLst>
          </a:prstGeom>
          <a:ln w="38100">
            <a:solidFill>
              <a:schemeClr val="bg1">
                <a:lumMod val="50000"/>
              </a:schemeClr>
            </a:solidFill>
          </a:ln>
          <a:effectLst>
            <a:glow rad="635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НАРОДНЫЕ ХУДОЖЕСТВЕННЫЕ ПРОМЫСЛЫ РОССИИ</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4" name="Прямоугольник 3"/>
          <p:cNvSpPr/>
          <p:nvPr/>
        </p:nvSpPr>
        <p:spPr>
          <a:xfrm>
            <a:off x="179512" y="1268760"/>
            <a:ext cx="4536504" cy="2308324"/>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Органичным дополнением к ней являются работы резчиков по дереву, мастеров щепной игрушки. Небольшая коллекция текстильных изделий включает ткачество, кружевоплетение мастериц из центральных областей</a:t>
            </a:r>
            <a:endParaRPr lang="ru-RU" b="1" dirty="0">
              <a:solidFill>
                <a:srgbClr val="000000"/>
              </a:solidFill>
              <a:latin typeface="Verdana" pitchFamily="34" charset="0"/>
              <a:ea typeface="Verdana" pitchFamily="34" charset="0"/>
              <a:cs typeface="Verdana" pitchFamily="34" charset="0"/>
            </a:endParaRPr>
          </a:p>
        </p:txBody>
      </p:sp>
      <p:pic>
        <p:nvPicPr>
          <p:cNvPr id="6" name="Рисунок 5" descr="phoca_thumb_l_12_.JPG"/>
          <p:cNvPicPr>
            <a:picLocks noChangeAspect="1"/>
          </p:cNvPicPr>
          <p:nvPr/>
        </p:nvPicPr>
        <p:blipFill>
          <a:blip r:embed="rId2" cstate="email">
            <a:lum contrast="20000"/>
          </a:blip>
          <a:stretch>
            <a:fillRect/>
          </a:stretch>
        </p:blipFill>
        <p:spPr>
          <a:xfrm>
            <a:off x="4788024" y="1340768"/>
            <a:ext cx="3960440" cy="2160239"/>
          </a:xfrm>
          <a:prstGeom prst="rect">
            <a:avLst/>
          </a:prstGeom>
          <a:ln>
            <a:noFill/>
          </a:ln>
          <a:effectLst>
            <a:outerShdw blurRad="292100" dist="139700" dir="2700000" algn="tl" rotWithShape="0">
              <a:srgbClr val="333333">
                <a:alpha val="65000"/>
              </a:srgbClr>
            </a:outerShdw>
          </a:effectLst>
        </p:spPr>
      </p:pic>
      <p:pic>
        <p:nvPicPr>
          <p:cNvPr id="7" name="Рисунок 6" descr="saransk3.jpg"/>
          <p:cNvPicPr>
            <a:picLocks noChangeAspect="1"/>
          </p:cNvPicPr>
          <p:nvPr/>
        </p:nvPicPr>
        <p:blipFill>
          <a:blip r:embed="rId3" cstate="email">
            <a:lum contrast="30000"/>
          </a:blip>
          <a:stretch>
            <a:fillRect/>
          </a:stretch>
        </p:blipFill>
        <p:spPr>
          <a:xfrm>
            <a:off x="395536" y="3573016"/>
            <a:ext cx="4320480" cy="3024336"/>
          </a:xfrm>
          <a:prstGeom prst="rect">
            <a:avLst/>
          </a:prstGeom>
          <a:ln>
            <a:noFill/>
          </a:ln>
          <a:effectLst>
            <a:outerShdw blurRad="292100" dist="139700" dir="2700000" algn="tl" rotWithShape="0">
              <a:srgbClr val="333333">
                <a:alpha val="65000"/>
              </a:srgbClr>
            </a:outerShdw>
          </a:effectLst>
        </p:spPr>
      </p:pic>
      <p:pic>
        <p:nvPicPr>
          <p:cNvPr id="8" name="Рисунок 7" descr="a98003960a53e08c5b4c301eb2e4688f.jpg"/>
          <p:cNvPicPr>
            <a:picLocks noChangeAspect="1"/>
          </p:cNvPicPr>
          <p:nvPr/>
        </p:nvPicPr>
        <p:blipFill>
          <a:blip r:embed="rId4" cstate="print">
            <a:lum contrast="20000"/>
          </a:blip>
          <a:stretch>
            <a:fillRect/>
          </a:stretch>
        </p:blipFill>
        <p:spPr>
          <a:xfrm>
            <a:off x="4788024" y="3573016"/>
            <a:ext cx="3960440" cy="3024336"/>
          </a:xfrm>
          <a:prstGeom prst="rect">
            <a:avLst/>
          </a:prstGeom>
          <a:ln>
            <a:noFill/>
          </a:ln>
          <a:effectLst>
            <a:outerShdw blurRad="292100" dist="139700" dir="2700000" algn="tl" rotWithShape="0">
              <a:srgbClr val="333333">
                <a:alpha val="65000"/>
              </a:srgbClr>
            </a:outerShdw>
          </a:effectLst>
        </p:spPr>
      </p:pic>
      <p:sp>
        <p:nvSpPr>
          <p:cNvPr id="9" name="Управляющая кнопка: домой 8">
            <a:hlinkClick r:id="rId5" action="ppaction://hlinksldjump" highlightClick="1"/>
          </p:cNvPr>
          <p:cNvSpPr/>
          <p:nvPr/>
        </p:nvSpPr>
        <p:spPr>
          <a:xfrm>
            <a:off x="285720" y="214290"/>
            <a:ext cx="571504" cy="500066"/>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rId6" action="ppaction://hlinksldjump" highlightClick="1"/>
          </p:cNvPr>
          <p:cNvSpPr/>
          <p:nvPr/>
        </p:nvSpPr>
        <p:spPr>
          <a:xfrm>
            <a:off x="8358214" y="214290"/>
            <a:ext cx="571504" cy="500066"/>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rId7" action="ppaction://hlinksldjump" highlightClick="1"/>
          </p:cNvPr>
          <p:cNvSpPr/>
          <p:nvPr/>
        </p:nvSpPr>
        <p:spPr>
          <a:xfrm>
            <a:off x="8358214" y="785794"/>
            <a:ext cx="571504" cy="500066"/>
          </a:xfrm>
          <a:prstGeom prst="actionButtonInformation">
            <a:avLst/>
          </a:prstGeom>
          <a:effectLst>
            <a:glow rad="101600">
              <a:schemeClr val="accent3">
                <a:satMod val="175000"/>
                <a:alpha val="40000"/>
              </a:schemeClr>
            </a:glow>
            <a:outerShdw blurRad="95000" algn="tl" rotWithShape="0">
              <a:srgbClr val="000000">
                <a:alpha val="50000"/>
              </a:srgbClr>
            </a:outerShdw>
          </a:effectLst>
        </p:spPr>
        <p:style>
          <a:lnRef idx="0">
            <a:schemeClr val="accent2"/>
          </a:lnRef>
          <a:fillRef idx="1001">
            <a:schemeClr val="dk1"/>
          </a:fillRef>
          <a:effectRef idx="3">
            <a:schemeClr val="accent2"/>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noFill/>
          <a:ln w="762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0" y="260648"/>
            <a:ext cx="9144000" cy="553998"/>
          </a:xfrm>
          <a:prstGeom prst="rect">
            <a:avLst/>
          </a:prstGeom>
          <a:noFill/>
        </p:spPr>
        <p:txBody>
          <a:bodyPr wrap="square" rtlCol="0">
            <a:spAutoFit/>
          </a:bodyPr>
          <a:lstStyle/>
          <a:p>
            <a:pPr algn="ctr"/>
            <a:r>
              <a:rPr lang="ru-RU" sz="3000" b="1" dirty="0" smtClean="0">
                <a:ln>
                  <a:solidFill>
                    <a:srgbClr val="000000"/>
                  </a:solidFill>
                </a:ln>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ИНФОРМАЦИЯ О СОСТАВИТЕЛЕ РАБОТЫ</a:t>
            </a:r>
            <a:endParaRPr lang="ru-RU" sz="3000" b="1" dirty="0">
              <a:ln>
                <a:solidFill>
                  <a:srgbClr val="000000"/>
                </a:solidFill>
              </a:ln>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0" y="764704"/>
            <a:ext cx="9144000" cy="1477328"/>
          </a:xfrm>
          <a:prstGeom prst="rect">
            <a:avLst/>
          </a:prstGeom>
          <a:noFill/>
        </p:spPr>
        <p:txBody>
          <a:bodyPr wrap="square" rtlCol="0">
            <a:spAutoFit/>
          </a:bodyPr>
          <a:lstStyle/>
          <a:p>
            <a:pPr algn="ctr">
              <a:lnSpc>
                <a:spcPct val="150000"/>
              </a:lnSpc>
            </a:pPr>
            <a:r>
              <a:rPr lang="ru-RU" sz="2800" b="1" dirty="0" smtClean="0">
                <a:solidFill>
                  <a:schemeClr val="accent3">
                    <a:lumMod val="50000"/>
                  </a:schemeClr>
                </a:solidFill>
                <a:latin typeface="Verdana" pitchFamily="34" charset="0"/>
                <a:ea typeface="Verdana" pitchFamily="34" charset="0"/>
                <a:cs typeface="Verdana" pitchFamily="34" charset="0"/>
              </a:rPr>
              <a:t>СИРОТКИНА СВЕТЛАНА ОЛЕГОВНА</a:t>
            </a:r>
          </a:p>
          <a:p>
            <a:pPr algn="ctr">
              <a:lnSpc>
                <a:spcPct val="150000"/>
              </a:lnSpc>
            </a:pPr>
            <a:endParaRPr lang="ru-RU" sz="200" b="1"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1500" b="1" dirty="0" smtClean="0">
                <a:solidFill>
                  <a:schemeClr val="bg2">
                    <a:lumMod val="50000"/>
                  </a:schemeClr>
                </a:solidFill>
                <a:latin typeface="Verdana" pitchFamily="34" charset="0"/>
                <a:ea typeface="Verdana" pitchFamily="34" charset="0"/>
                <a:cs typeface="Verdana" pitchFamily="34" charset="0"/>
              </a:rPr>
              <a:t>УЧИТЕЛЬ НАЧАЛЬНЫХ КЛАССОВ И РОДНОГО (ЭРЗЯ) ЯЗЫКА И ЛИТЕРАТУРЫ МУНИЦИПАЛЬНОГО ОБЩЕОБРАЗОВАТЕЛЬНОГО УЧРЕЖДЕНИЯ «ЛУХОВСКИЙ ЛИЦЕЙ» ГОРОДСКОГО ОКРУГА САРАНСК РЕСПУБЛИКИ МОРДОВИЯ</a:t>
            </a:r>
            <a:endParaRPr lang="ru-RU" sz="1500" dirty="0">
              <a:solidFill>
                <a:schemeClr val="bg2">
                  <a:lumMod val="50000"/>
                </a:schemeClr>
              </a:solidFill>
              <a:latin typeface="Verdana" pitchFamily="34" charset="0"/>
              <a:ea typeface="Verdana" pitchFamily="34" charset="0"/>
              <a:cs typeface="Verdana" pitchFamily="34" charset="0"/>
            </a:endParaRPr>
          </a:p>
        </p:txBody>
      </p:sp>
      <p:sp>
        <p:nvSpPr>
          <p:cNvPr id="6" name="TextBox 5"/>
          <p:cNvSpPr txBox="1"/>
          <p:nvPr/>
        </p:nvSpPr>
        <p:spPr>
          <a:xfrm>
            <a:off x="214282" y="5805264"/>
            <a:ext cx="8715436" cy="830997"/>
          </a:xfrm>
          <a:prstGeom prst="rect">
            <a:avLst/>
          </a:prstGeom>
          <a:ln w="38100">
            <a:solidFill>
              <a:srgbClr val="C00000"/>
            </a:solidFill>
          </a:ln>
          <a:effectLst>
            <a:glow rad="1016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sz="1600" b="1" dirty="0" smtClean="0">
                <a:solidFill>
                  <a:srgbClr val="002060"/>
                </a:solidFill>
                <a:effectLst>
                  <a:outerShdw blurRad="38100" dist="38100" dir="2700000" algn="tl">
                    <a:srgbClr val="000000">
                      <a:alpha val="43137"/>
                    </a:srgbClr>
                  </a:outerShdw>
                </a:effectLst>
              </a:rPr>
              <a:t>МАТЕРИАЛ СОБРАН С ОФИЦИАЛЬНОГО САЙТА МОРДОВСКОГО РЕСПУБЛИКАНСКОГО МУЗЕЯ ИЗОБРАЗИТЕЛЬНЫХ ИСКУССТВ ИМЕНИ С.Д. ЭРЬЗИ </a:t>
            </a:r>
          </a:p>
          <a:p>
            <a:pPr algn="ctr"/>
            <a:r>
              <a:rPr lang="en-US" sz="1600" b="1" dirty="0" smtClean="0">
                <a:solidFill>
                  <a:srgbClr val="FF0000"/>
                </a:solidFill>
                <a:effectLst>
                  <a:glow rad="228600">
                    <a:schemeClr val="accent3">
                      <a:satMod val="175000"/>
                      <a:alpha val="40000"/>
                    </a:schemeClr>
                  </a:glow>
                  <a:outerShdw blurRad="38100" dist="38100" dir="2700000" algn="tl">
                    <a:srgbClr val="000000">
                      <a:alpha val="43137"/>
                    </a:srgbClr>
                  </a:outerShdw>
                </a:effectLst>
                <a:latin typeface="Verdana" pitchFamily="34" charset="0"/>
                <a:hlinkClick r:id="rId2"/>
              </a:rPr>
              <a:t>http://www.erzia-museum.ru/</a:t>
            </a:r>
            <a:endParaRPr lang="ru-RU" sz="1600" b="1" dirty="0" smtClean="0">
              <a:solidFill>
                <a:srgbClr val="FF0000"/>
              </a:solidFill>
              <a:effectLst>
                <a:glow rad="228600">
                  <a:schemeClr val="accent3">
                    <a:satMod val="175000"/>
                    <a:alpha val="40000"/>
                  </a:schemeClr>
                </a:glow>
                <a:outerShdw blurRad="38100" dist="38100" dir="2700000" algn="tl">
                  <a:srgbClr val="000000">
                    <a:alpha val="43137"/>
                  </a:srgbClr>
                </a:outerShdw>
              </a:effectLst>
              <a:latin typeface="Verdana" pitchFamily="34" charset="0"/>
            </a:endParaRPr>
          </a:p>
        </p:txBody>
      </p:sp>
      <p:pic>
        <p:nvPicPr>
          <p:cNvPr id="9" name="Рисунок 8" descr="Сироткина С.О..jpg"/>
          <p:cNvPicPr>
            <a:picLocks noChangeAspect="1"/>
          </p:cNvPicPr>
          <p:nvPr/>
        </p:nvPicPr>
        <p:blipFill>
          <a:blip r:embed="rId3" cstate="email">
            <a:lum bright="10000" contrast="30000"/>
          </a:blip>
          <a:stretch>
            <a:fillRect/>
          </a:stretch>
        </p:blipFill>
        <p:spPr>
          <a:xfrm>
            <a:off x="2339752" y="2348880"/>
            <a:ext cx="4555480" cy="3416610"/>
          </a:xfrm>
          <a:prstGeom prst="rect">
            <a:avLst/>
          </a:prstGeom>
          <a:ln w="190500" cap="sq">
            <a:solidFill>
              <a:srgbClr val="C0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Управляющая кнопка: домой 6">
            <a:hlinkClick r:id="rId4" action="ppaction://hlinksldjump" highlightClick="1"/>
          </p:cNvPr>
          <p:cNvSpPr/>
          <p:nvPr/>
        </p:nvSpPr>
        <p:spPr>
          <a:xfrm>
            <a:off x="214282" y="5214950"/>
            <a:ext cx="571504" cy="500066"/>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79512" y="188640"/>
            <a:ext cx="8784976" cy="855619"/>
          </a:xfrm>
          <a:prstGeom prst="rect">
            <a:avLst/>
          </a:prstGeom>
        </p:spPr>
        <p:txBody>
          <a:bodyPr wrap="square">
            <a:spAutoFit/>
          </a:bodyPr>
          <a:lstStyle/>
          <a:p>
            <a:pPr algn="ctr"/>
            <a:r>
              <a:rPr lang="ru-RU" sz="2400" b="1" dirty="0" smtClean="0">
                <a:solidFill>
                  <a:srgbClr val="000000"/>
                </a:solidFill>
                <a:latin typeface="Arial" pitchFamily="34" charset="0"/>
                <a:ea typeface="Verdana" pitchFamily="34" charset="0"/>
                <a:cs typeface="Arial" pitchFamily="34" charset="0"/>
              </a:rPr>
              <a:t>КОМПЛЕКТОВАНИЕ ПРОХОДИЛО ПО НЕСКОЛЬКИМ НАПРАВЛЕНИЯМ</a:t>
            </a:r>
          </a:p>
        </p:txBody>
      </p:sp>
      <p:sp>
        <p:nvSpPr>
          <p:cNvPr id="5" name="Прямоугольник 4"/>
          <p:cNvSpPr/>
          <p:nvPr/>
        </p:nvSpPr>
        <p:spPr>
          <a:xfrm>
            <a:off x="34925" y="4077072"/>
            <a:ext cx="9109075" cy="2000548"/>
          </a:xfrm>
          <a:prstGeom prst="rect">
            <a:avLst/>
          </a:prstGeom>
        </p:spPr>
        <p:txBody>
          <a:bodyPr wrap="square">
            <a:spAutoFit/>
          </a:bodyPr>
          <a:lstStyle/>
          <a:p>
            <a:pPr lvl="0" algn="ctr"/>
            <a:r>
              <a:rPr lang="ru-RU" sz="2480" b="1" dirty="0" smtClean="0">
                <a:solidFill>
                  <a:srgbClr val="000000"/>
                </a:solidFill>
                <a:latin typeface="Arial" pitchFamily="34" charset="0"/>
                <a:cs typeface="Arial" pitchFamily="34" charset="0"/>
              </a:rPr>
              <a:t>Сейчас собрание насчитывает около 5 тысяч произведений, представляющих творчество мастеров декоративно-прикладного и народного искусства России и Мордовии, где особое место отведено </a:t>
            </a:r>
            <a:r>
              <a:rPr lang="ru-RU" sz="2480" b="1" i="1" dirty="0" smtClean="0">
                <a:solidFill>
                  <a:srgbClr val="C00000"/>
                </a:solidFill>
                <a:latin typeface="Arial" pitchFamily="34" charset="0"/>
                <a:cs typeface="Arial" pitchFamily="34" charset="0"/>
              </a:rPr>
              <a:t>коллекции народного костюма</a:t>
            </a:r>
            <a:endParaRPr lang="ru-RU" sz="2480" b="1" i="1" dirty="0">
              <a:solidFill>
                <a:srgbClr val="C00000"/>
              </a:solidFill>
              <a:latin typeface="Arial" pitchFamily="34" charset="0"/>
              <a:ea typeface="Verdana" pitchFamily="34" charset="0"/>
              <a:cs typeface="Arial" pitchFamily="34" charset="0"/>
            </a:endParaRPr>
          </a:p>
        </p:txBody>
      </p:sp>
      <p:sp>
        <p:nvSpPr>
          <p:cNvPr id="6" name="Прямоугольник с двумя скругленными противолежащими углами 5">
            <a:hlinkClick r:id="rId2" action="ppaction://hlinksldjump"/>
          </p:cNvPr>
          <p:cNvSpPr/>
          <p:nvPr/>
        </p:nvSpPr>
        <p:spPr>
          <a:xfrm>
            <a:off x="251520" y="1052736"/>
            <a:ext cx="8712968" cy="792088"/>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СОБРАНИЕ ПРОФЕССИОНАЛЬНОГО ДЕКОРАТИВНО-ПРИКЛАДНОГО ИСКУССТВА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9" name="Прямоугольник с двумя скругленными противолежащими углами 8">
            <a:hlinkClick r:id="rId3" action="ppaction://hlinksldjump"/>
          </p:cNvPr>
          <p:cNvSpPr/>
          <p:nvPr/>
        </p:nvSpPr>
        <p:spPr>
          <a:xfrm>
            <a:off x="251520" y="3501008"/>
            <a:ext cx="8640960"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АРХЕОЛОГИЯ</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10" name="Прямоугольник 9"/>
          <p:cNvSpPr/>
          <p:nvPr/>
        </p:nvSpPr>
        <p:spPr>
          <a:xfrm>
            <a:off x="251520" y="2636912"/>
            <a:ext cx="8712968" cy="855619"/>
          </a:xfrm>
          <a:prstGeom prst="rect">
            <a:avLst/>
          </a:prstGeom>
        </p:spPr>
        <p:txBody>
          <a:bodyPr wrap="square">
            <a:spAutoFit/>
          </a:bodyPr>
          <a:lstStyle/>
          <a:p>
            <a:pPr lvl="0" algn="ctr"/>
            <a:r>
              <a:rPr lang="ru-RU" sz="2480" b="1" dirty="0" smtClean="0">
                <a:solidFill>
                  <a:srgbClr val="000000"/>
                </a:solidFill>
                <a:latin typeface="Arial" pitchFamily="34" charset="0"/>
                <a:cs typeface="Arial" pitchFamily="34" charset="0"/>
              </a:rPr>
              <a:t>В середине 1980-х в музей поступила коллекция </a:t>
            </a:r>
            <a:r>
              <a:rPr lang="ru-RU" sz="2480" b="1" i="1" dirty="0" smtClean="0">
                <a:solidFill>
                  <a:srgbClr val="C00000"/>
                </a:solidFill>
                <a:latin typeface="Arial" pitchFamily="34" charset="0"/>
                <a:cs typeface="Arial" pitchFamily="34" charset="0"/>
              </a:rPr>
              <a:t>археологии</a:t>
            </a:r>
            <a:r>
              <a:rPr lang="ru-RU" sz="2480" b="1" dirty="0" smtClean="0">
                <a:solidFill>
                  <a:srgbClr val="000000"/>
                </a:solidFill>
                <a:latin typeface="Arial" pitchFamily="34" charset="0"/>
                <a:cs typeface="Arial" pitchFamily="34" charset="0"/>
              </a:rPr>
              <a:t> и нумизматики</a:t>
            </a:r>
          </a:p>
        </p:txBody>
      </p:sp>
      <p:sp>
        <p:nvSpPr>
          <p:cNvPr id="11" name="Прямоугольник с двумя скругленными противолежащими углами 10">
            <a:hlinkClick r:id="rId4" action="ppaction://hlinksldjump"/>
          </p:cNvPr>
          <p:cNvSpPr/>
          <p:nvPr/>
        </p:nvSpPr>
        <p:spPr>
          <a:xfrm>
            <a:off x="251520" y="2060848"/>
            <a:ext cx="8640960"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НАРОДНЫЕ ХУДОЖЕСТВЕННЫЕ ПРОМЫСЛЫ РОССИИ</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12" name="Прямоугольник с двумя скругленными противолежащими углами 11">
            <a:hlinkClick r:id="rId5" action="ppaction://hlinksldjump"/>
          </p:cNvPr>
          <p:cNvSpPr/>
          <p:nvPr/>
        </p:nvSpPr>
        <p:spPr>
          <a:xfrm>
            <a:off x="251520" y="6093296"/>
            <a:ext cx="8640960"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КОЛЛЕКЦИЯ НАРОДНОГО КОСТЮМА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противолежащими углами 3"/>
          <p:cNvSpPr/>
          <p:nvPr/>
        </p:nvSpPr>
        <p:spPr>
          <a:xfrm>
            <a:off x="928662" y="332656"/>
            <a:ext cx="7286676" cy="792088"/>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СОБРАНИЕ ПРОФЕССИОНАЛЬНОГО ДЕКОРАТИВНО-ПРИКЛАДНОГО ИСКУССТВА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5" name="Прямоугольник 4"/>
          <p:cNvSpPr/>
          <p:nvPr/>
        </p:nvSpPr>
        <p:spPr>
          <a:xfrm>
            <a:off x="0" y="1340768"/>
            <a:ext cx="4932040" cy="1754326"/>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Заметное место в собрании занимают произведения современных отечественных художников – мастеров гобелена, керамики, фаянса, фарфора, художественного стекла и металла</a:t>
            </a:r>
            <a:endParaRPr lang="ru-RU" b="1" dirty="0">
              <a:solidFill>
                <a:srgbClr val="000000"/>
              </a:solidFill>
              <a:latin typeface="Verdana" pitchFamily="34" charset="0"/>
              <a:ea typeface="Verdana" pitchFamily="34" charset="0"/>
              <a:cs typeface="Verdana" pitchFamily="34" charset="0"/>
            </a:endParaRPr>
          </a:p>
        </p:txBody>
      </p:sp>
      <p:sp>
        <p:nvSpPr>
          <p:cNvPr id="7170" name="AutoShape 2" descr="http://www.erzia-museum.ru/images/phocagallery/collection/dpi/prof_dpi/thumbs/phoca_thumb_l_1_.jpg"/>
          <p:cNvSpPr>
            <a:spLocks noChangeAspect="1" noChangeArrowheads="1"/>
          </p:cNvSpPr>
          <p:nvPr/>
        </p:nvSpPr>
        <p:spPr bwMode="auto">
          <a:xfrm>
            <a:off x="155575" y="-1371600"/>
            <a:ext cx="6096000" cy="28670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phoca_thumb_l_1_.jpg"/>
          <p:cNvPicPr>
            <a:picLocks noChangeAspect="1"/>
          </p:cNvPicPr>
          <p:nvPr/>
        </p:nvPicPr>
        <p:blipFill>
          <a:blip r:embed="rId2" cstate="email">
            <a:lum bright="10000" contrast="30000"/>
          </a:blip>
          <a:stretch>
            <a:fillRect/>
          </a:stretch>
        </p:blipFill>
        <p:spPr>
          <a:xfrm>
            <a:off x="5004048" y="1412776"/>
            <a:ext cx="3572161" cy="1656184"/>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211960" y="3212976"/>
            <a:ext cx="4464496" cy="1477328"/>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Большая часть произведений была передана музею дирекцией выставок Художественного фонда РСФСР в 1970-е – 1980-е гг.</a:t>
            </a:r>
            <a:endParaRPr lang="ru-RU" dirty="0"/>
          </a:p>
        </p:txBody>
      </p:sp>
      <p:pic>
        <p:nvPicPr>
          <p:cNvPr id="8" name="Рисунок 7" descr="phoca_thumb_l_2_.jpg"/>
          <p:cNvPicPr>
            <a:picLocks noChangeAspect="1"/>
          </p:cNvPicPr>
          <p:nvPr/>
        </p:nvPicPr>
        <p:blipFill>
          <a:blip r:embed="rId3" cstate="email">
            <a:lum contrast="20000"/>
          </a:blip>
          <a:stretch>
            <a:fillRect/>
          </a:stretch>
        </p:blipFill>
        <p:spPr>
          <a:xfrm>
            <a:off x="323528" y="3140968"/>
            <a:ext cx="3600400" cy="1615912"/>
          </a:xfrm>
          <a:prstGeom prst="rect">
            <a:avLst/>
          </a:prstGeom>
          <a:ln>
            <a:noFill/>
          </a:ln>
          <a:effectLst>
            <a:outerShdw blurRad="292100" dist="139700" dir="2700000" algn="tl" rotWithShape="0">
              <a:srgbClr val="333333">
                <a:alpha val="65000"/>
              </a:srgbClr>
            </a:outerShdw>
          </a:effectLst>
        </p:spPr>
      </p:pic>
      <p:pic>
        <p:nvPicPr>
          <p:cNvPr id="9" name="Рисунок 8" descr="phoca_thumb_l_4_.jpg"/>
          <p:cNvPicPr>
            <a:picLocks noChangeAspect="1"/>
          </p:cNvPicPr>
          <p:nvPr/>
        </p:nvPicPr>
        <p:blipFill>
          <a:blip r:embed="rId4" cstate="email"/>
          <a:stretch>
            <a:fillRect/>
          </a:stretch>
        </p:blipFill>
        <p:spPr>
          <a:xfrm>
            <a:off x="5004048" y="4797152"/>
            <a:ext cx="3600400" cy="1759695"/>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179512" y="4797152"/>
            <a:ext cx="4824536" cy="1754326"/>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Собрание дает полноценное представление о стилевых направлениях развития декоративно-прикладного искусства России последней трети ХХ века</a:t>
            </a:r>
            <a:endParaRPr lang="ru-RU" b="1" dirty="0">
              <a:solidFill>
                <a:srgbClr val="000000"/>
              </a:solidFill>
              <a:latin typeface="Verdana" pitchFamily="34" charset="0"/>
              <a:ea typeface="Verdana" pitchFamily="34" charset="0"/>
              <a:cs typeface="Verdana" pitchFamily="34" charset="0"/>
            </a:endParaRPr>
          </a:p>
        </p:txBody>
      </p:sp>
      <p:sp>
        <p:nvSpPr>
          <p:cNvPr id="11" name="Управляющая кнопка: домой 10">
            <a:hlinkClick r:id="rId5" action="ppaction://hlinksldjump" highlightClick="1"/>
          </p:cNvPr>
          <p:cNvSpPr/>
          <p:nvPr/>
        </p:nvSpPr>
        <p:spPr>
          <a:xfrm>
            <a:off x="285720" y="285728"/>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hlinkshowjump?jump=nextslide" highlightClick="1"/>
          </p:cNvPr>
          <p:cNvSpPr/>
          <p:nvPr/>
        </p:nvSpPr>
        <p:spPr>
          <a:xfrm>
            <a:off x="8286776" y="285727"/>
            <a:ext cx="571504" cy="483530"/>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противолежащими углами 3"/>
          <p:cNvSpPr/>
          <p:nvPr/>
        </p:nvSpPr>
        <p:spPr>
          <a:xfrm>
            <a:off x="928662" y="332656"/>
            <a:ext cx="7315746" cy="792088"/>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СОБРАНИЕ ПРОФЕССИОНАЛЬНОГО ДЕКОРАТИВНО-ПРИКЛАДНОГО ИСКУССТВА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8" name="Прямоугольник 7"/>
          <p:cNvSpPr/>
          <p:nvPr/>
        </p:nvSpPr>
        <p:spPr>
          <a:xfrm>
            <a:off x="4143372" y="1268760"/>
            <a:ext cx="4821116" cy="2862322"/>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Высокая художественная культура в сочетании с обостренным вниманием к особенностям материалов – это главная черта произведений профессионального ДПИ. Особую значимость коллекции придают имена корифеев декоративно-прикладного искусства – В.М. Городецкого </a:t>
            </a:r>
            <a:endParaRPr lang="ru-RU" b="1" dirty="0">
              <a:solidFill>
                <a:srgbClr val="000000"/>
              </a:solidFill>
              <a:latin typeface="Verdana" pitchFamily="34" charset="0"/>
              <a:ea typeface="Verdana" pitchFamily="34" charset="0"/>
              <a:cs typeface="Verdana" pitchFamily="34" charset="0"/>
            </a:endParaRPr>
          </a:p>
        </p:txBody>
      </p:sp>
      <p:pic>
        <p:nvPicPr>
          <p:cNvPr id="9" name="Рисунок 8" descr="phoca_thumb_l_6_.jpg"/>
          <p:cNvPicPr>
            <a:picLocks noChangeAspect="1"/>
          </p:cNvPicPr>
          <p:nvPr/>
        </p:nvPicPr>
        <p:blipFill>
          <a:blip r:embed="rId2" cstate="email"/>
          <a:stretch>
            <a:fillRect/>
          </a:stretch>
        </p:blipFill>
        <p:spPr>
          <a:xfrm>
            <a:off x="4572000" y="4077072"/>
            <a:ext cx="4320480" cy="2538281"/>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500034" y="4357694"/>
            <a:ext cx="4032448" cy="2308324"/>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Большое место в коллекции занимают произведения мастеров известных центров русского фарфора: Петербурга и заводов Подмосковья - Дулевского, Дмитровского, Конаковского</a:t>
            </a:r>
            <a:endParaRPr lang="ru-RU" b="1" dirty="0">
              <a:solidFill>
                <a:srgbClr val="000000"/>
              </a:solidFill>
              <a:latin typeface="Verdana" pitchFamily="34" charset="0"/>
              <a:ea typeface="Verdana" pitchFamily="34" charset="0"/>
              <a:cs typeface="Verdana" pitchFamily="34" charset="0"/>
            </a:endParaRPr>
          </a:p>
        </p:txBody>
      </p:sp>
      <p:pic>
        <p:nvPicPr>
          <p:cNvPr id="12" name="Рисунок 11" descr="phoca_thumb_l_7_.jpg"/>
          <p:cNvPicPr>
            <a:picLocks noChangeAspect="1"/>
          </p:cNvPicPr>
          <p:nvPr/>
        </p:nvPicPr>
        <p:blipFill>
          <a:blip r:embed="rId3" cstate="email">
            <a:lum contrast="20000"/>
          </a:blip>
          <a:stretch>
            <a:fillRect/>
          </a:stretch>
        </p:blipFill>
        <p:spPr>
          <a:xfrm>
            <a:off x="251520" y="1340768"/>
            <a:ext cx="3835743" cy="2808312"/>
          </a:xfrm>
          <a:prstGeom prst="rect">
            <a:avLst/>
          </a:prstGeom>
          <a:ln>
            <a:noFill/>
          </a:ln>
          <a:effectLst>
            <a:outerShdw blurRad="292100" dist="139700" dir="2700000" algn="tl" rotWithShape="0">
              <a:srgbClr val="333333">
                <a:alpha val="65000"/>
              </a:srgbClr>
            </a:outerShdw>
          </a:effectLst>
        </p:spPr>
      </p:pic>
      <p:sp>
        <p:nvSpPr>
          <p:cNvPr id="15" name="Управляющая кнопка: домой 14">
            <a:hlinkClick r:id="rId4"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6" name="Управляющая кнопка: далее 15">
            <a:hlinkClick r:id="" action="ppaction://hlinkshowjump?jump=nextslide"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7" name="Управляющая кнопка: назад 16">
            <a:hlinkClick r:id="" action="ppaction://hlinkshowjump?jump=previousslide"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противолежащими углами 3"/>
          <p:cNvSpPr/>
          <p:nvPr/>
        </p:nvSpPr>
        <p:spPr>
          <a:xfrm>
            <a:off x="928662" y="332656"/>
            <a:ext cx="7315746" cy="792088"/>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СОБРАНИЕ ПРОФЕССИОНАЛЬНОГО ДЕКОРАТИВНО-ПРИКЛАДНОГО ИСКУССТВА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7" name="Прямоугольник 6"/>
          <p:cNvSpPr/>
          <p:nvPr/>
        </p:nvSpPr>
        <p:spPr>
          <a:xfrm>
            <a:off x="251520" y="2144332"/>
            <a:ext cx="4104456" cy="4524315"/>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Искусство обработки хрусталя и стекла представлено в коллекции работами 60 – 70-х гг. художников из Москвы, Петербурга, Владимира, Никольска. Торжественным великолепием проникнуты произведения из хрусталя и цветного стекла, неповторимую красоту материала выявляют разнообразные виды его обработки: алмазная грань, гравировка, эксперименты с цветом, формой</a:t>
            </a:r>
            <a:endParaRPr lang="ru-RU" b="1" dirty="0">
              <a:solidFill>
                <a:srgbClr val="000000"/>
              </a:solidFill>
              <a:latin typeface="Verdana" pitchFamily="34" charset="0"/>
              <a:ea typeface="Verdana" pitchFamily="34" charset="0"/>
              <a:cs typeface="Verdana" pitchFamily="34" charset="0"/>
            </a:endParaRPr>
          </a:p>
        </p:txBody>
      </p:sp>
      <p:pic>
        <p:nvPicPr>
          <p:cNvPr id="8" name="Рисунок 7" descr="phoca_thumb_l_3_.jpg"/>
          <p:cNvPicPr>
            <a:picLocks noChangeAspect="1"/>
          </p:cNvPicPr>
          <p:nvPr/>
        </p:nvPicPr>
        <p:blipFill>
          <a:blip r:embed="rId2" cstate="email">
            <a:lum contrast="20000"/>
          </a:blip>
          <a:stretch>
            <a:fillRect/>
          </a:stretch>
        </p:blipFill>
        <p:spPr>
          <a:xfrm>
            <a:off x="4355976" y="2204864"/>
            <a:ext cx="4464496" cy="2776358"/>
          </a:xfrm>
          <a:prstGeom prst="rect">
            <a:avLst/>
          </a:prstGeom>
          <a:ln>
            <a:noFill/>
          </a:ln>
          <a:effectLst>
            <a:outerShdw blurRad="292100" dist="139700" dir="2700000" algn="tl" rotWithShape="0">
              <a:srgbClr val="333333">
                <a:alpha val="65000"/>
              </a:srgbClr>
            </a:outerShdw>
          </a:effectLst>
        </p:spPr>
      </p:pic>
      <p:pic>
        <p:nvPicPr>
          <p:cNvPr id="10" name="Рисунок 9" descr="phoca_thumb_l_8_.jpg"/>
          <p:cNvPicPr>
            <a:picLocks noChangeAspect="1"/>
          </p:cNvPicPr>
          <p:nvPr/>
        </p:nvPicPr>
        <p:blipFill>
          <a:blip r:embed="rId3" cstate="email">
            <a:lum contrast="20000"/>
          </a:blip>
          <a:stretch>
            <a:fillRect/>
          </a:stretch>
        </p:blipFill>
        <p:spPr>
          <a:xfrm>
            <a:off x="4355976" y="5024652"/>
            <a:ext cx="2079355" cy="1598504"/>
          </a:xfrm>
          <a:prstGeom prst="rect">
            <a:avLst/>
          </a:prstGeom>
          <a:ln>
            <a:noFill/>
          </a:ln>
          <a:effectLst>
            <a:outerShdw blurRad="292100" dist="139700" dir="2700000" algn="tl" rotWithShape="0">
              <a:srgbClr val="333333">
                <a:alpha val="65000"/>
              </a:srgbClr>
            </a:outerShdw>
          </a:effectLst>
        </p:spPr>
      </p:pic>
      <p:pic>
        <p:nvPicPr>
          <p:cNvPr id="11" name="Рисунок 10" descr="phoca_thumb_l_11_.jpg"/>
          <p:cNvPicPr>
            <a:picLocks noChangeAspect="1"/>
          </p:cNvPicPr>
          <p:nvPr/>
        </p:nvPicPr>
        <p:blipFill>
          <a:blip r:embed="rId4" cstate="email">
            <a:lum contrast="20000"/>
          </a:blip>
          <a:stretch>
            <a:fillRect/>
          </a:stretch>
        </p:blipFill>
        <p:spPr>
          <a:xfrm>
            <a:off x="6516216" y="5024652"/>
            <a:ext cx="2312864" cy="1590095"/>
          </a:xfrm>
          <a:prstGeom prst="rect">
            <a:avLst/>
          </a:prstGeom>
          <a:ln>
            <a:noFill/>
          </a:ln>
          <a:effectLst>
            <a:outerShdw blurRad="292100" dist="139700" dir="2700000" algn="tl" rotWithShape="0">
              <a:srgbClr val="333333">
                <a:alpha val="65000"/>
              </a:srgbClr>
            </a:outerShdw>
          </a:effectLst>
        </p:spPr>
      </p:pic>
      <p:sp>
        <p:nvSpPr>
          <p:cNvPr id="12" name="Прямоугольник 11"/>
          <p:cNvSpPr/>
          <p:nvPr/>
        </p:nvSpPr>
        <p:spPr>
          <a:xfrm>
            <a:off x="179512" y="1196752"/>
            <a:ext cx="8784976" cy="1015663"/>
          </a:xfrm>
          <a:prstGeom prst="rect">
            <a:avLst/>
          </a:prstGeom>
        </p:spPr>
        <p:txBody>
          <a:bodyPr wrap="square">
            <a:spAutoFit/>
          </a:bodyPr>
          <a:lstStyle/>
          <a:p>
            <a:pPr algn="ctr"/>
            <a:r>
              <a:rPr lang="ru-RU" sz="1500" b="1" dirty="0" smtClean="0">
                <a:solidFill>
                  <a:srgbClr val="C00000"/>
                </a:solidFill>
                <a:latin typeface="Verdana" pitchFamily="34" charset="0"/>
                <a:ea typeface="Verdana" pitchFamily="34" charset="0"/>
                <a:cs typeface="Verdana" pitchFamily="34" charset="0"/>
              </a:rPr>
              <a:t>ХРАНЯЩИЕСЯ В МУЗЕЕ ПРОИЗВЕДЕНИЯ ОТЕЧЕСТВЕННОГО ПРОФЕССИОНАЛЬНОГО ДПИ ОТРАЖАЮТ РАЗВИТИЕ ЕГО ОСНОВНЫХ ВИДОВ И ЖАНРОВ, УМЕНИЕ АВТОРОВ ВЫРАЗИТЬ В НЕИЗОБРАЗИТЕЛЬНОЙ ФОРМЕ ОБРАЗНОЕ НАЧАЛО</a:t>
            </a:r>
            <a:endParaRPr lang="ru-RU" sz="1500" b="1" dirty="0">
              <a:solidFill>
                <a:srgbClr val="C00000"/>
              </a:solidFill>
              <a:latin typeface="Verdana" pitchFamily="34" charset="0"/>
              <a:ea typeface="Verdana" pitchFamily="34" charset="0"/>
              <a:cs typeface="Verdana" pitchFamily="34" charset="0"/>
            </a:endParaRPr>
          </a:p>
        </p:txBody>
      </p:sp>
      <p:sp>
        <p:nvSpPr>
          <p:cNvPr id="9" name="Управляющая кнопка: домой 8">
            <a:hlinkClick r:id="rId5" action="ppaction://hlinksldjump" highlightClick="1"/>
          </p:cNvPr>
          <p:cNvSpPr/>
          <p:nvPr/>
        </p:nvSpPr>
        <p:spPr>
          <a:xfrm>
            <a:off x="285720" y="214290"/>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3" name="Управляющая кнопка: далее 12">
            <a:hlinkClick r:id="" action="ppaction://hlinkshowjump?jump=nextslide" highlightClick="1"/>
          </p:cNvPr>
          <p:cNvSpPr/>
          <p:nvPr/>
        </p:nvSpPr>
        <p:spPr>
          <a:xfrm>
            <a:off x="8312120" y="214290"/>
            <a:ext cx="571504" cy="450188"/>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4" name="Управляющая кнопка: назад 13">
            <a:hlinkClick r:id="" action="ppaction://hlinkshowjump?jump=previousslide" highlightClick="1"/>
          </p:cNvPr>
          <p:cNvSpPr/>
          <p:nvPr/>
        </p:nvSpPr>
        <p:spPr>
          <a:xfrm>
            <a:off x="8326635" y="813689"/>
            <a:ext cx="571504" cy="428628"/>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противолежащими углами 3"/>
          <p:cNvSpPr/>
          <p:nvPr/>
        </p:nvSpPr>
        <p:spPr>
          <a:xfrm>
            <a:off x="928662" y="332656"/>
            <a:ext cx="7315746" cy="792088"/>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СОБРАНИЕ ПРОФЕССИОНАЛЬНОГО ДЕКОРАТИВНО-ПРИКЛАДНОГО ИСКУССТВА</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6" name="Прямоугольник 5"/>
          <p:cNvSpPr/>
          <p:nvPr/>
        </p:nvSpPr>
        <p:spPr>
          <a:xfrm>
            <a:off x="4211960" y="1196752"/>
            <a:ext cx="4932040" cy="3139321"/>
          </a:xfrm>
          <a:prstGeom prst="rect">
            <a:avLst/>
          </a:prstGeom>
        </p:spPr>
        <p:txBody>
          <a:bodyPr wrap="square">
            <a:spAutoFit/>
          </a:bodyPr>
          <a:lstStyle/>
          <a:p>
            <a:r>
              <a:rPr lang="ru-RU" b="1" dirty="0" smtClean="0">
                <a:solidFill>
                  <a:srgbClr val="000000"/>
                </a:solidFill>
                <a:latin typeface="Verdana" pitchFamily="34" charset="0"/>
                <a:ea typeface="Verdana" pitchFamily="34" charset="0"/>
                <a:cs typeface="Verdana" pitchFamily="34" charset="0"/>
              </a:rPr>
              <a:t>Монументальные, выставочно-декоративные работы керамистов – яркое свидетельство поиска новых форм и оригинальных пластических решений, типичных для декоративного искусства этого периода. Декоративные вазы, тарелки, блюда, предназначенные для общественных интерьеров, сочетают в себе роспись и скульптурные элементы</a:t>
            </a:r>
            <a:endParaRPr lang="ru-RU" b="1" dirty="0">
              <a:solidFill>
                <a:srgbClr val="000000"/>
              </a:solidFill>
              <a:latin typeface="Verdana" pitchFamily="34" charset="0"/>
              <a:ea typeface="Verdana" pitchFamily="34" charset="0"/>
              <a:cs typeface="Verdana" pitchFamily="34" charset="0"/>
            </a:endParaRPr>
          </a:p>
        </p:txBody>
      </p:sp>
      <p:sp>
        <p:nvSpPr>
          <p:cNvPr id="7" name="Прямоугольник 6"/>
          <p:cNvSpPr/>
          <p:nvPr/>
        </p:nvSpPr>
        <p:spPr>
          <a:xfrm>
            <a:off x="251520" y="4365104"/>
            <a:ext cx="5040560" cy="2308324"/>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Синтез декоративных, функциональных и идейно-тематических качеств демонстрируют в своих работах мастера текстиля. Гобелен и батик для российского искусства 70 – 80-х годов были подлинным открытием</a:t>
            </a:r>
            <a:endParaRPr lang="ru-RU" b="1" dirty="0">
              <a:solidFill>
                <a:srgbClr val="000000"/>
              </a:solidFill>
              <a:latin typeface="Verdana" pitchFamily="34" charset="0"/>
              <a:ea typeface="Verdana" pitchFamily="34" charset="0"/>
              <a:cs typeface="Verdana" pitchFamily="34" charset="0"/>
            </a:endParaRPr>
          </a:p>
        </p:txBody>
      </p:sp>
      <p:pic>
        <p:nvPicPr>
          <p:cNvPr id="9" name="Рисунок 8" descr="phoca_thumb_l_9_.jpg"/>
          <p:cNvPicPr>
            <a:picLocks noChangeAspect="1"/>
          </p:cNvPicPr>
          <p:nvPr/>
        </p:nvPicPr>
        <p:blipFill>
          <a:blip r:embed="rId2" cstate="email">
            <a:lum contrast="20000"/>
          </a:blip>
          <a:stretch>
            <a:fillRect/>
          </a:stretch>
        </p:blipFill>
        <p:spPr>
          <a:xfrm>
            <a:off x="323529" y="1268760"/>
            <a:ext cx="3888432" cy="2952327"/>
          </a:xfrm>
          <a:prstGeom prst="rect">
            <a:avLst/>
          </a:prstGeom>
          <a:ln>
            <a:noFill/>
          </a:ln>
          <a:effectLst>
            <a:outerShdw blurRad="292100" dist="139700" dir="2700000" algn="tl" rotWithShape="0">
              <a:srgbClr val="333333">
                <a:alpha val="65000"/>
              </a:srgbClr>
            </a:outerShdw>
          </a:effectLst>
        </p:spPr>
      </p:pic>
      <p:pic>
        <p:nvPicPr>
          <p:cNvPr id="10" name="Рисунок 9" descr="phoca_thumb_l_10_.jpg"/>
          <p:cNvPicPr>
            <a:picLocks noChangeAspect="1"/>
          </p:cNvPicPr>
          <p:nvPr/>
        </p:nvPicPr>
        <p:blipFill>
          <a:blip r:embed="rId3" cstate="email">
            <a:lum contrast="30000"/>
          </a:blip>
          <a:stretch>
            <a:fillRect/>
          </a:stretch>
        </p:blipFill>
        <p:spPr>
          <a:xfrm>
            <a:off x="5364088" y="4509120"/>
            <a:ext cx="3384376" cy="2066967"/>
          </a:xfrm>
          <a:prstGeom prst="rect">
            <a:avLst/>
          </a:prstGeom>
          <a:ln>
            <a:noFill/>
          </a:ln>
          <a:effectLst>
            <a:outerShdw blurRad="292100" dist="139700" dir="2700000" algn="tl" rotWithShape="0">
              <a:srgbClr val="333333">
                <a:alpha val="65000"/>
              </a:srgbClr>
            </a:outerShdw>
          </a:effectLst>
        </p:spPr>
      </p:pic>
      <p:sp>
        <p:nvSpPr>
          <p:cNvPr id="8" name="Управляющая кнопка: домой 7">
            <a:hlinkClick r:id="rId4" action="ppaction://hlinksldjump" highlightClick="1"/>
          </p:cNvPr>
          <p:cNvSpPr/>
          <p:nvPr/>
        </p:nvSpPr>
        <p:spPr>
          <a:xfrm>
            <a:off x="285720" y="214290"/>
            <a:ext cx="571504" cy="500066"/>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hlinkshowjump?jump=previousslide" highlightClick="1"/>
          </p:cNvPr>
          <p:cNvSpPr/>
          <p:nvPr/>
        </p:nvSpPr>
        <p:spPr>
          <a:xfrm>
            <a:off x="8358214" y="214290"/>
            <a:ext cx="571504" cy="500066"/>
          </a:xfrm>
          <a:prstGeom prst="actionButtonBackPrevious">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76200">
            <a:solidFill>
              <a:schemeClr val="bg1">
                <a:lumMod val="50000"/>
              </a:schemeClr>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928662" y="332656"/>
            <a:ext cx="7286676" cy="504056"/>
          </a:xfrm>
          <a:prstGeom prst="round2DiagRect">
            <a:avLst>
              <a:gd name="adj1" fmla="val 50000"/>
              <a:gd name="adj2" fmla="val 50000"/>
            </a:avLst>
          </a:prstGeom>
          <a:ln w="38100">
            <a:solidFill>
              <a:schemeClr val="bg1">
                <a:lumMod val="50000"/>
              </a:schemeClr>
            </a:solidFill>
          </a:ln>
          <a:effectLst>
            <a:glow rad="139700">
              <a:schemeClr val="accent3">
                <a:satMod val="175000"/>
                <a:alpha val="40000"/>
              </a:schemeClr>
            </a:glow>
            <a:outerShdw blurRad="95000" rotWithShape="0">
              <a:srgbClr val="000000">
                <a:alpha val="50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chemeClr val="bg2">
                    <a:lumMod val="10000"/>
                  </a:schemeClr>
                </a:solidFill>
                <a:effectLst>
                  <a:outerShdw blurRad="38100" dist="38100" dir="2700000" algn="tl">
                    <a:srgbClr val="000000">
                      <a:alpha val="43137"/>
                    </a:srgbClr>
                  </a:outerShdw>
                </a:effectLst>
                <a:latin typeface="Corbel" pitchFamily="34" charset="0"/>
              </a:rPr>
              <a:t>АРХЕОЛОГИЯ</a:t>
            </a:r>
            <a:endParaRPr lang="ru-RU" sz="2400" b="1" dirty="0">
              <a:solidFill>
                <a:schemeClr val="bg2">
                  <a:lumMod val="10000"/>
                </a:schemeClr>
              </a:solidFill>
              <a:effectLst>
                <a:outerShdw blurRad="38100" dist="38100" dir="2700000" algn="tl">
                  <a:srgbClr val="000000">
                    <a:alpha val="43137"/>
                  </a:srgbClr>
                </a:outerShdw>
              </a:effectLst>
              <a:latin typeface="Corbel" pitchFamily="34" charset="0"/>
            </a:endParaRPr>
          </a:p>
        </p:txBody>
      </p:sp>
      <p:sp>
        <p:nvSpPr>
          <p:cNvPr id="8" name="Прямоугольник 7"/>
          <p:cNvSpPr/>
          <p:nvPr/>
        </p:nvSpPr>
        <p:spPr>
          <a:xfrm>
            <a:off x="179512" y="980728"/>
            <a:ext cx="4680520" cy="5632311"/>
          </a:xfrm>
          <a:prstGeom prst="rect">
            <a:avLst/>
          </a:prstGeom>
        </p:spPr>
        <p:txBody>
          <a:bodyPr wrap="square">
            <a:spAutoFit/>
          </a:bodyPr>
          <a:lstStyle/>
          <a:p>
            <a:pPr algn="r"/>
            <a:r>
              <a:rPr lang="ru-RU" b="1" dirty="0" smtClean="0">
                <a:solidFill>
                  <a:srgbClr val="000000"/>
                </a:solidFill>
                <a:latin typeface="Verdana" pitchFamily="34" charset="0"/>
                <a:ea typeface="Verdana" pitchFamily="34" charset="0"/>
                <a:cs typeface="Verdana" pitchFamily="34" charset="0"/>
              </a:rPr>
              <a:t>Среди ценных коллекций музея собрание археологических древностей представляет несомненный интерес. Пополнение музея экспонатами из мордовских археологических памятников стало возможным благодаря работе ученых МНИИЯЛИЭ, которые вели раскопки на коренной этнической территории мордвы в Зубово-Полянском и Теньгушевском районах Мордовии в 1970-е – 1980-е гг. Первое поступление 1979 г., материалы II Журавкинского могильника (раскопки И.М. Петербургского), представляет памятник второй половины VIII – нач. XI вв. </a:t>
            </a:r>
            <a:endParaRPr lang="ru-RU" b="1" dirty="0">
              <a:solidFill>
                <a:srgbClr val="000000"/>
              </a:solidFill>
              <a:latin typeface="Verdana" pitchFamily="34" charset="0"/>
              <a:ea typeface="Verdana" pitchFamily="34" charset="0"/>
              <a:cs typeface="Verdana" pitchFamily="34" charset="0"/>
            </a:endParaRPr>
          </a:p>
        </p:txBody>
      </p:sp>
      <p:sp>
        <p:nvSpPr>
          <p:cNvPr id="9" name="Прямоугольник 8"/>
          <p:cNvSpPr/>
          <p:nvPr/>
        </p:nvSpPr>
        <p:spPr>
          <a:xfrm>
            <a:off x="5076056" y="6021288"/>
            <a:ext cx="3851920" cy="523220"/>
          </a:xfrm>
          <a:prstGeom prst="rect">
            <a:avLst/>
          </a:prstGeom>
        </p:spPr>
        <p:txBody>
          <a:bodyPr wrap="square">
            <a:spAutoFit/>
          </a:bodyPr>
          <a:lstStyle/>
          <a:p>
            <a:pPr algn="ctr"/>
            <a:r>
              <a:rPr lang="ru-RU" sz="1400" b="1" dirty="0" smtClean="0">
                <a:solidFill>
                  <a:srgbClr val="C00000"/>
                </a:solidFill>
                <a:latin typeface="Verdana" pitchFamily="34" charset="0"/>
                <a:ea typeface="Verdana" pitchFamily="34" charset="0"/>
                <a:cs typeface="Verdana" pitchFamily="34" charset="0"/>
              </a:rPr>
              <a:t>ЖЕНСКИЕ ВИСОЧНЫЕ ПОДВЕСКИ. СЕРЕБРО. II ЖУРАВКИНСКИЙ </a:t>
            </a:r>
            <a:endParaRPr lang="ru-RU" sz="1400" b="1" dirty="0">
              <a:solidFill>
                <a:srgbClr val="C00000"/>
              </a:solidFill>
              <a:latin typeface="Verdana" pitchFamily="34" charset="0"/>
              <a:ea typeface="Verdana" pitchFamily="34" charset="0"/>
              <a:cs typeface="Verdana" pitchFamily="34" charset="0"/>
            </a:endParaRPr>
          </a:p>
        </p:txBody>
      </p:sp>
      <p:pic>
        <p:nvPicPr>
          <p:cNvPr id="10" name="Рисунок 9" descr="phoca_thumb_l_1_.jpg"/>
          <p:cNvPicPr>
            <a:picLocks noChangeAspect="1"/>
          </p:cNvPicPr>
          <p:nvPr/>
        </p:nvPicPr>
        <p:blipFill>
          <a:blip r:embed="rId2" cstate="print">
            <a:lum bright="-10000" contrast="40000"/>
          </a:blip>
          <a:stretch>
            <a:fillRect/>
          </a:stretch>
        </p:blipFill>
        <p:spPr>
          <a:xfrm>
            <a:off x="5076056" y="1124743"/>
            <a:ext cx="3744416" cy="4684863"/>
          </a:xfrm>
          <a:prstGeom prst="rect">
            <a:avLst/>
          </a:prstGeom>
          <a:ln>
            <a:noFill/>
          </a:ln>
          <a:effectLst>
            <a:outerShdw blurRad="292100" dist="139700" dir="2700000" algn="tl" rotWithShape="0">
              <a:srgbClr val="333333">
                <a:alpha val="65000"/>
              </a:srgbClr>
            </a:outerShdw>
          </a:effectLst>
        </p:spPr>
      </p:pic>
      <p:sp>
        <p:nvSpPr>
          <p:cNvPr id="7" name="Управляющая кнопка: домой 6">
            <a:hlinkClick r:id="rId3" action="ppaction://hlinksldjump" highlightClick="1"/>
          </p:cNvPr>
          <p:cNvSpPr/>
          <p:nvPr/>
        </p:nvSpPr>
        <p:spPr>
          <a:xfrm>
            <a:off x="285720" y="285728"/>
            <a:ext cx="571504" cy="487449"/>
          </a:xfrm>
          <a:prstGeom prst="actionButtonHome">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rId4" action="ppaction://hlinksldjump" highlightClick="1"/>
          </p:cNvPr>
          <p:cNvSpPr/>
          <p:nvPr/>
        </p:nvSpPr>
        <p:spPr>
          <a:xfrm>
            <a:off x="8286776" y="285727"/>
            <a:ext cx="571504" cy="483530"/>
          </a:xfrm>
          <a:prstGeom prst="actionButtonForwardNext">
            <a:avLst/>
          </a:prstGeom>
          <a:ln>
            <a:solidFill>
              <a:srgbClr val="C00000"/>
            </a:solidFill>
          </a:ln>
          <a:effectLst>
            <a:glow rad="101600">
              <a:schemeClr val="accent3">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20">
      <a:dk1>
        <a:srgbClr val="FF0000"/>
      </a:dk1>
      <a:lt1>
        <a:srgbClr val="FF0000"/>
      </a:lt1>
      <a:dk2>
        <a:srgbClr val="F4D3D3"/>
      </a:dk2>
      <a:lt2>
        <a:srgbClr val="E7DEC9"/>
      </a:lt2>
      <a:accent1>
        <a:srgbClr val="EACA53"/>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6784</TotalTime>
  <Words>2454</Words>
  <Application>Microsoft Office PowerPoint</Application>
  <PresentationFormat>Экран (4:3)</PresentationFormat>
  <Paragraphs>133</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 Олеговна</dc:creator>
  <cp:lastModifiedBy>12413</cp:lastModifiedBy>
  <cp:revision>156</cp:revision>
  <dcterms:created xsi:type="dcterms:W3CDTF">2013-08-01T08:21:15Z</dcterms:created>
  <dcterms:modified xsi:type="dcterms:W3CDTF">2014-07-09T08:20:42Z</dcterms:modified>
</cp:coreProperties>
</file>