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80" r:id="rId20"/>
    <p:sldId id="275" r:id="rId21"/>
    <p:sldId id="272" r:id="rId22"/>
    <p:sldId id="273" r:id="rId23"/>
    <p:sldId id="274" r:id="rId24"/>
    <p:sldId id="277" r:id="rId25"/>
    <p:sldId id="281" r:id="rId26"/>
    <p:sldId id="283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F3A"/>
    <a:srgbClr val="391E9A"/>
    <a:srgbClr val="2C72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B553-33AF-4911-A3C5-32DCB9B211CF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D8C9-0BCC-4241-BE57-A35851925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4_zvuki_prirod_-_4_zvuki_prirody_mp3downloadfree.ru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6;&#1040;&#1041;&#1054;&#1063;&#1048;&#1049;%20&#1057;&#1058;&#1054;&#1051;%20&#1052;&#1040;&#1052;&#1040;\&#1046;&#1080;&#1083;&#1100;&#1094;&#1099;%20&#1089;&#1090;&#1072;&#1088;&#1086;&#1075;&#1086;%20&#1076;&#1086;&#1084;&#1072;\sinitsa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6;&#1040;&#1041;&#1054;&#1063;&#1048;&#1049;%20&#1057;&#1058;&#1054;&#1051;%20&#1052;&#1040;&#1052;&#1040;\&#1055;&#1088;&#1077;&#1079;&#1077;&#1085;&#1090;&#1072;&#1094;&#1080;&#1103;%20&#1073;&#1077;&#1079;&#1091;&#1076;&#1072;&#1088;&#1085;&#1099;&#1077;%20&#1075;&#1083;&#1072;&#1089;&#1085;&#1099;&#1077;%20&#1074;%20&#1088;&#1086;&#1076;&#1089;&#1090;&#1074;&#1077;&#1085;&#1085;&#1099;&#1093;%20&#1089;&#1083;&#1086;&#1074;&#1072;&#1093;\Zvuki_ptic-71._Sviristel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6;&#1040;&#1041;&#1054;&#1063;&#1048;&#1049;%20&#1057;&#1058;&#1054;&#1051;%20&#1052;&#1040;&#1052;&#1040;\&#1055;&#1088;&#1077;&#1079;&#1077;&#1085;&#1090;&#1072;&#1094;&#1080;&#1103;%20&#1073;&#1077;&#1079;&#1091;&#1076;&#1072;&#1088;&#1085;&#1099;&#1077;%20&#1075;&#1083;&#1072;&#1089;&#1085;&#1099;&#1077;%20&#1074;%20&#1088;&#1086;&#1076;&#1089;&#1090;&#1074;&#1077;&#1085;&#1085;&#1099;&#1093;%20&#1089;&#1083;&#1086;&#1074;&#1072;&#1093;\zvuki_ptic_-_94_snegir_mp3downloadfree.ru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/>
            </a:r>
            <a:br>
              <a:rPr lang="ru-RU" sz="6000" b="1" i="1" dirty="0" smtClean="0">
                <a:solidFill>
                  <a:schemeClr val="bg1"/>
                </a:solidFill>
              </a:rPr>
            </a:br>
            <a:r>
              <a:rPr lang="ru-RU" sz="6000" b="1" i="1" dirty="0" smtClean="0">
                <a:solidFill>
                  <a:schemeClr val="bg1"/>
                </a:solidFill>
              </a:rPr>
              <a:t>Проверяемые безударные гласные </a:t>
            </a:r>
            <a:br>
              <a:rPr lang="ru-RU" sz="6000" b="1" i="1" dirty="0" smtClean="0">
                <a:solidFill>
                  <a:schemeClr val="bg1"/>
                </a:solidFill>
              </a:rPr>
            </a:br>
            <a:r>
              <a:rPr lang="ru-RU" sz="6000" b="1" i="1" dirty="0" smtClean="0">
                <a:solidFill>
                  <a:schemeClr val="bg1"/>
                </a:solidFill>
              </a:rPr>
              <a:t>в однокоренных словах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4_zvuki_prirod_-_4_zvuki_prirody_mp3downloadfree.r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i="1" u="sng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i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</a:t>
            </a:r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928670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синки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928670"/>
            <a:ext cx="32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1" i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систой</a:t>
            </a:r>
            <a:endParaRPr lang="ru-RU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214554"/>
            <a:ext cx="163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1" i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</a:t>
            </a:r>
            <a:endParaRPr lang="ru-RU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214554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</a:t>
            </a:r>
            <a:r>
              <a:rPr lang="ru-RU" sz="5400" b="1" i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сы</a:t>
            </a:r>
            <a:endParaRPr lang="ru-RU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143240" y="1071546"/>
            <a:ext cx="1000132" cy="357190"/>
          </a:xfrm>
          <a:prstGeom prst="arc">
            <a:avLst>
              <a:gd name="adj1" fmla="val 10894865"/>
              <a:gd name="adj2" fmla="val 12925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6072198" y="1071546"/>
            <a:ext cx="1000132" cy="357190"/>
          </a:xfrm>
          <a:prstGeom prst="arc">
            <a:avLst>
              <a:gd name="adj1" fmla="val 10894865"/>
              <a:gd name="adj2" fmla="val 12925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000100" y="1071546"/>
            <a:ext cx="1000132" cy="357190"/>
          </a:xfrm>
          <a:prstGeom prst="arc">
            <a:avLst>
              <a:gd name="adj1" fmla="val 10894865"/>
              <a:gd name="adj2" fmla="val 12925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714348" y="2285992"/>
            <a:ext cx="1000132" cy="357190"/>
          </a:xfrm>
          <a:prstGeom prst="arc">
            <a:avLst>
              <a:gd name="adj1" fmla="val 10894865"/>
              <a:gd name="adj2" fmla="val 12925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643174" y="2285992"/>
            <a:ext cx="1071570" cy="357190"/>
          </a:xfrm>
          <a:prstGeom prst="arc">
            <a:avLst>
              <a:gd name="adj1" fmla="val 10894865"/>
              <a:gd name="adj2" fmla="val 12925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785794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785794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785794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2071678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071678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Безударная гласная в корне слова проверяется</a:t>
            </a:r>
          </a:p>
          <a:p>
            <a:pPr algn="ctr">
              <a:buNone/>
            </a:pPr>
            <a:endParaRPr lang="ru-RU" sz="60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214818"/>
            <a:ext cx="3550011" cy="923330"/>
          </a:xfrm>
          <a:prstGeom prst="rect">
            <a:avLst/>
          </a:prstGeom>
          <a:solidFill>
            <a:srgbClr val="317F3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ударением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err="1" smtClean="0"/>
              <a:t>С_ница</a:t>
            </a:r>
            <a:endParaRPr lang="ru-RU" sz="6000" b="1" i="1" dirty="0"/>
          </a:p>
        </p:txBody>
      </p:sp>
      <p:pic>
        <p:nvPicPr>
          <p:cNvPr id="4" name="Рисунок 3" descr="син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785926"/>
            <a:ext cx="4381514" cy="43815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6430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571472" y="1643050"/>
            <a:ext cx="1214446" cy="857256"/>
          </a:xfrm>
          <a:prstGeom prst="arc">
            <a:avLst>
              <a:gd name="adj1" fmla="val 11410532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571612"/>
            <a:ext cx="2952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/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000372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</a:t>
            </a:r>
            <a:r>
              <a:rPr lang="ru-RU" sz="5400" b="1" i="1" u="sng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нь)</a:t>
            </a:r>
            <a:endParaRPr lang="ru-RU" sz="54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928662" y="3000372"/>
            <a:ext cx="1214446" cy="857256"/>
          </a:xfrm>
          <a:prstGeom prst="arc">
            <a:avLst>
              <a:gd name="adj1" fmla="val 11410532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sinit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err="1" smtClean="0">
                <a:cs typeface="Aharoni" pitchFamily="2" charset="-79"/>
              </a:rPr>
              <a:t>Св_ристель</a:t>
            </a:r>
            <a:endParaRPr lang="ru-RU" sz="6000" b="1" i="1" dirty="0" smtClean="0">
              <a:cs typeface="Aharoni" pitchFamily="2" charset="-79"/>
            </a:endParaRPr>
          </a:p>
          <a:p>
            <a:pPr>
              <a:buNone/>
            </a:pPr>
            <a:endParaRPr lang="ru-RU" sz="6000" b="1" i="1" dirty="0">
              <a:cs typeface="Aharoni" pitchFamily="2" charset="-79"/>
            </a:endParaRPr>
          </a:p>
        </p:txBody>
      </p:sp>
      <p:pic>
        <p:nvPicPr>
          <p:cNvPr id="4" name="Рисунок 3" descr="сви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214554"/>
            <a:ext cx="5349884" cy="4012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3071810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(св</a:t>
            </a:r>
            <a:r>
              <a:rPr lang="ru-RU" sz="5400" b="1" i="1" u="sng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ст)</a:t>
            </a:r>
            <a:endParaRPr lang="ru-RU" sz="54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785786" y="3000372"/>
            <a:ext cx="1857388" cy="1200152"/>
          </a:xfrm>
          <a:prstGeom prst="arc">
            <a:avLst>
              <a:gd name="adj1" fmla="val 11338784"/>
              <a:gd name="adj2" fmla="val 2127577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07154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571472" y="1000108"/>
            <a:ext cx="1571636" cy="1071570"/>
          </a:xfrm>
          <a:prstGeom prst="arc">
            <a:avLst>
              <a:gd name="adj1" fmla="val 11135277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857232"/>
            <a:ext cx="338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Zvuki_ptic-71._Svirist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err="1" smtClean="0"/>
              <a:t>Сн_гирь</a:t>
            </a:r>
            <a:endParaRPr lang="ru-RU" sz="5400" b="1" i="1" dirty="0"/>
          </a:p>
        </p:txBody>
      </p:sp>
      <p:pic>
        <p:nvPicPr>
          <p:cNvPr id="5" name="Рисунок 4" descr="desktopwallpapers_org_ua-51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571744"/>
            <a:ext cx="5624543" cy="3374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3143248"/>
            <a:ext cx="1909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(сн</a:t>
            </a:r>
            <a:r>
              <a:rPr lang="ru-RU" sz="5400" b="1" i="1" u="sng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г)</a:t>
            </a:r>
            <a:endParaRPr lang="ru-RU" sz="54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928662" y="3143248"/>
            <a:ext cx="1285884" cy="1000132"/>
          </a:xfrm>
          <a:prstGeom prst="arc">
            <a:avLst>
              <a:gd name="adj1" fmla="val 1121995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571612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642910" y="1428736"/>
            <a:ext cx="1285884" cy="1000132"/>
          </a:xfrm>
          <a:prstGeom prst="arc">
            <a:avLst>
              <a:gd name="adj1" fmla="val 1121995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500174"/>
            <a:ext cx="3177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zvuki_ptic_-_94_snegir_mp3downloadfree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Запомните!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/>
              <a:t>Корни слов в родственных (однокоренных) словах пишите одинаково.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m_hO9O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429132"/>
            <a:ext cx="1968496" cy="1968496"/>
          </a:xfrm>
          <a:prstGeom prst="rect">
            <a:avLst/>
          </a:prstGeom>
        </p:spPr>
      </p:pic>
      <p:pic>
        <p:nvPicPr>
          <p:cNvPr id="8" name="Содержимое 7" descr="2V77I3W83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642918"/>
            <a:ext cx="3482603" cy="2786082"/>
          </a:xfrm>
        </p:spPr>
      </p:pic>
      <p:pic>
        <p:nvPicPr>
          <p:cNvPr id="9" name="Рисунок 8" descr="emoticons-worried-face_17-317123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286256"/>
            <a:ext cx="22145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i="1" dirty="0" err="1" smtClean="0">
                <a:solidFill>
                  <a:schemeClr val="bg1"/>
                </a:solidFill>
              </a:rPr>
              <a:t>Т_нуть</a:t>
            </a:r>
            <a:r>
              <a:rPr lang="ru-RU" sz="5400" i="1" dirty="0" smtClean="0">
                <a:solidFill>
                  <a:schemeClr val="bg1"/>
                </a:solidFill>
              </a:rPr>
              <a:t> рыбу из воды.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000372"/>
            <a:ext cx="1886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тянет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928934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тина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714620"/>
            <a:ext cx="9172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2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ru-RU" sz="12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0_7ef88_6260873e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429132"/>
            <a:ext cx="3333750" cy="21812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57356" y="2928934"/>
            <a:ext cx="3097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2857496"/>
            <a:ext cx="3097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157161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1571612"/>
            <a:ext cx="3097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Дуга 15"/>
          <p:cNvSpPr/>
          <p:nvPr/>
        </p:nvSpPr>
        <p:spPr>
          <a:xfrm>
            <a:off x="1285852" y="1643050"/>
            <a:ext cx="1143008" cy="928694"/>
          </a:xfrm>
          <a:prstGeom prst="arc">
            <a:avLst>
              <a:gd name="adj1" fmla="val 11219951"/>
              <a:gd name="adj2" fmla="val 2097228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1357290" y="3000372"/>
            <a:ext cx="1143008" cy="928694"/>
          </a:xfrm>
          <a:prstGeom prst="arc">
            <a:avLst>
              <a:gd name="adj1" fmla="val 11219951"/>
              <a:gd name="adj2" fmla="val 2097228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5857884" y="2928934"/>
            <a:ext cx="1143008" cy="928694"/>
          </a:xfrm>
          <a:prstGeom prst="arc">
            <a:avLst>
              <a:gd name="adj1" fmla="val 11219951"/>
              <a:gd name="adj2" fmla="val 20972283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12" grpId="1"/>
      <p:bldP spid="13" grpId="0"/>
      <p:bldP spid="13" grpId="1"/>
      <p:bldP spid="14" grpId="0"/>
      <p:bldP spid="15" grpId="0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Проверочное слово связано с главным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3286124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смыслу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i="1" dirty="0" err="1" smtClean="0">
                <a:solidFill>
                  <a:schemeClr val="bg1"/>
                </a:solidFill>
              </a:rPr>
              <a:t>В_дяной</a:t>
            </a:r>
            <a:endParaRPr lang="ru-RU" sz="72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1428736"/>
            <a:ext cx="380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143248"/>
            <a:ext cx="170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вода</a:t>
            </a:r>
            <a:endParaRPr lang="ru-RU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143248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водный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000372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000372"/>
            <a:ext cx="357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5643570" y="3071810"/>
            <a:ext cx="1057276" cy="785818"/>
          </a:xfrm>
          <a:prstGeom prst="arc">
            <a:avLst>
              <a:gd name="adj1" fmla="val 10801510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1357290" y="3071810"/>
            <a:ext cx="1057276" cy="785818"/>
          </a:xfrm>
          <a:prstGeom prst="arc">
            <a:avLst>
              <a:gd name="adj1" fmla="val 10801510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3000364" y="1500174"/>
            <a:ext cx="1357322" cy="785818"/>
          </a:xfrm>
          <a:prstGeom prst="arc">
            <a:avLst>
              <a:gd name="adj1" fmla="val 10801510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1649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071942"/>
            <a:ext cx="3286148" cy="24646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29058" y="2643182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1571612"/>
            <a:ext cx="714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7" grpId="0"/>
      <p:bldP spid="8" grpId="0"/>
      <p:bldP spid="8" grpId="1"/>
      <p:bldP spid="9" grpId="0" animBg="1"/>
      <p:bldP spid="10" grpId="0" animBg="1"/>
      <p:bldP spid="10" grpId="1" animBg="1"/>
      <p:bldP spid="14" grpId="0"/>
      <p:bldP spid="14" grpId="1"/>
      <p:bldP spid="14" grpId="2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 smtClean="0">
                <a:solidFill>
                  <a:schemeClr val="bg1"/>
                </a:solidFill>
              </a:rPr>
              <a:t>В проверочном слове гласная стоит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643314"/>
            <a:ext cx="483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 ударением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391E9A"/>
                </a:solidFill>
              </a:rPr>
              <a:t>Алгоритм проверки гласной</a:t>
            </a:r>
            <a:r>
              <a:rPr lang="ru-RU" b="1" u="sng" dirty="0" smtClean="0">
                <a:solidFill>
                  <a:srgbClr val="391E9A"/>
                </a:solidFill>
              </a:rPr>
              <a:t>.</a:t>
            </a:r>
            <a:endParaRPr lang="ru-RU" b="1" u="sng" dirty="0">
              <a:solidFill>
                <a:srgbClr val="391E9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25492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1.кОРЕНЬ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2428868"/>
            <a:ext cx="3183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.уДАРЕНИЕ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214686"/>
            <a:ext cx="61198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.БЕЗУДАРНАЯ ГЛАСНАЯ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71942"/>
            <a:ext cx="56871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Однокоренное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Проверочное слово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98</Words>
  <Application>Microsoft Office PowerPoint</Application>
  <PresentationFormat>Экран (4:3)</PresentationFormat>
  <Paragraphs>53</Paragraphs>
  <Slides>27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Проверяемые безударные гласные  в однокоренных словах</vt:lpstr>
      <vt:lpstr>Слайд 2</vt:lpstr>
      <vt:lpstr>Слайд 3</vt:lpstr>
      <vt:lpstr>Слайд 4</vt:lpstr>
      <vt:lpstr>Слайд 5</vt:lpstr>
      <vt:lpstr>Слайд 6</vt:lpstr>
      <vt:lpstr>Слайд 7</vt:lpstr>
      <vt:lpstr>Алгоритм проверки гласной.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Запомните!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Проверяемые безударные гласные  в однокоренных словах</dc:title>
  <dc:creator>Ирина</dc:creator>
  <cp:lastModifiedBy>Ирина</cp:lastModifiedBy>
  <cp:revision>31</cp:revision>
  <dcterms:created xsi:type="dcterms:W3CDTF">2013-02-17T09:58:51Z</dcterms:created>
  <dcterms:modified xsi:type="dcterms:W3CDTF">2013-02-17T18:22:30Z</dcterms:modified>
</cp:coreProperties>
</file>