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7" r:id="rId2"/>
    <p:sldId id="299" r:id="rId3"/>
    <p:sldId id="301" r:id="rId4"/>
    <p:sldId id="307" r:id="rId5"/>
    <p:sldId id="304" r:id="rId6"/>
    <p:sldId id="305" r:id="rId7"/>
    <p:sldId id="306" r:id="rId8"/>
    <p:sldId id="302" r:id="rId9"/>
    <p:sldId id="308" r:id="rId10"/>
    <p:sldId id="276" r:id="rId11"/>
    <p:sldId id="300" r:id="rId12"/>
    <p:sldId id="287" r:id="rId13"/>
    <p:sldId id="310" r:id="rId14"/>
    <p:sldId id="309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A4DCB1-0D51-4AC2-AA1B-7BE5CC4C6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796D-8EB1-4550-9CAA-ED46784FE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6884-D35C-4E29-A46C-40130AED3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8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DD40-2682-4107-9286-46CD29D29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0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E01617-61AF-4D8C-B122-91A3E808D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89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773F-6AB4-4541-8B04-553ECA952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ED49A-2690-4452-B58B-6593D72EC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8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63296-93BA-429E-B16B-D4B975458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48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2AD5-984C-4BF2-8263-029EB78F5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7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52454-886F-4359-A688-831F88BF3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5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33CECF-B1D0-4851-91B2-150624035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9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16CF4E-5FFB-4D18-92A7-32FA4E6E8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2" r:id="rId2"/>
    <p:sldLayoutId id="2147484087" r:id="rId3"/>
    <p:sldLayoutId id="2147484088" r:id="rId4"/>
    <p:sldLayoutId id="2147484089" r:id="rId5"/>
    <p:sldLayoutId id="2147484090" r:id="rId6"/>
    <p:sldLayoutId id="2147484083" r:id="rId7"/>
    <p:sldLayoutId id="2147484091" r:id="rId8"/>
    <p:sldLayoutId id="2147484092" r:id="rId9"/>
    <p:sldLayoutId id="2147484084" r:id="rId10"/>
    <p:sldLayoutId id="2147484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dwater.k12.mi.us/lincoln/clipart/Fieldtrip%20kdg/strawberry9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semstudio.chat.ru/clipart/Food/food006.gif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38" y="2857500"/>
            <a:ext cx="8143875" cy="3451225"/>
          </a:xfrm>
        </p:spPr>
        <p:txBody>
          <a:bodyPr/>
          <a:lstStyle/>
          <a:p>
            <a:pPr marR="0" algn="l" eaLnBrk="1" hangingPunct="1">
              <a:buFont typeface="Wingdings 2" pitchFamily="18" charset="2"/>
              <a:buNone/>
            </a:pPr>
            <a:r>
              <a:rPr lang="ru-RU" altLang="ru-RU" sz="4400" b="1" i="1" smtClean="0"/>
              <a:t>Тема урока: </a:t>
            </a:r>
          </a:p>
          <a:p>
            <a:pPr marR="0" algn="l" eaLnBrk="1" hangingPunct="1">
              <a:buFont typeface="Wingdings 2" pitchFamily="18" charset="2"/>
              <a:buNone/>
            </a:pPr>
            <a:r>
              <a:rPr lang="ru-RU" altLang="ru-RU" sz="4400" b="1" i="1" smtClean="0"/>
              <a:t>«Сложение и вычитание в пределах 10. Закрепление.»</a:t>
            </a:r>
          </a:p>
          <a:p>
            <a:pPr marR="0" algn="l" eaLnBrk="1" hangingPunct="1">
              <a:buFont typeface="Wingdings 2" pitchFamily="18" charset="2"/>
              <a:buNone/>
            </a:pPr>
            <a:endParaRPr lang="ru-RU" altLang="ru-RU" sz="4400" b="1" i="1" smtClean="0"/>
          </a:p>
          <a:p>
            <a:pPr marR="0" algn="l" eaLnBrk="1" hangingPunct="1">
              <a:buFont typeface="Wingdings 2" pitchFamily="18" charset="2"/>
              <a:buNone/>
            </a:pPr>
            <a:r>
              <a:rPr lang="ru-RU" altLang="ru-RU" sz="2500" b="1" smtClean="0">
                <a:solidFill>
                  <a:schemeClr val="bg1"/>
                </a:solidFill>
              </a:rPr>
              <a:t>                                       Учитель: С.Н. Цыганкова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9750" y="1125538"/>
            <a:ext cx="1057275" cy="14398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8345740">
            <a:off x="1116013" y="620713"/>
            <a:ext cx="457200" cy="914400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84213" y="765175"/>
            <a:ext cx="719137" cy="554038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rot="1688631">
            <a:off x="468313" y="620713"/>
            <a:ext cx="457200" cy="914400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 rot="1288098">
            <a:off x="755650" y="404813"/>
            <a:ext cx="360363" cy="360362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042988" y="404813"/>
            <a:ext cx="360362" cy="360362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39750" y="1341438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1116013" y="1341438"/>
            <a:ext cx="5032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827088" y="2565400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187450" y="25654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187450" y="29241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684213" y="29241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258888" y="1844675"/>
            <a:ext cx="433387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116013" y="1268413"/>
            <a:ext cx="719137" cy="554037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692275" y="1844675"/>
            <a:ext cx="5762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1042988" y="18446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258888" y="2492375"/>
            <a:ext cx="144462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547813" y="2492375"/>
            <a:ext cx="144462" cy="3603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 rot="1122976">
            <a:off x="227013" y="1804988"/>
            <a:ext cx="1666875" cy="7858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13689</a:t>
            </a: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2195513" y="260350"/>
            <a:ext cx="6553200" cy="2520950"/>
          </a:xfrm>
          <a:prstGeom prst="cloudCallout">
            <a:avLst>
              <a:gd name="adj1" fmla="val -43509"/>
              <a:gd name="adj2" fmla="val 190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700338" y="1144588"/>
            <a:ext cx="5616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математики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olub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d3365a70f64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d3365a70f6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снеж312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1 вариант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 вариант</a:t>
                      </a:r>
                      <a:endParaRPr lang="ru-RU" sz="44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ru-RU" sz="4400" b="1" dirty="0" smtClean="0"/>
                        <a:t>    5        3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    7        10</a:t>
                      </a:r>
                      <a:endParaRPr lang="ru-RU" sz="4400" b="1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ru-RU" sz="4400" b="1" dirty="0" smtClean="0"/>
                        <a:t>    4        2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    8        10 </a:t>
                      </a:r>
                      <a:endParaRPr lang="ru-RU" sz="4400" b="1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ru-RU" sz="4400" b="1" dirty="0" smtClean="0"/>
                        <a:t>    3        1 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/>
                        <a:t>    9        10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 Взаимопроверка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37147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6-2 … 6       5+4 … 8       7-2 … 6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4+3 … 7       8-8 … 8       8+2 …10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Незнайке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j0233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137025"/>
            <a:ext cx="26860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371475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6-2</a:t>
            </a:r>
            <a:r>
              <a:rPr lang="en-US" altLang="ru-RU" sz="3200" b="1" smtClean="0"/>
              <a:t>&lt; </a:t>
            </a:r>
            <a:r>
              <a:rPr lang="ru-RU" altLang="ru-RU" sz="3200" b="1" smtClean="0"/>
              <a:t>6       5+4 </a:t>
            </a:r>
            <a:r>
              <a:rPr lang="en-US" altLang="ru-RU" sz="3200" b="1" smtClean="0"/>
              <a:t>&gt;</a:t>
            </a:r>
            <a:r>
              <a:rPr lang="ru-RU" altLang="ru-RU" sz="3200" b="1" smtClean="0"/>
              <a:t>8       7-2 </a:t>
            </a:r>
            <a:r>
              <a:rPr lang="en-US" altLang="ru-RU" sz="3200" b="1" smtClean="0"/>
              <a:t>&lt;</a:t>
            </a:r>
            <a:r>
              <a:rPr lang="ru-RU" altLang="ru-RU" sz="3200" b="1" smtClean="0"/>
              <a:t>6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3200" b="1" smtClean="0"/>
              <a:t>4+3 </a:t>
            </a:r>
            <a:r>
              <a:rPr lang="en-US" altLang="ru-RU" sz="3200" b="1" smtClean="0"/>
              <a:t>=</a:t>
            </a:r>
            <a:r>
              <a:rPr lang="ru-RU" altLang="ru-RU" sz="3200" b="1" smtClean="0"/>
              <a:t>7       8-8 </a:t>
            </a:r>
            <a:r>
              <a:rPr lang="en-US" altLang="ru-RU" sz="3200" b="1" smtClean="0"/>
              <a:t>&lt;</a:t>
            </a:r>
            <a:r>
              <a:rPr lang="ru-RU" altLang="ru-RU" sz="3200" b="1" smtClean="0"/>
              <a:t>8       8+2 </a:t>
            </a:r>
            <a:r>
              <a:rPr lang="en-US" altLang="ru-RU" sz="3200" b="1" smtClean="0"/>
              <a:t>=</a:t>
            </a:r>
            <a:r>
              <a:rPr lang="ru-RU" altLang="ru-RU" sz="3200" b="1" smtClean="0"/>
              <a:t>10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j0233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137025"/>
            <a:ext cx="26860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Оцени свою работу на уроке</a:t>
            </a:r>
            <a:endParaRPr lang="ru-RU" sz="44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Содержимое 3" descr="http://stat11.privet.ru/lr/0827c047a38d49e1105469b7fb8f619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928688"/>
            <a:ext cx="2435225" cy="2282825"/>
          </a:xfrm>
        </p:spPr>
      </p:pic>
      <p:pic>
        <p:nvPicPr>
          <p:cNvPr id="22532" name="Рисунок 4" descr="http://inter-uspeh.ru/wp-content/uploads/2013/03/10i0458j8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214688"/>
            <a:ext cx="2455863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5" descr="http://i4.beon.ru/78/17/2061778/24/92074024/425355478358427575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357688"/>
            <a:ext cx="25003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577292" cy="1714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3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</a:t>
            </a:r>
            <a:r>
              <a:rPr lang="ru-RU" sz="5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Picture 5" descr="j04379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18161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Содержимое 4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6497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altLang="ru-RU" sz="4000" b="1" smtClean="0"/>
              <a:t>Выбирай!</a:t>
            </a:r>
          </a:p>
          <a:p>
            <a:pPr algn="ctr">
              <a:buFont typeface="Wingdings 3" pitchFamily="18" charset="2"/>
              <a:buNone/>
            </a:pPr>
            <a:endParaRPr lang="ru-RU" altLang="ru-RU" sz="4000" b="1" smtClean="0"/>
          </a:p>
          <a:p>
            <a:pPr algn="ctr">
              <a:buFont typeface="Wingdings 3" pitchFamily="18" charset="2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Страница 44. </a:t>
            </a:r>
          </a:p>
          <a:p>
            <a:pPr algn="ctr">
              <a:buFont typeface="Wingdings 3" pitchFamily="18" charset="2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№ 18 или 21.</a:t>
            </a:r>
          </a:p>
          <a:p>
            <a:pPr>
              <a:buFont typeface="Wingdings 3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323850" y="1412875"/>
            <a:ext cx="7705725" cy="4248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altLang="ru-RU" sz="4800" b="1" smtClean="0"/>
              <a:t>10, 4, 10, 7, 4, 3, 5, 2, 8</a:t>
            </a:r>
            <a:endParaRPr lang="ru-RU" altLang="ru-RU" sz="4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Самопроверка 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6683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285875"/>
            <a:ext cx="8464550" cy="1752600"/>
          </a:xfrm>
        </p:spPr>
        <p:txBody>
          <a:bodyPr/>
          <a:lstStyle/>
          <a:p>
            <a:pPr marR="0" algn="l" eaLnBrk="1" hangingPunct="1"/>
            <a:r>
              <a:rPr lang="ru-RU" altLang="ru-RU" sz="3200" smtClean="0">
                <a:solidFill>
                  <a:schemeClr val="tx1"/>
                </a:solidFill>
              </a:rPr>
              <a:t>Незнайка сначала съел 3 ягоды клубники, а затем 2 ягоды малины. </a:t>
            </a:r>
            <a:endParaRPr lang="en-US" altLang="ru-RU" sz="3200" smtClean="0">
              <a:solidFill>
                <a:schemeClr val="tx1"/>
              </a:solidFill>
            </a:endParaRPr>
          </a:p>
          <a:p>
            <a:pPr marR="0" algn="l" eaLnBrk="1" hangingPunct="1"/>
            <a:r>
              <a:rPr lang="ru-RU" altLang="ru-RU" sz="3200" smtClean="0">
                <a:solidFill>
                  <a:schemeClr val="tx1"/>
                </a:solidFill>
              </a:rPr>
              <a:t>Сколько ягодок съел Незнайка?</a:t>
            </a:r>
          </a:p>
        </p:txBody>
      </p:sp>
      <p:pic>
        <p:nvPicPr>
          <p:cNvPr id="2052" name="Picture 64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716338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76" descr="Картинка 150 из 19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18002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3" descr="Картинка 207 из 23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157788"/>
            <a:ext cx="1609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71550" y="3429000"/>
            <a:ext cx="3887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3 + 2  = 5 (я.)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Ответ: 5 ягодок</a:t>
            </a: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</p:childTnLst>
        </p:cTn>
      </p:par>
    </p:tnLst>
    <p:bldLst>
      <p:bldP spid="2051" grpId="0" build="p"/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71500"/>
            <a:ext cx="8229600" cy="4019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z="3200" b="1" smtClean="0"/>
              <a:t>		У крокодила Гены и Чебурашки были в гостях 7 друзей. 5 из них ушли. Сколько друзей осталось в гостях?</a:t>
            </a:r>
          </a:p>
        </p:txBody>
      </p:sp>
      <p:pic>
        <p:nvPicPr>
          <p:cNvPr id="53252" name="Picture 4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75113"/>
            <a:ext cx="245586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1188" y="2924175"/>
            <a:ext cx="5256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7- 5 = 2 (д.)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Ответ: 2 друга.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7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16217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9510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	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Когда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Винни-Пух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съел 4 горшочка мёда, у него осталось еще 6 горшочков. Сколько всего горшочков с мёдом было у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Винни-Пуха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779838" y="5661025"/>
            <a:ext cx="5364162" cy="898525"/>
            <a:chOff x="2381" y="3566"/>
            <a:chExt cx="3379" cy="566"/>
          </a:xfrm>
        </p:grpSpPr>
        <p:pic>
          <p:nvPicPr>
            <p:cNvPr id="13322" name="Picture 5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6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7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8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9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0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566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5589588"/>
            <a:ext cx="1403350" cy="1268412"/>
            <a:chOff x="0" y="3521"/>
            <a:chExt cx="884" cy="799"/>
          </a:xfrm>
        </p:grpSpPr>
        <p:pic>
          <p:nvPicPr>
            <p:cNvPr id="13319" name="Picture 12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521"/>
              <a:ext cx="58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840"/>
              <a:ext cx="49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1" descr="MCj042347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50"/>
              <a:ext cx="38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403350" y="2924175"/>
            <a:ext cx="799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4 + 6 = 10 (г.)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Ответ: 10 горшочков.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		</a:t>
            </a:r>
            <a:r>
              <a:rPr lang="ru-RU" altLang="ru-RU" sz="3200" b="1" smtClean="0"/>
              <a:t> Золушка по приказанию мачехи почистила 4 сковородки, а кастрюль на 3 больше. Сколько кастрюль почистила Золушка?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28625" y="3714750"/>
            <a:ext cx="50720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Arial" charset="0"/>
              </a:rPr>
              <a:t>4 + 3 = 7(к.)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Arial" charset="0"/>
              </a:rPr>
              <a:t>Ответ: 7 кастрюль. </a:t>
            </a:r>
          </a:p>
        </p:txBody>
      </p:sp>
      <p:pic>
        <p:nvPicPr>
          <p:cNvPr id="10" name="Picture 5" descr="2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14688"/>
            <a:ext cx="24733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8229600" cy="2019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		</a:t>
            </a:r>
            <a:r>
              <a:rPr lang="ru-RU" altLang="ru-RU" sz="3200" b="1" smtClean="0"/>
              <a:t>Карлсон съел 10 ореховых печений и 8 шоколадных. На сколько меньше Карлсон съел шоколадных печений?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42938" y="4221163"/>
            <a:ext cx="6305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10 – 8 = 2 (п.)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rgbClr val="C00000"/>
                </a:solidFill>
                <a:latin typeface="Arial" charset="0"/>
              </a:rPr>
              <a:t>Ответ: на 2 шоколадных печенья меньше.</a:t>
            </a:r>
          </a:p>
        </p:txBody>
      </p:sp>
      <p:pic>
        <p:nvPicPr>
          <p:cNvPr id="50182" name="Picture 6" descr="6e98f8634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73463"/>
            <a:ext cx="19573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207170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	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доктор Айболит вылечил зайчонка, ему осталось дать лекарство 6 котятам. Сколько птичек спас доктор Айболит?</a:t>
            </a:r>
          </a:p>
        </p:txBody>
      </p:sp>
      <p:pic>
        <p:nvPicPr>
          <p:cNvPr id="43012" name="Picture 4" descr="до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071938"/>
            <a:ext cx="13589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котят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8625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643063" y="2786063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Arial" charset="0"/>
              </a:rPr>
              <a:t>Задача не имеет смысла.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714500" y="571500"/>
            <a:ext cx="6624638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Молодцы, ребята!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54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Отдохнём!</a:t>
            </a:r>
          </a:p>
        </p:txBody>
      </p:sp>
      <p:pic>
        <p:nvPicPr>
          <p:cNvPr id="17411" name="Picture 12" descr="0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19145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716463"/>
            <a:ext cx="1798638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 descr="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00375"/>
            <a:ext cx="15525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5" descr="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0375"/>
            <a:ext cx="27019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6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1028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an2_7gnomov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36838"/>
            <a:ext cx="12144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536</TotalTime>
  <Words>221</Words>
  <Application>Microsoft Office PowerPoint</Application>
  <PresentationFormat>Экран (4:3)</PresentationFormat>
  <Paragraphs>51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Lucida Sans Unicode</vt:lpstr>
      <vt:lpstr>Wingdings 3</vt:lpstr>
      <vt:lpstr>Verdana</vt:lpstr>
      <vt:lpstr>Wingdings 2</vt:lpstr>
      <vt:lpstr>Calibri</vt:lpstr>
      <vt:lpstr>Comic Sans MS</vt:lpstr>
      <vt:lpstr>Times New Roman</vt:lpstr>
      <vt:lpstr>Открытая</vt:lpstr>
      <vt:lpstr>Презентация PowerPoint</vt:lpstr>
      <vt:lpstr>Самопроверка </vt:lpstr>
      <vt:lpstr>Задачи </vt:lpstr>
      <vt:lpstr>Презентация PowerPoint</vt:lpstr>
      <vt:lpstr> Когда Винни-Пух съел 4 горшочка мёда, у него осталось еще 6 горшочков. Сколько всего горшочков с мёдом было у Винни-Пуха?</vt:lpstr>
      <vt:lpstr>Презентация PowerPoint</vt:lpstr>
      <vt:lpstr>Презентация PowerPoint</vt:lpstr>
      <vt:lpstr> Когда доктор Айболит вылечил зайчонка, ему осталось дать лекарство 6 котятам. Сколько птичек спас доктор Айболит?</vt:lpstr>
      <vt:lpstr>Презентация PowerPoint</vt:lpstr>
      <vt:lpstr>Презентация PowerPoint</vt:lpstr>
      <vt:lpstr> Взаимопроверка.</vt:lpstr>
      <vt:lpstr>Помоги Незнайке</vt:lpstr>
      <vt:lpstr>Проверка</vt:lpstr>
      <vt:lpstr> Оцени свою работу на уроке</vt:lpstr>
      <vt:lpstr>Домашнее задание  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44</cp:revision>
  <dcterms:created xsi:type="dcterms:W3CDTF">2010-01-28T17:10:11Z</dcterms:created>
  <dcterms:modified xsi:type="dcterms:W3CDTF">2014-08-08T19:34:47Z</dcterms:modified>
</cp:coreProperties>
</file>