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60" r:id="rId5"/>
    <p:sldId id="261" r:id="rId6"/>
    <p:sldId id="262" r:id="rId7"/>
    <p:sldId id="263" r:id="rId8"/>
    <p:sldId id="264" r:id="rId9"/>
    <p:sldId id="265" r:id="rId10"/>
  </p:sldIdLst>
  <p:sldSz cx="9144000" cy="6858000" type="screen4x3"/>
  <p:notesSz cx="6881813" cy="9710738"/>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5C546DF8-CDDC-4320-A906-D3BEB8CA9869}" type="datetimeFigureOut">
              <a:rPr lang="ru-RU" smtClean="0"/>
              <a:pPr/>
              <a:t>14.11.2014</a:t>
            </a:fld>
            <a:endParaRPr lang="ru-RU"/>
          </a:p>
        </p:txBody>
      </p:sp>
      <p:sp>
        <p:nvSpPr>
          <p:cNvPr id="20" name="Нижний колонтитул 19"/>
          <p:cNvSpPr>
            <a:spLocks noGrp="1"/>
          </p:cNvSpPr>
          <p:nvPr>
            <p:ph type="ftr" sz="quarter" idx="11"/>
          </p:nvPr>
        </p:nvSpPr>
        <p:spPr/>
        <p:txBody>
          <a:bodyPr/>
          <a:lstStyle>
            <a:extLst/>
          </a:lstStyle>
          <a:p>
            <a:endParaRPr lang="ru-RU"/>
          </a:p>
        </p:txBody>
      </p:sp>
      <p:sp>
        <p:nvSpPr>
          <p:cNvPr id="10" name="Номер слайда 9"/>
          <p:cNvSpPr>
            <a:spLocks noGrp="1"/>
          </p:cNvSpPr>
          <p:nvPr>
            <p:ph type="sldNum" sz="quarter" idx="12"/>
          </p:nvPr>
        </p:nvSpPr>
        <p:spPr/>
        <p:txBody>
          <a:bodyPr/>
          <a:lstStyle>
            <a:extLst/>
          </a:lstStyle>
          <a:p>
            <a:fld id="{F3A4D2AC-B8BD-4E12-9898-5A66595C26AF}" type="slidenum">
              <a:rPr lang="ru-RU" smtClean="0"/>
              <a:pPr/>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C546DF8-CDDC-4320-A906-D3BEB8CA9869}" type="datetimeFigureOut">
              <a:rPr lang="ru-RU" smtClean="0"/>
              <a:pPr/>
              <a:t>14.11.2014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F3A4D2AC-B8BD-4E12-9898-5A66595C26AF}"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C546DF8-CDDC-4320-A906-D3BEB8CA9869}" type="datetimeFigureOut">
              <a:rPr lang="ru-RU" smtClean="0"/>
              <a:pPr/>
              <a:t>14.11.2014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F3A4D2AC-B8BD-4E12-9898-5A66595C26AF}"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C546DF8-CDDC-4320-A906-D3BEB8CA9869}" type="datetimeFigureOut">
              <a:rPr lang="ru-RU" smtClean="0"/>
              <a:pPr/>
              <a:t>14.11.2014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F3A4D2AC-B8BD-4E12-9898-5A66595C26AF}"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5C546DF8-CDDC-4320-A906-D3BEB8CA9869}" type="datetimeFigureOut">
              <a:rPr lang="ru-RU" smtClean="0"/>
              <a:pPr/>
              <a:t>14.11.2014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F3A4D2AC-B8BD-4E12-9898-5A66595C26AF}" type="slidenum">
              <a:rPr lang="ru-RU" smtClean="0"/>
              <a:pPr/>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C546DF8-CDDC-4320-A906-D3BEB8CA9869}" type="datetimeFigureOut">
              <a:rPr lang="ru-RU" smtClean="0"/>
              <a:pPr/>
              <a:t>14.11.2014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F3A4D2AC-B8BD-4E12-9898-5A66595C26AF}"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C546DF8-CDDC-4320-A906-D3BEB8CA9869}" type="datetimeFigureOut">
              <a:rPr lang="ru-RU" smtClean="0"/>
              <a:pPr/>
              <a:t>14.11.2014</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F3A4D2AC-B8BD-4E12-9898-5A66595C26AF}"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C546DF8-CDDC-4320-A906-D3BEB8CA9869}" type="datetimeFigureOut">
              <a:rPr lang="ru-RU" smtClean="0"/>
              <a:pPr/>
              <a:t>14.11.2014</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F3A4D2AC-B8BD-4E12-9898-5A66595C26AF}"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5C546DF8-CDDC-4320-A906-D3BEB8CA9869}" type="datetimeFigureOut">
              <a:rPr lang="ru-RU" smtClean="0"/>
              <a:pPr/>
              <a:t>14.11.2014</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F3A4D2AC-B8BD-4E12-9898-5A66595C26AF}" type="slidenum">
              <a:rPr lang="ru-RU" smtClean="0"/>
              <a:pPr/>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C546DF8-CDDC-4320-A906-D3BEB8CA9869}" type="datetimeFigureOut">
              <a:rPr lang="ru-RU" smtClean="0"/>
              <a:pPr/>
              <a:t>14.11.2014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F3A4D2AC-B8BD-4E12-9898-5A66595C26AF}"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5C546DF8-CDDC-4320-A906-D3BEB8CA9869}" type="datetimeFigureOut">
              <a:rPr lang="ru-RU" smtClean="0"/>
              <a:pPr/>
              <a:t>14.11.2014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F3A4D2AC-B8BD-4E12-9898-5A66595C26AF}" type="slidenum">
              <a:rPr lang="ru-RU" smtClean="0"/>
              <a:pPr/>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5C546DF8-CDDC-4320-A906-D3BEB8CA9869}" type="datetimeFigureOut">
              <a:rPr lang="ru-RU" smtClean="0"/>
              <a:pPr/>
              <a:t>14.11.2014</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F3A4D2AC-B8BD-4E12-9898-5A66595C26AF}" type="slidenum">
              <a:rPr lang="ru-RU" smtClean="0"/>
              <a:pPr/>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371600" y="428604"/>
            <a:ext cx="6986614" cy="5786478"/>
          </a:xfrm>
        </p:spPr>
        <p:txBody>
          <a:bodyPr>
            <a:normAutofit fontScale="70000" lnSpcReduction="20000"/>
          </a:bodyPr>
          <a:lstStyle/>
          <a:p>
            <a:pPr algn="ctr"/>
            <a:r>
              <a:rPr lang="ru-RU" b="1" dirty="0" smtClean="0"/>
              <a:t>Нормативно-правовая  база  аттестации  педагогических</a:t>
            </a:r>
            <a:br>
              <a:rPr lang="ru-RU" b="1" dirty="0" smtClean="0"/>
            </a:br>
            <a:r>
              <a:rPr lang="ru-RU" b="1" dirty="0" smtClean="0"/>
              <a:t>работников. Новый порядок аттестации.</a:t>
            </a:r>
          </a:p>
          <a:p>
            <a:r>
              <a:rPr lang="ru-RU" b="1" dirty="0" smtClean="0"/>
              <a:t/>
            </a:r>
            <a:br>
              <a:rPr lang="ru-RU" b="1" dirty="0" smtClean="0"/>
            </a:br>
            <a:r>
              <a:rPr lang="ru-RU" b="1" dirty="0" smtClean="0"/>
              <a:t>Федеральный закон от 29 декабря 2012 г. № 273-ФЗ</a:t>
            </a:r>
            <a:br>
              <a:rPr lang="ru-RU" b="1" dirty="0" smtClean="0"/>
            </a:br>
            <a:r>
              <a:rPr lang="ru-RU" b="1" dirty="0" smtClean="0"/>
              <a:t>"Об образовании в Российской Федерации"</a:t>
            </a:r>
            <a:br>
              <a:rPr lang="ru-RU" b="1" dirty="0" smtClean="0"/>
            </a:br>
            <a:r>
              <a:rPr lang="ru-RU" b="1" dirty="0" smtClean="0"/>
              <a:t> Статья  48.  Обязанности  и  ответственность  педагогических </a:t>
            </a:r>
            <a:br>
              <a:rPr lang="ru-RU" b="1" dirty="0" smtClean="0"/>
            </a:br>
            <a:r>
              <a:rPr lang="ru-RU" b="1" dirty="0" smtClean="0"/>
              <a:t>работников </a:t>
            </a:r>
            <a:br>
              <a:rPr lang="ru-RU" b="1" dirty="0" smtClean="0"/>
            </a:br>
            <a:r>
              <a:rPr lang="ru-RU" b="1" dirty="0" smtClean="0"/>
              <a:t> </a:t>
            </a:r>
            <a:br>
              <a:rPr lang="ru-RU" b="1" dirty="0" smtClean="0"/>
            </a:br>
            <a:r>
              <a:rPr lang="ru-RU" b="1" dirty="0" smtClean="0"/>
              <a:t>Педагогические работники обязаны:</a:t>
            </a:r>
            <a:br>
              <a:rPr lang="ru-RU" b="1" dirty="0" smtClean="0"/>
            </a:br>
            <a:r>
              <a:rPr lang="ru-RU" b="1" dirty="0" smtClean="0"/>
              <a:t> … </a:t>
            </a:r>
            <a:br>
              <a:rPr lang="ru-RU" b="1" dirty="0" smtClean="0"/>
            </a:br>
            <a:r>
              <a:rPr lang="ru-RU" b="1" dirty="0" smtClean="0"/>
              <a:t>8) проходить аттестацию на  соответствие  занимаемой должности в </a:t>
            </a:r>
            <a:br>
              <a:rPr lang="ru-RU" b="1" dirty="0" smtClean="0"/>
            </a:br>
            <a:r>
              <a:rPr lang="ru-RU" b="1" dirty="0" smtClean="0"/>
              <a:t>порядке, установленном законодательством об образовании. </a:t>
            </a:r>
            <a:br>
              <a:rPr lang="ru-RU" b="1" dirty="0" smtClean="0"/>
            </a:br>
            <a:r>
              <a:rPr lang="ru-RU" b="1" dirty="0" smtClean="0"/>
              <a:t> </a:t>
            </a:r>
            <a:br>
              <a:rPr lang="ru-RU" b="1" dirty="0" smtClean="0"/>
            </a:br>
            <a:r>
              <a:rPr lang="ru-RU" b="1" dirty="0" smtClean="0"/>
              <a:t>Статья   49.  Аттестация педагогических работников</a:t>
            </a:r>
            <a:br>
              <a:rPr lang="ru-RU" b="1" dirty="0" smtClean="0"/>
            </a:br>
            <a:r>
              <a:rPr lang="ru-RU" b="1" dirty="0" smtClean="0"/>
              <a:t>Приказ</a:t>
            </a:r>
            <a:br>
              <a:rPr lang="ru-RU" b="1" dirty="0" smtClean="0"/>
            </a:br>
            <a:r>
              <a:rPr lang="ru-RU" b="1" dirty="0" smtClean="0"/>
              <a:t>Министерства образования и науки РФ</a:t>
            </a:r>
            <a:br>
              <a:rPr lang="ru-RU" b="1" dirty="0" smtClean="0"/>
            </a:br>
            <a:r>
              <a:rPr lang="ru-RU" b="1" dirty="0" smtClean="0"/>
              <a:t>"Об утверждении Порядка проведения аттестации педагогических работников организаций, осуществляющих образовательную деятельность»                                                                        от 7.04.2014 № 276</a:t>
            </a:r>
            <a:br>
              <a:rPr lang="ru-RU" b="1" dirty="0" smtClean="0"/>
            </a:br>
            <a:r>
              <a:rPr lang="ru-RU" b="1" dirty="0" smtClean="0"/>
              <a:t> </a:t>
            </a:r>
            <a:br>
              <a:rPr lang="ru-RU" b="1" dirty="0" smtClean="0"/>
            </a:br>
            <a:endParaRPr lang="ru-RU" dirty="0" smtClean="0"/>
          </a:p>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Скругленный прямоугольник 8"/>
          <p:cNvSpPr/>
          <p:nvPr/>
        </p:nvSpPr>
        <p:spPr>
          <a:xfrm>
            <a:off x="1714480" y="357166"/>
            <a:ext cx="6858048" cy="571504"/>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Скругленный прямоугольник 4"/>
          <p:cNvSpPr/>
          <p:nvPr/>
        </p:nvSpPr>
        <p:spPr>
          <a:xfrm>
            <a:off x="1357290" y="5286388"/>
            <a:ext cx="2071702" cy="1214446"/>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1435608" y="274638"/>
            <a:ext cx="7498080" cy="582594"/>
          </a:xfrm>
        </p:spPr>
        <p:txBody>
          <a:bodyPr>
            <a:noAutofit/>
          </a:bodyPr>
          <a:lstStyle/>
          <a:p>
            <a:pPr algn="ctr"/>
            <a:r>
              <a:rPr lang="ru-RU" sz="1200" b="1" dirty="0" smtClean="0"/>
              <a:t/>
            </a:r>
            <a:br>
              <a:rPr lang="ru-RU" sz="1200" b="1" dirty="0" smtClean="0"/>
            </a:br>
            <a:r>
              <a:rPr lang="ru-RU" sz="1200" b="1" dirty="0" smtClean="0"/>
              <a:t/>
            </a:r>
            <a:br>
              <a:rPr lang="ru-RU" sz="1200" b="1" dirty="0" smtClean="0"/>
            </a:br>
            <a:r>
              <a:rPr lang="ru-RU" sz="1200" b="1" dirty="0" smtClean="0"/>
              <a:t/>
            </a:r>
            <a:br>
              <a:rPr lang="ru-RU" sz="1200" b="1" dirty="0" smtClean="0"/>
            </a:br>
            <a:r>
              <a:rPr lang="ru-RU" sz="1200" b="1" dirty="0" smtClean="0"/>
              <a:t/>
            </a:r>
            <a:br>
              <a:rPr lang="ru-RU" sz="1200" b="1" dirty="0" smtClean="0"/>
            </a:br>
            <a:r>
              <a:rPr lang="ru-RU" sz="1600" b="1" dirty="0" smtClean="0">
                <a:latin typeface="Constantia" pitchFamily="18" charset="0"/>
              </a:rPr>
              <a:t>Порядок </a:t>
            </a:r>
            <a:r>
              <a:rPr lang="ru-RU" sz="1600" b="1" dirty="0" smtClean="0">
                <a:latin typeface="Constantia" pitchFamily="18" charset="0"/>
              </a:rPr>
              <a:t>проведения аттестации  педагогических работников организаций,  осуществляющих образовательную деятельность </a:t>
            </a:r>
            <a:r>
              <a:rPr lang="ru-RU" sz="1200" b="1" dirty="0" smtClean="0"/>
              <a:t/>
            </a:r>
            <a:br>
              <a:rPr lang="ru-RU" sz="1200" b="1" dirty="0" smtClean="0"/>
            </a:br>
            <a:r>
              <a:rPr lang="ru-RU" sz="1200" b="1" dirty="0" smtClean="0"/>
              <a:t> </a:t>
            </a:r>
            <a:br>
              <a:rPr lang="ru-RU" sz="1200" b="1" dirty="0" smtClean="0"/>
            </a:br>
            <a:r>
              <a:rPr lang="ru-RU" sz="1200" b="1" dirty="0" smtClean="0"/>
              <a:t> </a:t>
            </a:r>
            <a:r>
              <a:rPr lang="ru-RU" sz="1200" b="1" dirty="0" smtClean="0"/>
              <a:t/>
            </a:r>
            <a:br>
              <a:rPr lang="ru-RU" sz="1200" b="1" dirty="0" smtClean="0"/>
            </a:br>
            <a:r>
              <a:rPr lang="ru-RU" sz="1200" b="1" dirty="0" smtClean="0"/>
              <a:t/>
            </a:r>
            <a:br>
              <a:rPr lang="ru-RU" sz="1200" b="1" dirty="0" smtClean="0"/>
            </a:br>
            <a:endParaRPr lang="ru-RU" sz="1200" dirty="0"/>
          </a:p>
        </p:txBody>
      </p:sp>
      <p:sp>
        <p:nvSpPr>
          <p:cNvPr id="3" name="Содержимое 2"/>
          <p:cNvSpPr>
            <a:spLocks noGrp="1"/>
          </p:cNvSpPr>
          <p:nvPr>
            <p:ph idx="1"/>
          </p:nvPr>
        </p:nvSpPr>
        <p:spPr>
          <a:xfrm>
            <a:off x="928662" y="1071546"/>
            <a:ext cx="8215338" cy="5572164"/>
          </a:xfrm>
        </p:spPr>
        <p:txBody>
          <a:bodyPr>
            <a:normAutofit/>
          </a:bodyPr>
          <a:lstStyle/>
          <a:p>
            <a:pPr lvl="1">
              <a:buNone/>
            </a:pPr>
            <a:r>
              <a:rPr lang="ru-RU" sz="1400" b="1" dirty="0" smtClean="0">
                <a:latin typeface="Constantia" pitchFamily="18" charset="0"/>
              </a:rPr>
              <a:t>ОПРЕДЕЛЯЕТ :</a:t>
            </a:r>
            <a:endParaRPr lang="ru-RU" sz="1400" b="1" dirty="0" smtClean="0">
              <a:latin typeface="Constantia" pitchFamily="18" charset="0"/>
            </a:endParaRPr>
          </a:p>
          <a:p>
            <a:r>
              <a:rPr lang="ru-RU" sz="1400" b="1" dirty="0" smtClean="0">
                <a:latin typeface="Constantia" pitchFamily="18" charset="0"/>
              </a:rPr>
              <a:t>цели </a:t>
            </a:r>
            <a:r>
              <a:rPr lang="ru-RU" sz="1400" b="1" dirty="0" smtClean="0">
                <a:latin typeface="Constantia" pitchFamily="18" charset="0"/>
              </a:rPr>
              <a:t>и задачи аттестации, </a:t>
            </a:r>
          </a:p>
          <a:p>
            <a:r>
              <a:rPr lang="ru-RU" sz="1400" b="1" dirty="0" smtClean="0">
                <a:latin typeface="Constantia" pitchFamily="18" charset="0"/>
              </a:rPr>
              <a:t>допуски </a:t>
            </a:r>
            <a:r>
              <a:rPr lang="ru-RU" sz="1400" b="1" dirty="0" smtClean="0">
                <a:latin typeface="Constantia" pitchFamily="18" charset="0"/>
              </a:rPr>
              <a:t>и ограничения при проведении аттестации, </a:t>
            </a:r>
          </a:p>
          <a:p>
            <a:r>
              <a:rPr lang="ru-RU" sz="1400" b="1" dirty="0" smtClean="0">
                <a:latin typeface="Constantia" pitchFamily="18" charset="0"/>
              </a:rPr>
              <a:t>основные  </a:t>
            </a:r>
            <a:r>
              <a:rPr lang="ru-RU" sz="1400" b="1" dirty="0" smtClean="0">
                <a:latin typeface="Constantia" pitchFamily="18" charset="0"/>
              </a:rPr>
              <a:t>подходы  к  формированию  аттестационных  комиссий, </a:t>
            </a:r>
          </a:p>
          <a:p>
            <a:pPr>
              <a:buNone/>
            </a:pPr>
            <a:r>
              <a:rPr lang="ru-RU" sz="1400" b="1" dirty="0" smtClean="0">
                <a:latin typeface="Constantia" pitchFamily="18" charset="0"/>
              </a:rPr>
              <a:t>принципы их работы и принятия решений, </a:t>
            </a:r>
          </a:p>
          <a:p>
            <a:r>
              <a:rPr lang="ru-RU" sz="1400" b="1" dirty="0" smtClean="0">
                <a:latin typeface="Constantia" pitchFamily="18" charset="0"/>
              </a:rPr>
              <a:t>порядок </a:t>
            </a:r>
            <a:r>
              <a:rPr lang="ru-RU" sz="1400" b="1" dirty="0" smtClean="0">
                <a:latin typeface="Constantia" pitchFamily="18" charset="0"/>
              </a:rPr>
              <a:t>подачи и обработки заявлений на аттестацию, </a:t>
            </a:r>
          </a:p>
          <a:p>
            <a:r>
              <a:rPr lang="ru-RU" sz="1400" b="1" dirty="0" smtClean="0">
                <a:latin typeface="Constantia" pitchFamily="18" charset="0"/>
              </a:rPr>
              <a:t>основания </a:t>
            </a:r>
            <a:r>
              <a:rPr lang="ru-RU" sz="1400" b="1" dirty="0" smtClean="0">
                <a:latin typeface="Constantia" pitchFamily="18" charset="0"/>
              </a:rPr>
              <a:t>для установления  квалификационных категорий</a:t>
            </a:r>
            <a:r>
              <a:rPr lang="ru-RU" sz="1400" b="1" dirty="0" smtClean="0">
                <a:latin typeface="Constantia" pitchFamily="18" charset="0"/>
              </a:rPr>
              <a:t>.</a:t>
            </a:r>
          </a:p>
          <a:p>
            <a:endParaRPr lang="ru-RU" sz="1400" b="1" dirty="0" smtClean="0">
              <a:latin typeface="Constantia" pitchFamily="18" charset="0"/>
            </a:endParaRPr>
          </a:p>
          <a:p>
            <a:pPr algn="ctr">
              <a:buNone/>
            </a:pPr>
            <a:r>
              <a:rPr lang="ru-RU" sz="1400" b="1" dirty="0" smtClean="0">
                <a:latin typeface="Constantia" pitchFamily="18" charset="0"/>
              </a:rPr>
              <a:t>Порядок проведения аттестации  </a:t>
            </a:r>
            <a:r>
              <a:rPr lang="ru-RU" sz="1400" b="1" dirty="0" smtClean="0">
                <a:latin typeface="Constantia" pitchFamily="18" charset="0"/>
              </a:rPr>
              <a:t>педагогических </a:t>
            </a:r>
            <a:r>
              <a:rPr lang="ru-RU" sz="1400" b="1" dirty="0" smtClean="0">
                <a:latin typeface="Constantia" pitchFamily="18" charset="0"/>
              </a:rPr>
              <a:t>работников </a:t>
            </a:r>
            <a:endParaRPr lang="ru-RU" sz="1400" b="1" dirty="0" smtClean="0">
              <a:latin typeface="Constantia" pitchFamily="18" charset="0"/>
            </a:endParaRPr>
          </a:p>
          <a:p>
            <a:pPr algn="ctr">
              <a:buNone/>
            </a:pPr>
            <a:r>
              <a:rPr lang="ru-RU" sz="1400" b="1" dirty="0" smtClean="0">
                <a:latin typeface="Constantia" pitchFamily="18" charset="0"/>
              </a:rPr>
              <a:t>организаций</a:t>
            </a:r>
            <a:r>
              <a:rPr lang="ru-RU" sz="1400" b="1" dirty="0" smtClean="0">
                <a:latin typeface="Constantia" pitchFamily="18" charset="0"/>
              </a:rPr>
              <a:t>, </a:t>
            </a:r>
            <a:r>
              <a:rPr lang="ru-RU" sz="1400" b="1" dirty="0" smtClean="0">
                <a:latin typeface="Constantia" pitchFamily="18" charset="0"/>
              </a:rPr>
              <a:t>осуществляющих </a:t>
            </a:r>
            <a:r>
              <a:rPr lang="ru-RU" sz="1400" b="1" dirty="0" smtClean="0">
                <a:latin typeface="Constantia" pitchFamily="18" charset="0"/>
              </a:rPr>
              <a:t>образовательную деятельность</a:t>
            </a:r>
          </a:p>
          <a:p>
            <a:endParaRPr lang="ru-RU" dirty="0"/>
          </a:p>
        </p:txBody>
      </p:sp>
      <p:sp>
        <p:nvSpPr>
          <p:cNvPr id="4" name="Скругленный прямоугольник 3"/>
          <p:cNvSpPr/>
          <p:nvPr/>
        </p:nvSpPr>
        <p:spPr>
          <a:xfrm>
            <a:off x="5000628" y="5143512"/>
            <a:ext cx="3643338" cy="1428760"/>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ru-RU" b="1" dirty="0" smtClean="0">
                <a:solidFill>
                  <a:schemeClr val="tx1"/>
                </a:solidFill>
                <a:latin typeface="Constantia" pitchFamily="18" charset="0"/>
              </a:rPr>
              <a:t>ДОБРОВОЛЬНАЯ </a:t>
            </a:r>
          </a:p>
          <a:p>
            <a:pPr algn="ctr">
              <a:buNone/>
            </a:pPr>
            <a:r>
              <a:rPr lang="ru-RU" b="1" dirty="0" smtClean="0">
                <a:solidFill>
                  <a:schemeClr val="tx1"/>
                </a:solidFill>
                <a:latin typeface="Constantia" pitchFamily="18" charset="0"/>
              </a:rPr>
              <a:t>НА  ПЕРВУЮ ИЛИ ВЫСШУЮ </a:t>
            </a:r>
          </a:p>
          <a:p>
            <a:pPr algn="ctr">
              <a:buNone/>
            </a:pPr>
            <a:r>
              <a:rPr lang="ru-RU" b="1" dirty="0" smtClean="0">
                <a:solidFill>
                  <a:schemeClr val="tx1"/>
                </a:solidFill>
                <a:latin typeface="Constantia" pitchFamily="18" charset="0"/>
              </a:rPr>
              <a:t> КВАЛИФИКАЦИОННЫЕ </a:t>
            </a:r>
          </a:p>
          <a:p>
            <a:pPr algn="ctr">
              <a:buNone/>
            </a:pPr>
            <a:r>
              <a:rPr lang="ru-RU" b="1" dirty="0" smtClean="0">
                <a:solidFill>
                  <a:schemeClr val="tx1"/>
                </a:solidFill>
                <a:latin typeface="Constantia" pitchFamily="18" charset="0"/>
              </a:rPr>
              <a:t>КАТЕГОРИИ</a:t>
            </a:r>
          </a:p>
          <a:p>
            <a:pPr algn="ctr"/>
            <a:endParaRPr lang="ru-RU" dirty="0">
              <a:solidFill>
                <a:schemeClr val="tx1"/>
              </a:solidFill>
            </a:endParaRPr>
          </a:p>
        </p:txBody>
      </p:sp>
      <p:sp>
        <p:nvSpPr>
          <p:cNvPr id="6" name="Скругленный прямоугольник 5"/>
          <p:cNvSpPr/>
          <p:nvPr/>
        </p:nvSpPr>
        <p:spPr>
          <a:xfrm>
            <a:off x="1071538" y="5143512"/>
            <a:ext cx="3643338" cy="1428760"/>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latin typeface="Constantia" pitchFamily="18" charset="0"/>
              </a:rPr>
              <a:t>ОБЯЗАТЕЛЬНАЯ </a:t>
            </a:r>
          </a:p>
          <a:p>
            <a:pPr algn="ctr"/>
            <a:r>
              <a:rPr lang="ru-RU" b="1" dirty="0" smtClean="0">
                <a:solidFill>
                  <a:schemeClr val="tx1"/>
                </a:solidFill>
                <a:latin typeface="Constantia" pitchFamily="18" charset="0"/>
              </a:rPr>
              <a:t>НА  СООТВЕТСТВИЕ  </a:t>
            </a:r>
          </a:p>
          <a:p>
            <a:pPr algn="ctr"/>
            <a:r>
              <a:rPr lang="ru-RU" b="1" dirty="0" smtClean="0">
                <a:solidFill>
                  <a:schemeClr val="tx1"/>
                </a:solidFill>
                <a:latin typeface="Constantia" pitchFamily="18" charset="0"/>
              </a:rPr>
              <a:t>ЗАНИМАЕМОЙ ДОЛЖНОСТИ </a:t>
            </a:r>
            <a:endParaRPr lang="ru-RU" b="1" dirty="0">
              <a:solidFill>
                <a:schemeClr val="tx1"/>
              </a:solidFill>
              <a:latin typeface="Constantia" pitchFamily="18" charset="0"/>
            </a:endParaRPr>
          </a:p>
        </p:txBody>
      </p:sp>
      <p:sp>
        <p:nvSpPr>
          <p:cNvPr id="8" name="Скругленный прямоугольник 7"/>
          <p:cNvSpPr/>
          <p:nvPr/>
        </p:nvSpPr>
        <p:spPr>
          <a:xfrm>
            <a:off x="3071802" y="4071942"/>
            <a:ext cx="3643338" cy="928694"/>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ru-RU" b="1" dirty="0" smtClean="0">
                <a:solidFill>
                  <a:schemeClr val="tx1"/>
                </a:solidFill>
                <a:latin typeface="Constantia" pitchFamily="18" charset="0"/>
              </a:rPr>
              <a:t>ДВА ВИДА АТТЕСТАЦИИ  </a:t>
            </a:r>
          </a:p>
          <a:p>
            <a:pPr algn="ctr">
              <a:buNone/>
            </a:pPr>
            <a:r>
              <a:rPr lang="ru-RU" b="1" dirty="0" smtClean="0">
                <a:solidFill>
                  <a:schemeClr val="tx1"/>
                </a:solidFill>
                <a:latin typeface="Constantia" pitchFamily="18" charset="0"/>
              </a:rPr>
              <a:t>педагогических работников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329642" cy="1928802"/>
          </a:xfrm>
        </p:spPr>
        <p:txBody>
          <a:bodyPr>
            <a:noAutofit/>
          </a:bodyPr>
          <a:lstStyle/>
          <a:p>
            <a:r>
              <a:rPr lang="ru-RU" sz="1200" dirty="0" smtClean="0">
                <a:latin typeface="Constantia" pitchFamily="18" charset="0"/>
              </a:rPr>
              <a:t/>
            </a:r>
            <a:br>
              <a:rPr lang="ru-RU" sz="1200" dirty="0" smtClean="0">
                <a:latin typeface="Constantia" pitchFamily="18" charset="0"/>
              </a:rPr>
            </a:br>
            <a:r>
              <a:rPr lang="ru-RU" sz="1200" dirty="0" smtClean="0">
                <a:latin typeface="Constantia" pitchFamily="18" charset="0"/>
              </a:rPr>
              <a:t/>
            </a:r>
            <a:br>
              <a:rPr lang="ru-RU" sz="1200" dirty="0" smtClean="0">
                <a:latin typeface="Constantia" pitchFamily="18" charset="0"/>
              </a:rPr>
            </a:br>
            <a:r>
              <a:rPr lang="ru-RU" sz="1200" dirty="0" smtClean="0">
                <a:latin typeface="Constantia" pitchFamily="18" charset="0"/>
              </a:rPr>
              <a:t/>
            </a:r>
            <a:br>
              <a:rPr lang="ru-RU" sz="1200" dirty="0" smtClean="0">
                <a:latin typeface="Constantia" pitchFamily="18" charset="0"/>
              </a:rPr>
            </a:br>
            <a:r>
              <a:rPr lang="ru-RU" sz="1200" dirty="0" smtClean="0">
                <a:latin typeface="Constantia" pitchFamily="18" charset="0"/>
              </a:rPr>
              <a:t/>
            </a:r>
            <a:br>
              <a:rPr lang="ru-RU" sz="1200" dirty="0" smtClean="0">
                <a:latin typeface="Constantia" pitchFamily="18" charset="0"/>
              </a:rPr>
            </a:br>
            <a:r>
              <a:rPr lang="ru-RU" sz="1200" dirty="0" smtClean="0">
                <a:latin typeface="Constantia" pitchFamily="18" charset="0"/>
              </a:rPr>
              <a:t/>
            </a:r>
            <a:br>
              <a:rPr lang="ru-RU" sz="1200" dirty="0" smtClean="0">
                <a:latin typeface="Constantia" pitchFamily="18" charset="0"/>
              </a:rPr>
            </a:br>
            <a:r>
              <a:rPr lang="ru-RU" sz="1200" dirty="0" smtClean="0">
                <a:latin typeface="Constantia" pitchFamily="18" charset="0"/>
              </a:rPr>
              <a:t/>
            </a:r>
            <a:br>
              <a:rPr lang="ru-RU" sz="1200" dirty="0" smtClean="0">
                <a:latin typeface="Constantia" pitchFamily="18" charset="0"/>
              </a:rPr>
            </a:br>
            <a:r>
              <a:rPr lang="ru-RU" sz="1200" dirty="0" smtClean="0">
                <a:latin typeface="Constantia" pitchFamily="18" charset="0"/>
              </a:rPr>
              <a:t/>
            </a:r>
            <a:br>
              <a:rPr lang="ru-RU" sz="1200" dirty="0" smtClean="0">
                <a:latin typeface="Constantia" pitchFamily="18" charset="0"/>
              </a:rPr>
            </a:br>
            <a:r>
              <a:rPr lang="ru-RU" sz="1200" dirty="0" smtClean="0">
                <a:latin typeface="Constantia" pitchFamily="18" charset="0"/>
              </a:rPr>
              <a:t/>
            </a:r>
            <a:br>
              <a:rPr lang="ru-RU" sz="1200" dirty="0" smtClean="0">
                <a:latin typeface="Constantia" pitchFamily="18" charset="0"/>
              </a:rPr>
            </a:br>
            <a:r>
              <a:rPr lang="ru-RU" sz="1200" dirty="0" smtClean="0">
                <a:latin typeface="Constantia" pitchFamily="18" charset="0"/>
              </a:rPr>
              <a:t/>
            </a:r>
            <a:br>
              <a:rPr lang="ru-RU" sz="1200" dirty="0" smtClean="0">
                <a:latin typeface="Constantia" pitchFamily="18" charset="0"/>
              </a:rPr>
            </a:br>
            <a:r>
              <a:rPr lang="ru-RU" sz="1200" dirty="0" smtClean="0">
                <a:latin typeface="Constantia" pitchFamily="18" charset="0"/>
              </a:rPr>
              <a:t/>
            </a:r>
            <a:br>
              <a:rPr lang="ru-RU" sz="1200" dirty="0" smtClean="0">
                <a:latin typeface="Constantia" pitchFamily="18" charset="0"/>
              </a:rPr>
            </a:br>
            <a:r>
              <a:rPr lang="ru-RU" sz="1200" dirty="0" smtClean="0">
                <a:latin typeface="Constantia" pitchFamily="18" charset="0"/>
              </a:rPr>
              <a:t/>
            </a:r>
            <a:br>
              <a:rPr lang="ru-RU" sz="1200" dirty="0" smtClean="0">
                <a:latin typeface="Constantia" pitchFamily="18" charset="0"/>
              </a:rPr>
            </a:br>
            <a:r>
              <a:rPr lang="ru-RU" sz="1200" dirty="0" smtClean="0">
                <a:latin typeface="Constantia" pitchFamily="18" charset="0"/>
              </a:rPr>
              <a:t/>
            </a:r>
            <a:br>
              <a:rPr lang="ru-RU" sz="1200" dirty="0" smtClean="0">
                <a:latin typeface="Constantia" pitchFamily="18" charset="0"/>
              </a:rPr>
            </a:br>
            <a:r>
              <a:rPr lang="ru-RU" sz="1200" dirty="0" smtClean="0">
                <a:latin typeface="Constantia" pitchFamily="18" charset="0"/>
              </a:rPr>
              <a:t/>
            </a:r>
            <a:br>
              <a:rPr lang="ru-RU" sz="1200" dirty="0" smtClean="0">
                <a:latin typeface="Constantia" pitchFamily="18" charset="0"/>
              </a:rPr>
            </a:br>
            <a:r>
              <a:rPr lang="ru-RU" sz="1200" dirty="0" smtClean="0">
                <a:latin typeface="Constantia" pitchFamily="18" charset="0"/>
              </a:rPr>
              <a:t/>
            </a:r>
            <a:br>
              <a:rPr lang="ru-RU" sz="1200" dirty="0" smtClean="0">
                <a:latin typeface="Constantia" pitchFamily="18" charset="0"/>
              </a:rPr>
            </a:br>
            <a:r>
              <a:rPr lang="ru-RU" sz="1200" dirty="0" smtClean="0">
                <a:latin typeface="Constantia" pitchFamily="18" charset="0"/>
              </a:rPr>
              <a:t/>
            </a:r>
            <a:br>
              <a:rPr lang="ru-RU" sz="1200" dirty="0" smtClean="0">
                <a:latin typeface="Constantia" pitchFamily="18" charset="0"/>
              </a:rPr>
            </a:br>
            <a:r>
              <a:rPr lang="ru-RU" sz="1200" dirty="0" smtClean="0">
                <a:latin typeface="Constantia" pitchFamily="18" charset="0"/>
              </a:rPr>
              <a:t/>
            </a:r>
            <a:br>
              <a:rPr lang="ru-RU" sz="1200" dirty="0" smtClean="0">
                <a:latin typeface="Constantia" pitchFamily="18" charset="0"/>
              </a:rPr>
            </a:br>
            <a:r>
              <a:rPr lang="ru-RU" sz="1200" dirty="0" smtClean="0">
                <a:latin typeface="Constantia" pitchFamily="18" charset="0"/>
              </a:rPr>
              <a:t/>
            </a:r>
            <a:br>
              <a:rPr lang="ru-RU" sz="1200" dirty="0" smtClean="0">
                <a:latin typeface="Constantia" pitchFamily="18" charset="0"/>
              </a:rPr>
            </a:br>
            <a:r>
              <a:rPr lang="ru-RU" sz="1200" dirty="0" smtClean="0">
                <a:latin typeface="Constantia" pitchFamily="18" charset="0"/>
              </a:rPr>
              <a:t/>
            </a:r>
            <a:br>
              <a:rPr lang="ru-RU" sz="1200" dirty="0" smtClean="0">
                <a:latin typeface="Constantia" pitchFamily="18" charset="0"/>
              </a:rPr>
            </a:br>
            <a:r>
              <a:rPr lang="ru-RU" sz="1200" dirty="0" smtClean="0">
                <a:latin typeface="Constantia" pitchFamily="18" charset="0"/>
              </a:rPr>
              <a:t/>
            </a:r>
            <a:br>
              <a:rPr lang="ru-RU" sz="1200" dirty="0" smtClean="0">
                <a:latin typeface="Constantia" pitchFamily="18" charset="0"/>
              </a:rPr>
            </a:br>
            <a:r>
              <a:rPr lang="ru-RU" sz="1200" dirty="0" smtClean="0">
                <a:latin typeface="Constantia" pitchFamily="18" charset="0"/>
              </a:rPr>
              <a:t/>
            </a:r>
            <a:br>
              <a:rPr lang="ru-RU" sz="1200" dirty="0" smtClean="0">
                <a:latin typeface="Constantia" pitchFamily="18" charset="0"/>
              </a:rPr>
            </a:br>
            <a:r>
              <a:rPr lang="ru-RU" sz="1200" dirty="0" smtClean="0">
                <a:latin typeface="Constantia" pitchFamily="18" charset="0"/>
              </a:rPr>
              <a:t/>
            </a:r>
            <a:br>
              <a:rPr lang="ru-RU" sz="1200" dirty="0" smtClean="0">
                <a:latin typeface="Constantia" pitchFamily="18" charset="0"/>
              </a:rPr>
            </a:br>
            <a:r>
              <a:rPr lang="ru-RU" sz="1200" dirty="0" smtClean="0">
                <a:latin typeface="Constantia" pitchFamily="18" charset="0"/>
              </a:rPr>
              <a:t/>
            </a:r>
            <a:br>
              <a:rPr lang="ru-RU" sz="1200" dirty="0" smtClean="0">
                <a:latin typeface="Constantia" pitchFamily="18" charset="0"/>
              </a:rPr>
            </a:br>
            <a:r>
              <a:rPr lang="ru-RU" sz="1200" dirty="0" smtClean="0">
                <a:latin typeface="Constantia" pitchFamily="18" charset="0"/>
              </a:rPr>
              <a:t/>
            </a:r>
            <a:br>
              <a:rPr lang="ru-RU" sz="1200" dirty="0" smtClean="0">
                <a:latin typeface="Constantia" pitchFamily="18" charset="0"/>
              </a:rPr>
            </a:br>
            <a:r>
              <a:rPr lang="ru-RU" sz="1200" dirty="0" smtClean="0">
                <a:latin typeface="Constantia" pitchFamily="18" charset="0"/>
              </a:rPr>
              <a:t/>
            </a:r>
            <a:br>
              <a:rPr lang="ru-RU" sz="1200" dirty="0" smtClean="0">
                <a:latin typeface="Constantia" pitchFamily="18" charset="0"/>
              </a:rPr>
            </a:br>
            <a:r>
              <a:rPr lang="ru-RU" sz="1200" dirty="0" smtClean="0">
                <a:latin typeface="Constantia" pitchFamily="18" charset="0"/>
              </a:rPr>
              <a:t/>
            </a:r>
            <a:br>
              <a:rPr lang="ru-RU" sz="1200" dirty="0" smtClean="0">
                <a:latin typeface="Constantia" pitchFamily="18" charset="0"/>
              </a:rPr>
            </a:br>
            <a:r>
              <a:rPr lang="ru-RU" sz="1200" dirty="0" smtClean="0">
                <a:latin typeface="Constantia" pitchFamily="18" charset="0"/>
              </a:rPr>
              <a:t/>
            </a:r>
            <a:br>
              <a:rPr lang="ru-RU" sz="1200" dirty="0" smtClean="0">
                <a:latin typeface="Constantia" pitchFamily="18" charset="0"/>
              </a:rPr>
            </a:br>
            <a:r>
              <a:rPr lang="ru-RU" sz="1200" dirty="0" smtClean="0">
                <a:latin typeface="Constantia" pitchFamily="18" charset="0"/>
              </a:rPr>
              <a:t/>
            </a:r>
            <a:br>
              <a:rPr lang="ru-RU" sz="1200" dirty="0" smtClean="0">
                <a:latin typeface="Constantia" pitchFamily="18" charset="0"/>
              </a:rPr>
            </a:br>
            <a:r>
              <a:rPr lang="ru-RU" sz="1200" dirty="0" smtClean="0">
                <a:latin typeface="Constantia" pitchFamily="18" charset="0"/>
              </a:rPr>
              <a:t/>
            </a:r>
            <a:br>
              <a:rPr lang="ru-RU" sz="1200" dirty="0" smtClean="0">
                <a:latin typeface="Constantia" pitchFamily="18" charset="0"/>
              </a:rPr>
            </a:br>
            <a:r>
              <a:rPr lang="ru-RU" sz="1200" dirty="0" smtClean="0">
                <a:latin typeface="Constantia" pitchFamily="18" charset="0"/>
              </a:rPr>
              <a:t/>
            </a:r>
            <a:br>
              <a:rPr lang="ru-RU" sz="1200" dirty="0" smtClean="0">
                <a:latin typeface="Constantia" pitchFamily="18" charset="0"/>
              </a:rPr>
            </a:br>
            <a:r>
              <a:rPr lang="ru-RU" sz="1200" dirty="0" smtClean="0">
                <a:latin typeface="Constantia" pitchFamily="18" charset="0"/>
              </a:rPr>
              <a:t/>
            </a:r>
            <a:br>
              <a:rPr lang="ru-RU" sz="1200" dirty="0" smtClean="0">
                <a:latin typeface="Constantia" pitchFamily="18" charset="0"/>
              </a:rPr>
            </a:br>
            <a:r>
              <a:rPr lang="ru-RU" sz="1200" dirty="0" smtClean="0">
                <a:latin typeface="Constantia" pitchFamily="18" charset="0"/>
              </a:rPr>
              <a:t>Аттестация  </a:t>
            </a:r>
            <a:r>
              <a:rPr lang="ru-RU" sz="1200" dirty="0" smtClean="0">
                <a:latin typeface="Constantia" pitchFamily="18" charset="0"/>
              </a:rPr>
              <a:t>педагогических </a:t>
            </a:r>
            <a:r>
              <a:rPr lang="ru-RU" sz="1200" dirty="0" smtClean="0">
                <a:latin typeface="Constantia" pitchFamily="18" charset="0"/>
              </a:rPr>
              <a:t> работников  </a:t>
            </a:r>
            <a:r>
              <a:rPr lang="ru-RU" sz="1200" dirty="0" smtClean="0">
                <a:latin typeface="Constantia" pitchFamily="18" charset="0"/>
              </a:rPr>
              <a:t>проводится  </a:t>
            </a:r>
            <a:r>
              <a:rPr lang="ru-RU" sz="1200" dirty="0" smtClean="0">
                <a:latin typeface="Constantia" pitchFamily="18" charset="0"/>
              </a:rPr>
              <a:t>по </a:t>
            </a:r>
            <a:r>
              <a:rPr lang="ru-RU" sz="1200" dirty="0" smtClean="0">
                <a:latin typeface="Constantia" pitchFamily="18" charset="0"/>
              </a:rPr>
              <a:t>28 </a:t>
            </a:r>
            <a:r>
              <a:rPr lang="ru-RU" sz="1200" dirty="0" smtClean="0">
                <a:latin typeface="Constantia" pitchFamily="18" charset="0"/>
              </a:rPr>
              <a:t>должностям</a:t>
            </a:r>
            <a:br>
              <a:rPr lang="ru-RU" sz="1200" dirty="0" smtClean="0">
                <a:latin typeface="Constantia" pitchFamily="18" charset="0"/>
              </a:rPr>
            </a:br>
            <a:r>
              <a:rPr lang="ru-RU" sz="1200" dirty="0" smtClean="0">
                <a:latin typeface="Constantia" pitchFamily="18" charset="0"/>
              </a:rPr>
              <a:t>Перечень </a:t>
            </a:r>
            <a:r>
              <a:rPr lang="ru-RU" sz="1200" dirty="0" smtClean="0">
                <a:latin typeface="Constantia" pitchFamily="18" charset="0"/>
              </a:rPr>
              <a:t>педагогических </a:t>
            </a:r>
            <a:r>
              <a:rPr lang="ru-RU" sz="1200" dirty="0" smtClean="0">
                <a:latin typeface="Constantia" pitchFamily="18" charset="0"/>
              </a:rPr>
              <a:t> должностей </a:t>
            </a:r>
            <a:r>
              <a:rPr lang="ru-RU" sz="1200" dirty="0" smtClean="0">
                <a:latin typeface="Constantia" pitchFamily="18" charset="0"/>
              </a:rPr>
              <a:t>определен </a:t>
            </a:r>
            <a:r>
              <a:rPr lang="ru-RU" sz="1200" dirty="0" smtClean="0">
                <a:latin typeface="Constantia" pitchFamily="18" charset="0"/>
              </a:rPr>
              <a:t>Постановлением </a:t>
            </a:r>
            <a:r>
              <a:rPr lang="ru-RU" sz="1200" dirty="0" smtClean="0">
                <a:latin typeface="Constantia" pitchFamily="18" charset="0"/>
              </a:rPr>
              <a:t>Правительства РФ </a:t>
            </a:r>
            <a:r>
              <a:rPr lang="ru-RU" sz="1200" dirty="0" smtClean="0">
                <a:latin typeface="Constantia" pitchFamily="18" charset="0"/>
              </a:rPr>
              <a:t/>
            </a:r>
            <a:br>
              <a:rPr lang="ru-RU" sz="1200" dirty="0" smtClean="0">
                <a:latin typeface="Constantia" pitchFamily="18" charset="0"/>
              </a:rPr>
            </a:br>
            <a:r>
              <a:rPr lang="ru-RU" sz="1200" dirty="0" smtClean="0">
                <a:latin typeface="Constantia" pitchFamily="18" charset="0"/>
              </a:rPr>
              <a:t>от </a:t>
            </a:r>
            <a:r>
              <a:rPr lang="ru-RU" sz="1200" dirty="0" smtClean="0">
                <a:latin typeface="Constantia" pitchFamily="18" charset="0"/>
              </a:rPr>
              <a:t>8 августа 2013 г. № 678  </a:t>
            </a:r>
            <a:br>
              <a:rPr lang="ru-RU" sz="1200" dirty="0" smtClean="0">
                <a:latin typeface="Constantia" pitchFamily="18" charset="0"/>
              </a:rPr>
            </a:br>
            <a:r>
              <a:rPr lang="ru-RU" sz="1200" dirty="0" smtClean="0">
                <a:latin typeface="Constantia" pitchFamily="18" charset="0"/>
              </a:rPr>
              <a:t>«Об утверждении </a:t>
            </a:r>
            <a:r>
              <a:rPr lang="ru-RU" sz="1200" dirty="0" smtClean="0">
                <a:latin typeface="Constantia" pitchFamily="18" charset="0"/>
              </a:rPr>
              <a:t>номенклатуры </a:t>
            </a:r>
            <a:r>
              <a:rPr lang="ru-RU" sz="1200" dirty="0" smtClean="0">
                <a:latin typeface="Constantia" pitchFamily="18" charset="0"/>
              </a:rPr>
              <a:t>должностей </a:t>
            </a:r>
            <a:r>
              <a:rPr lang="ru-RU" sz="1200" dirty="0" smtClean="0">
                <a:latin typeface="Constantia" pitchFamily="18" charset="0"/>
              </a:rPr>
              <a:t>педагогических </a:t>
            </a:r>
            <a:r>
              <a:rPr lang="ru-RU" sz="1200" dirty="0" err="1" smtClean="0">
                <a:latin typeface="Constantia" pitchFamily="18" charset="0"/>
              </a:rPr>
              <a:t>работниковорганизаций</a:t>
            </a:r>
            <a:r>
              <a:rPr lang="ru-RU" sz="1200" dirty="0" smtClean="0">
                <a:latin typeface="Constantia" pitchFamily="18" charset="0"/>
              </a:rPr>
              <a:t>, осуществляющих </a:t>
            </a:r>
            <a:r>
              <a:rPr lang="ru-RU" sz="1200" dirty="0" smtClean="0">
                <a:latin typeface="Constantia" pitchFamily="18" charset="0"/>
              </a:rPr>
              <a:t>образовательную </a:t>
            </a:r>
            <a:r>
              <a:rPr lang="ru-RU" sz="1200" dirty="0" smtClean="0">
                <a:latin typeface="Constantia" pitchFamily="18" charset="0"/>
              </a:rPr>
              <a:t>деятельность, </a:t>
            </a:r>
            <a:r>
              <a:rPr lang="ru-RU" sz="1200" dirty="0" smtClean="0">
                <a:latin typeface="Constantia" pitchFamily="18" charset="0"/>
              </a:rPr>
              <a:t>должностей </a:t>
            </a:r>
            <a:r>
              <a:rPr lang="ru-RU" sz="1200" dirty="0" smtClean="0">
                <a:latin typeface="Constantia" pitchFamily="18" charset="0"/>
              </a:rPr>
              <a:t>руководителей </a:t>
            </a:r>
            <a:r>
              <a:rPr lang="ru-RU" sz="1200" dirty="0" smtClean="0">
                <a:latin typeface="Constantia" pitchFamily="18" charset="0"/>
              </a:rPr>
              <a:t>образовательных </a:t>
            </a:r>
            <a:r>
              <a:rPr lang="ru-RU" sz="1200" dirty="0" smtClean="0">
                <a:latin typeface="Constantia" pitchFamily="18" charset="0"/>
              </a:rPr>
              <a:t>организаций»</a:t>
            </a:r>
            <a:r>
              <a:rPr lang="ru-RU" sz="1400" dirty="0" smtClean="0"/>
              <a:t/>
            </a:r>
            <a:br>
              <a:rPr lang="ru-RU" sz="1400" dirty="0" smtClean="0"/>
            </a:br>
            <a:endParaRPr lang="ru-RU" sz="1400" dirty="0"/>
          </a:p>
        </p:txBody>
      </p:sp>
      <p:sp>
        <p:nvSpPr>
          <p:cNvPr id="3" name="Текст 2"/>
          <p:cNvSpPr>
            <a:spLocks noGrp="1"/>
          </p:cNvSpPr>
          <p:nvPr>
            <p:ph type="body" idx="2"/>
          </p:nvPr>
        </p:nvSpPr>
        <p:spPr>
          <a:xfrm>
            <a:off x="457200" y="1785926"/>
            <a:ext cx="8115328" cy="357190"/>
          </a:xfrm>
        </p:spPr>
        <p:txBody>
          <a:bodyPr/>
          <a:lstStyle/>
          <a:p>
            <a:pPr algn="ctr"/>
            <a:r>
              <a:rPr lang="ru-RU" b="1" dirty="0" smtClean="0">
                <a:latin typeface="Constantia" pitchFamily="18" charset="0"/>
              </a:rPr>
              <a:t>Перечень должностей педагогических  работников </a:t>
            </a:r>
          </a:p>
          <a:p>
            <a:endParaRPr lang="ru-RU" dirty="0"/>
          </a:p>
        </p:txBody>
      </p:sp>
      <p:sp>
        <p:nvSpPr>
          <p:cNvPr id="4" name="Содержимое 3"/>
          <p:cNvSpPr>
            <a:spLocks noGrp="1"/>
          </p:cNvSpPr>
          <p:nvPr>
            <p:ph sz="half" idx="1"/>
          </p:nvPr>
        </p:nvSpPr>
        <p:spPr>
          <a:xfrm>
            <a:off x="457200" y="2214554"/>
            <a:ext cx="8153400" cy="3911609"/>
          </a:xfrm>
        </p:spPr>
        <p:txBody>
          <a:bodyPr numCol="2">
            <a:normAutofit fontScale="25000" lnSpcReduction="20000"/>
          </a:bodyPr>
          <a:lstStyle/>
          <a:p>
            <a:r>
              <a:rPr lang="ru-RU" sz="4800" b="1" dirty="0" smtClean="0">
                <a:latin typeface="Constantia" pitchFamily="18" charset="0"/>
              </a:rPr>
              <a:t>1. Воспитатель  </a:t>
            </a:r>
          </a:p>
          <a:p>
            <a:r>
              <a:rPr lang="ru-RU" sz="4800" b="1" dirty="0" smtClean="0">
                <a:latin typeface="Constantia" pitchFamily="18" charset="0"/>
              </a:rPr>
              <a:t>2. Инструктор-методист </a:t>
            </a:r>
          </a:p>
          <a:p>
            <a:r>
              <a:rPr lang="ru-RU" sz="4800" b="1" dirty="0" smtClean="0">
                <a:latin typeface="Constantia" pitchFamily="18" charset="0"/>
              </a:rPr>
              <a:t>3. Инструктор по труду </a:t>
            </a:r>
          </a:p>
          <a:p>
            <a:r>
              <a:rPr lang="ru-RU" sz="4800" b="1" dirty="0" smtClean="0">
                <a:latin typeface="Constantia" pitchFamily="18" charset="0"/>
              </a:rPr>
              <a:t>4. Инструктор по физической культуре </a:t>
            </a:r>
          </a:p>
          <a:p>
            <a:r>
              <a:rPr lang="ru-RU" sz="4800" b="1" dirty="0" smtClean="0">
                <a:latin typeface="Constantia" pitchFamily="18" charset="0"/>
              </a:rPr>
              <a:t>5. Концертмейстер </a:t>
            </a:r>
          </a:p>
          <a:p>
            <a:r>
              <a:rPr lang="ru-RU" sz="4800" b="1" dirty="0" smtClean="0">
                <a:latin typeface="Constantia" pitchFamily="18" charset="0"/>
              </a:rPr>
              <a:t>6. Логопед </a:t>
            </a:r>
          </a:p>
          <a:p>
            <a:r>
              <a:rPr lang="ru-RU" sz="4800" b="1" dirty="0" smtClean="0">
                <a:latin typeface="Constantia" pitchFamily="18" charset="0"/>
              </a:rPr>
              <a:t>7. Мастер производственного обучения </a:t>
            </a:r>
          </a:p>
          <a:p>
            <a:r>
              <a:rPr lang="ru-RU" sz="4800" b="1" dirty="0" smtClean="0">
                <a:latin typeface="Constantia" pitchFamily="18" charset="0"/>
              </a:rPr>
              <a:t>8. Методист </a:t>
            </a:r>
          </a:p>
          <a:p>
            <a:r>
              <a:rPr lang="ru-RU" sz="4800" b="1" dirty="0" smtClean="0">
                <a:latin typeface="Constantia" pitchFamily="18" charset="0"/>
              </a:rPr>
              <a:t>9. Музыкальный руководитель </a:t>
            </a:r>
          </a:p>
          <a:p>
            <a:r>
              <a:rPr lang="ru-RU" sz="4800" b="1" dirty="0" smtClean="0">
                <a:latin typeface="Constantia" pitchFamily="18" charset="0"/>
              </a:rPr>
              <a:t>10. Педагог дополнительного образования  </a:t>
            </a:r>
          </a:p>
          <a:p>
            <a:r>
              <a:rPr lang="ru-RU" sz="4800" b="1" dirty="0" smtClean="0">
                <a:latin typeface="Constantia" pitchFamily="18" charset="0"/>
              </a:rPr>
              <a:t>11. Педагог-библиотекарь </a:t>
            </a:r>
          </a:p>
          <a:p>
            <a:r>
              <a:rPr lang="ru-RU" sz="4800" b="1" dirty="0" smtClean="0">
                <a:latin typeface="Constantia" pitchFamily="18" charset="0"/>
              </a:rPr>
              <a:t>12. Педагог-организатор </a:t>
            </a:r>
          </a:p>
          <a:p>
            <a:r>
              <a:rPr lang="ru-RU" sz="4800" b="1" dirty="0" smtClean="0">
                <a:latin typeface="Constantia" pitchFamily="18" charset="0"/>
              </a:rPr>
              <a:t>13. Педагог-психолог </a:t>
            </a:r>
          </a:p>
          <a:p>
            <a:r>
              <a:rPr lang="ru-RU" sz="4800" b="1" dirty="0" smtClean="0">
                <a:latin typeface="Constantia" pitchFamily="18" charset="0"/>
              </a:rPr>
              <a:t>14. Преподаватель </a:t>
            </a:r>
          </a:p>
          <a:p>
            <a:r>
              <a:rPr lang="ru-RU" sz="4800" b="1" dirty="0" smtClean="0">
                <a:latin typeface="Constantia" pitchFamily="18" charset="0"/>
              </a:rPr>
              <a:t>15. Преподаватель-организатор основ безопасности </a:t>
            </a:r>
            <a:r>
              <a:rPr lang="ru-RU" sz="4800" b="1" dirty="0" smtClean="0">
                <a:latin typeface="Constantia" pitchFamily="18" charset="0"/>
              </a:rPr>
              <a:t> жизнедеятельности </a:t>
            </a:r>
          </a:p>
          <a:p>
            <a:endParaRPr lang="ru-RU" sz="4800" b="1" dirty="0" smtClean="0">
              <a:latin typeface="Constantia" pitchFamily="18" charset="0"/>
            </a:endParaRPr>
          </a:p>
          <a:p>
            <a:endParaRPr lang="ru-RU" sz="4800" b="1" dirty="0" smtClean="0">
              <a:latin typeface="Constantia" pitchFamily="18" charset="0"/>
            </a:endParaRPr>
          </a:p>
          <a:p>
            <a:r>
              <a:rPr lang="ru-RU" sz="4800" b="1" dirty="0" smtClean="0">
                <a:latin typeface="Constantia" pitchFamily="18" charset="0"/>
              </a:rPr>
              <a:t>16. Руководитель физического воспитания </a:t>
            </a:r>
          </a:p>
          <a:p>
            <a:r>
              <a:rPr lang="ru-RU" sz="4800" b="1" dirty="0" smtClean="0">
                <a:latin typeface="Constantia" pitchFamily="18" charset="0"/>
              </a:rPr>
              <a:t>17. Социальный педагог </a:t>
            </a:r>
          </a:p>
          <a:p>
            <a:r>
              <a:rPr lang="ru-RU" sz="4800" b="1" dirty="0" smtClean="0">
                <a:latin typeface="Constantia" pitchFamily="18" charset="0"/>
              </a:rPr>
              <a:t>18. Старший вожатый </a:t>
            </a:r>
          </a:p>
          <a:p>
            <a:r>
              <a:rPr lang="ru-RU" sz="4800" b="1" dirty="0" smtClean="0">
                <a:latin typeface="Constantia" pitchFamily="18" charset="0"/>
              </a:rPr>
              <a:t>19. Старший воспитатель </a:t>
            </a:r>
          </a:p>
          <a:p>
            <a:r>
              <a:rPr lang="ru-RU" sz="4800" b="1" dirty="0" smtClean="0">
                <a:latin typeface="Constantia" pitchFamily="18" charset="0"/>
              </a:rPr>
              <a:t>20. Старший инструктор-методист </a:t>
            </a:r>
          </a:p>
          <a:p>
            <a:r>
              <a:rPr lang="ru-RU" sz="4800" b="1" dirty="0" smtClean="0">
                <a:latin typeface="Constantia" pitchFamily="18" charset="0"/>
              </a:rPr>
              <a:t>21. Старший методист </a:t>
            </a:r>
          </a:p>
          <a:p>
            <a:r>
              <a:rPr lang="ru-RU" sz="4800" b="1" dirty="0" smtClean="0">
                <a:latin typeface="Constantia" pitchFamily="18" charset="0"/>
              </a:rPr>
              <a:t>22. Старший педагог дополнительного образования </a:t>
            </a:r>
          </a:p>
          <a:p>
            <a:r>
              <a:rPr lang="ru-RU" sz="4800" b="1" dirty="0" smtClean="0">
                <a:latin typeface="Constantia" pitchFamily="18" charset="0"/>
              </a:rPr>
              <a:t>23. Старший тренер-преподаватель </a:t>
            </a:r>
          </a:p>
          <a:p>
            <a:r>
              <a:rPr lang="ru-RU" sz="4800" b="1" dirty="0" smtClean="0">
                <a:latin typeface="Constantia" pitchFamily="18" charset="0"/>
              </a:rPr>
              <a:t>24. Тренер-преподаватель  </a:t>
            </a:r>
          </a:p>
          <a:p>
            <a:r>
              <a:rPr lang="ru-RU" sz="4800" b="1" dirty="0" smtClean="0">
                <a:latin typeface="Constantia" pitchFamily="18" charset="0"/>
              </a:rPr>
              <a:t>25. </a:t>
            </a:r>
            <a:r>
              <a:rPr lang="ru-RU" sz="4800" b="1" dirty="0" err="1" smtClean="0">
                <a:latin typeface="Constantia" pitchFamily="18" charset="0"/>
              </a:rPr>
              <a:t>Тьютор</a:t>
            </a:r>
            <a:r>
              <a:rPr lang="ru-RU" sz="4800" b="1" dirty="0" smtClean="0">
                <a:latin typeface="Constantia" pitchFamily="18" charset="0"/>
              </a:rPr>
              <a:t> </a:t>
            </a:r>
          </a:p>
          <a:p>
            <a:r>
              <a:rPr lang="ru-RU" sz="4800" b="1" dirty="0" smtClean="0">
                <a:latin typeface="Constantia" pitchFamily="18" charset="0"/>
              </a:rPr>
              <a:t>26. Учитель </a:t>
            </a:r>
          </a:p>
          <a:p>
            <a:r>
              <a:rPr lang="ru-RU" sz="4800" b="1" dirty="0" smtClean="0">
                <a:latin typeface="Constantia" pitchFamily="18" charset="0"/>
              </a:rPr>
              <a:t>27. Учитель-дефектолог  </a:t>
            </a:r>
          </a:p>
          <a:p>
            <a:r>
              <a:rPr lang="ru-RU" sz="4800" b="1" dirty="0" smtClean="0">
                <a:latin typeface="Constantia" pitchFamily="18" charset="0"/>
              </a:rPr>
              <a:t>28. Учитель-логопед  </a:t>
            </a:r>
          </a:p>
          <a:p>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498080" cy="6369072"/>
          </a:xfrm>
        </p:spPr>
        <p:txBody>
          <a:bodyPr>
            <a:normAutofit fontScale="90000"/>
          </a:bodyPr>
          <a:lstStyle/>
          <a:p>
            <a:pPr algn="ctr"/>
            <a:r>
              <a:rPr lang="ru-RU" sz="1600" b="1" dirty="0" smtClean="0">
                <a:latin typeface="Constantia" pitchFamily="18" charset="0"/>
              </a:rPr>
              <a:t>Обязательная аттестация педагогических работников </a:t>
            </a:r>
            <a:r>
              <a:rPr lang="ru-RU" sz="1600" b="1" dirty="0" smtClean="0">
                <a:latin typeface="Constantia" pitchFamily="18" charset="0"/>
              </a:rPr>
              <a:t>с </a:t>
            </a:r>
            <a:r>
              <a:rPr lang="ru-RU" sz="1600" b="1" dirty="0" smtClean="0">
                <a:latin typeface="Constantia" pitchFamily="18" charset="0"/>
              </a:rPr>
              <a:t>целью подтверждения соответствия занимаемой должности  </a:t>
            </a:r>
            <a:r>
              <a:rPr lang="ru-RU" sz="1600" b="1" dirty="0" smtClean="0">
                <a:latin typeface="Constantia" pitchFamily="18" charset="0"/>
              </a:rPr>
              <a:t>проводится </a:t>
            </a:r>
            <a:r>
              <a:rPr lang="ru-RU" sz="1600" b="1" dirty="0" smtClean="0">
                <a:latin typeface="Constantia" pitchFamily="18" charset="0"/>
              </a:rPr>
              <a:t>аттестационными комиссиями образовательных </a:t>
            </a:r>
            <a:r>
              <a:rPr lang="ru-RU" sz="1600" b="1" dirty="0" smtClean="0">
                <a:latin typeface="Constantia" pitchFamily="18" charset="0"/>
              </a:rPr>
              <a:t>организаций</a:t>
            </a:r>
            <a:br>
              <a:rPr lang="ru-RU" sz="1600" b="1" dirty="0" smtClean="0">
                <a:latin typeface="Constantia" pitchFamily="18" charset="0"/>
              </a:rPr>
            </a:br>
            <a:r>
              <a:rPr lang="ru-RU" sz="1600" b="1" dirty="0" smtClean="0">
                <a:latin typeface="Constantia" pitchFamily="18" charset="0"/>
              </a:rPr>
              <a:t/>
            </a:r>
            <a:br>
              <a:rPr lang="ru-RU" sz="1600" b="1" dirty="0" smtClean="0">
                <a:latin typeface="Constantia" pitchFamily="18" charset="0"/>
              </a:rPr>
            </a:br>
            <a:r>
              <a:rPr lang="ru-RU" sz="1600" b="1" dirty="0" smtClean="0">
                <a:latin typeface="Constantia" pitchFamily="18" charset="0"/>
              </a:rPr>
              <a:t/>
            </a:r>
            <a:br>
              <a:rPr lang="ru-RU" sz="1600" b="1" dirty="0" smtClean="0">
                <a:latin typeface="Constantia" pitchFamily="18" charset="0"/>
              </a:rPr>
            </a:br>
            <a:r>
              <a:rPr lang="ru-RU" sz="1600" b="1" dirty="0" smtClean="0">
                <a:latin typeface="Constantia" pitchFamily="18" charset="0"/>
              </a:rPr>
              <a:t>ПРЕИМУЩЕСТВА ВО ВРЕМЕНИ ПРИ </a:t>
            </a:r>
            <a:r>
              <a:rPr lang="ru-RU" sz="1600" b="1" dirty="0" smtClean="0">
                <a:latin typeface="Constantia" pitchFamily="18" charset="0"/>
              </a:rPr>
              <a:t>ОБМЕНЕ </a:t>
            </a:r>
            <a:r>
              <a:rPr lang="ru-RU" sz="1600" b="1" dirty="0" smtClean="0">
                <a:latin typeface="Constantia" pitchFamily="18" charset="0"/>
              </a:rPr>
              <a:t>ИНФОРМАЦИЕЙ МЕЖДУ </a:t>
            </a:r>
            <a:r>
              <a:rPr lang="ru-RU" sz="1600" b="1" dirty="0" smtClean="0">
                <a:latin typeface="Constantia" pitchFamily="18" charset="0"/>
              </a:rPr>
              <a:t>ОРГАНИЗАЦИЯМИ </a:t>
            </a:r>
            <a:r>
              <a:rPr lang="ru-RU" sz="1600" b="1" dirty="0" smtClean="0">
                <a:latin typeface="Constantia" pitchFamily="18" charset="0"/>
              </a:rPr>
              <a:t/>
            </a:r>
            <a:br>
              <a:rPr lang="ru-RU" sz="1600" b="1" dirty="0" smtClean="0">
                <a:latin typeface="Constantia" pitchFamily="18" charset="0"/>
              </a:rPr>
            </a:br>
            <a:r>
              <a:rPr lang="ru-RU" sz="1600" b="1" dirty="0" smtClean="0">
                <a:latin typeface="Constantia" pitchFamily="18" charset="0"/>
              </a:rPr>
              <a:t>Категория педагогических работников, подлежащих обязательной аттестации  </a:t>
            </a:r>
            <a:br>
              <a:rPr lang="ru-RU" sz="1600" b="1" dirty="0" smtClean="0">
                <a:latin typeface="Constantia" pitchFamily="18" charset="0"/>
              </a:rPr>
            </a:br>
            <a:r>
              <a:rPr lang="ru-RU" sz="1600" b="1" dirty="0" smtClean="0">
                <a:latin typeface="Constantia" pitchFamily="18" charset="0"/>
              </a:rPr>
              <a:t>Лица,  занимающие  должности,  предусмотренные  номенклатурой  должностей </a:t>
            </a:r>
            <a:br>
              <a:rPr lang="ru-RU" sz="1600" b="1" dirty="0" smtClean="0">
                <a:latin typeface="Constantia" pitchFamily="18" charset="0"/>
              </a:rPr>
            </a:br>
            <a:r>
              <a:rPr lang="ru-RU" sz="1600" b="1" dirty="0" smtClean="0">
                <a:latin typeface="Constantia" pitchFamily="18" charset="0"/>
              </a:rPr>
              <a:t>педагогических работников образовательных организаций </a:t>
            </a:r>
            <a:br>
              <a:rPr lang="ru-RU" sz="1600" b="1" dirty="0" smtClean="0">
                <a:latin typeface="Constantia" pitchFamily="18" charset="0"/>
              </a:rPr>
            </a:br>
            <a:r>
              <a:rPr lang="ru-RU" sz="1600" b="1" dirty="0" smtClean="0">
                <a:latin typeface="Constantia" pitchFamily="18" charset="0"/>
              </a:rPr>
              <a:t/>
            </a:r>
            <a:br>
              <a:rPr lang="ru-RU" sz="1600" b="1" dirty="0" smtClean="0">
                <a:latin typeface="Constantia" pitchFamily="18" charset="0"/>
              </a:rPr>
            </a:br>
            <a:r>
              <a:rPr lang="ru-RU" sz="1600" b="1" dirty="0" smtClean="0">
                <a:latin typeface="Constantia" pitchFamily="18" charset="0"/>
              </a:rPr>
              <a:t/>
            </a:r>
            <a:br>
              <a:rPr lang="ru-RU" sz="1600" b="1" dirty="0" smtClean="0">
                <a:latin typeface="Constantia" pitchFamily="18" charset="0"/>
              </a:rPr>
            </a:br>
            <a:r>
              <a:rPr lang="ru-RU" sz="1600" b="1" dirty="0" smtClean="0">
                <a:latin typeface="Constantia" pitchFamily="18" charset="0"/>
              </a:rPr>
              <a:t>Необходимость </a:t>
            </a:r>
            <a:r>
              <a:rPr lang="ru-RU" sz="1600" b="1" dirty="0" smtClean="0">
                <a:latin typeface="Constantia" pitchFamily="18" charset="0"/>
              </a:rPr>
              <a:t>обязательной аттестации  </a:t>
            </a:r>
            <a:br>
              <a:rPr lang="ru-RU" sz="1600" b="1" dirty="0" smtClean="0">
                <a:latin typeface="Constantia" pitchFamily="18" charset="0"/>
              </a:rPr>
            </a:br>
            <a:r>
              <a:rPr lang="ru-RU" sz="1600" dirty="0" smtClean="0">
                <a:latin typeface="Constantia" pitchFamily="18" charset="0"/>
              </a:rPr>
              <a:t>Необходимость  и  сроки  представления  педагогических  работников  для  прохождения </a:t>
            </a:r>
            <a:r>
              <a:rPr lang="ru-RU" sz="1600" dirty="0" smtClean="0">
                <a:latin typeface="Constantia" pitchFamily="18" charset="0"/>
              </a:rPr>
              <a:t> ими  </a:t>
            </a:r>
            <a:r>
              <a:rPr lang="ru-RU" sz="1600" dirty="0" smtClean="0">
                <a:latin typeface="Constantia" pitchFamily="18" charset="0"/>
              </a:rPr>
              <a:t>аттестации  с  целью  подтверждения  соответствия  занимаемой  должности </a:t>
            </a:r>
            <a:r>
              <a:rPr lang="ru-RU" sz="1600" dirty="0" smtClean="0">
                <a:latin typeface="Constantia" pitchFamily="18" charset="0"/>
              </a:rPr>
              <a:t> определяется работодателем   </a:t>
            </a:r>
            <a:r>
              <a:rPr lang="ru-RU" sz="1600" b="1" dirty="0" smtClean="0">
                <a:latin typeface="Constantia" pitchFamily="18" charset="0"/>
              </a:rPr>
              <a:t/>
            </a:r>
            <a:br>
              <a:rPr lang="ru-RU" sz="1600" b="1" dirty="0" smtClean="0">
                <a:latin typeface="Constantia" pitchFamily="18" charset="0"/>
              </a:rPr>
            </a:br>
            <a:r>
              <a:rPr lang="ru-RU" sz="1600" b="1" dirty="0" smtClean="0">
                <a:latin typeface="Constantia" pitchFamily="18" charset="0"/>
              </a:rPr>
              <a:t/>
            </a:r>
            <a:br>
              <a:rPr lang="ru-RU" sz="1600" b="1" dirty="0" smtClean="0">
                <a:latin typeface="Constantia" pitchFamily="18" charset="0"/>
              </a:rPr>
            </a:br>
            <a:r>
              <a:rPr lang="ru-RU" sz="1600" b="1" dirty="0" smtClean="0">
                <a:latin typeface="Constantia" pitchFamily="18" charset="0"/>
              </a:rPr>
              <a:t>Основание </a:t>
            </a:r>
            <a:r>
              <a:rPr lang="ru-RU" sz="1600" b="1" dirty="0" smtClean="0">
                <a:latin typeface="Constantia" pitchFamily="18" charset="0"/>
              </a:rPr>
              <a:t>для проведения аттестации </a:t>
            </a:r>
            <a:br>
              <a:rPr lang="ru-RU" sz="1600" b="1" dirty="0" smtClean="0">
                <a:latin typeface="Constantia" pitchFamily="18" charset="0"/>
              </a:rPr>
            </a:br>
            <a:r>
              <a:rPr lang="ru-RU" sz="1600" dirty="0" smtClean="0">
                <a:latin typeface="Constantia" pitchFamily="18" charset="0"/>
              </a:rPr>
              <a:t>Основанием  для  проведения  аттестации  является  </a:t>
            </a:r>
            <a:r>
              <a:rPr lang="ru-RU" sz="1600" dirty="0" smtClean="0">
                <a:latin typeface="Constantia" pitchFamily="18" charset="0"/>
              </a:rPr>
              <a:t>представление работодателя </a:t>
            </a:r>
            <a:br>
              <a:rPr lang="ru-RU" sz="1600" dirty="0" smtClean="0">
                <a:latin typeface="Constantia" pitchFamily="18" charset="0"/>
              </a:rPr>
            </a:br>
            <a:r>
              <a:rPr lang="ru-RU" sz="1600" dirty="0" smtClean="0">
                <a:latin typeface="Constantia" pitchFamily="18" charset="0"/>
              </a:rPr>
              <a:t>   </a:t>
            </a:r>
            <a:r>
              <a:rPr lang="ru-RU" sz="1600" b="1" dirty="0" smtClean="0">
                <a:latin typeface="Constantia" pitchFamily="18" charset="0"/>
              </a:rPr>
              <a:t/>
            </a:r>
            <a:br>
              <a:rPr lang="ru-RU" sz="1600" b="1" dirty="0" smtClean="0">
                <a:latin typeface="Constantia" pitchFamily="18" charset="0"/>
              </a:rPr>
            </a:br>
            <a:r>
              <a:rPr lang="ru-RU" sz="1600" b="1" dirty="0" smtClean="0">
                <a:latin typeface="Constantia" pitchFamily="18" charset="0"/>
              </a:rPr>
              <a:t>Аттестационная комиссия </a:t>
            </a:r>
            <a:r>
              <a:rPr lang="ru-RU" sz="1600" b="1" dirty="0" smtClean="0">
                <a:latin typeface="Constantia" pitchFamily="18" charset="0"/>
              </a:rPr>
              <a:t/>
            </a:r>
            <a:br>
              <a:rPr lang="ru-RU" sz="1600" b="1" dirty="0" smtClean="0">
                <a:latin typeface="Constantia" pitchFamily="18" charset="0"/>
              </a:rPr>
            </a:br>
            <a:r>
              <a:rPr lang="ru-RU" sz="1600" dirty="0" smtClean="0">
                <a:latin typeface="Constantia" pitchFamily="18" charset="0"/>
              </a:rPr>
              <a:t>Создается </a:t>
            </a:r>
            <a:r>
              <a:rPr lang="ru-RU" sz="1600" dirty="0" smtClean="0">
                <a:latin typeface="Constantia" pitchFamily="18" charset="0"/>
              </a:rPr>
              <a:t>распорядительным актом работодателя. В  обязательном порядке включается </a:t>
            </a:r>
            <a:br>
              <a:rPr lang="ru-RU" sz="1600" dirty="0" smtClean="0">
                <a:latin typeface="Constantia" pitchFamily="18" charset="0"/>
              </a:rPr>
            </a:br>
            <a:r>
              <a:rPr lang="ru-RU" sz="1600" dirty="0" smtClean="0">
                <a:latin typeface="Constantia" pitchFamily="18" charset="0"/>
              </a:rPr>
              <a:t>представитель  выборного  органа  соответствующей  первичной  профсоюзной </a:t>
            </a:r>
            <a:br>
              <a:rPr lang="ru-RU" sz="1600" dirty="0" smtClean="0">
                <a:latin typeface="Constantia" pitchFamily="18" charset="0"/>
              </a:rPr>
            </a:br>
            <a:r>
              <a:rPr lang="ru-RU" sz="1600" dirty="0" smtClean="0">
                <a:latin typeface="Constantia" pitchFamily="18" charset="0"/>
              </a:rPr>
              <a:t>организации (при наличии такого органа).</a:t>
            </a:r>
            <a:r>
              <a:rPr lang="ru-RU" sz="1600" b="1" dirty="0" smtClean="0">
                <a:latin typeface="Constantia" pitchFamily="18" charset="0"/>
              </a:rPr>
              <a:t/>
            </a:r>
            <a:br>
              <a:rPr lang="ru-RU" sz="1600" b="1" dirty="0" smtClean="0">
                <a:latin typeface="Constantia" pitchFamily="18" charset="0"/>
              </a:rPr>
            </a:br>
            <a:r>
              <a:rPr lang="ru-RU" sz="1600" b="1" dirty="0" smtClean="0">
                <a:latin typeface="Constantia" pitchFamily="18" charset="0"/>
              </a:rPr>
              <a:t> </a:t>
            </a:r>
            <a:r>
              <a:rPr lang="ru-RU" b="1" dirty="0" smtClean="0">
                <a:latin typeface="Constantia" pitchFamily="18" charset="0"/>
              </a:rPr>
              <a:t/>
            </a:r>
            <a:br>
              <a:rPr lang="ru-RU" b="1" dirty="0" smtClean="0">
                <a:latin typeface="Constantia" pitchFamily="18" charset="0"/>
              </a:rPr>
            </a:br>
            <a:endParaRPr lang="ru-RU" dirty="0">
              <a:latin typeface="Constantia"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498080" cy="654032"/>
          </a:xfrm>
        </p:spPr>
        <p:txBody>
          <a:bodyPr>
            <a:normAutofit/>
          </a:bodyPr>
          <a:lstStyle/>
          <a:p>
            <a:pPr algn="ctr"/>
            <a:r>
              <a:rPr lang="ru-RU" sz="1400" dirty="0" smtClean="0">
                <a:solidFill>
                  <a:schemeClr val="tx1"/>
                </a:solidFill>
                <a:latin typeface="Constantia" pitchFamily="18" charset="0"/>
              </a:rPr>
              <a:t>Обязательная аттестация педагогических работников </a:t>
            </a:r>
            <a:r>
              <a:rPr lang="ru-RU" sz="1400" dirty="0" smtClean="0">
                <a:solidFill>
                  <a:schemeClr val="tx1"/>
                </a:solidFill>
                <a:latin typeface="Constantia" pitchFamily="18" charset="0"/>
              </a:rPr>
              <a:t>с </a:t>
            </a:r>
            <a:r>
              <a:rPr lang="ru-RU" sz="1400" dirty="0" smtClean="0">
                <a:solidFill>
                  <a:schemeClr val="tx1"/>
                </a:solidFill>
                <a:latin typeface="Constantia" pitchFamily="18" charset="0"/>
              </a:rPr>
              <a:t>целью подтверждения соответствия занимаемой должности</a:t>
            </a:r>
            <a:endParaRPr lang="ru-RU" sz="1400" dirty="0">
              <a:solidFill>
                <a:schemeClr val="tx1"/>
              </a:solidFill>
              <a:latin typeface="Constantia" pitchFamily="18" charset="0"/>
            </a:endParaRPr>
          </a:p>
        </p:txBody>
      </p:sp>
      <p:sp>
        <p:nvSpPr>
          <p:cNvPr id="3" name="Содержимое 2"/>
          <p:cNvSpPr>
            <a:spLocks noGrp="1"/>
          </p:cNvSpPr>
          <p:nvPr>
            <p:ph idx="1"/>
          </p:nvPr>
        </p:nvSpPr>
        <p:spPr/>
        <p:txBody>
          <a:bodyPr>
            <a:normAutofit fontScale="25000" lnSpcReduction="20000"/>
          </a:bodyPr>
          <a:lstStyle/>
          <a:p>
            <a:pPr>
              <a:buNone/>
            </a:pPr>
            <a:r>
              <a:rPr lang="ru-RU" b="1" dirty="0" smtClean="0"/>
              <a:t> </a:t>
            </a:r>
            <a:endParaRPr lang="ru-RU" b="1" dirty="0" smtClean="0"/>
          </a:p>
          <a:p>
            <a:pPr>
              <a:buNone/>
            </a:pPr>
            <a:r>
              <a:rPr lang="ru-RU" sz="4300" b="1" dirty="0" smtClean="0">
                <a:latin typeface="Constantia" pitchFamily="18" charset="0"/>
              </a:rPr>
              <a:t>Аттестацию не проходят следующие педагогические работники:  а) педагогические работники, имеющие квалификационные категории; </a:t>
            </a:r>
          </a:p>
          <a:p>
            <a:r>
              <a:rPr lang="ru-RU" sz="4300" dirty="0" smtClean="0">
                <a:latin typeface="Constantia" pitchFamily="18" charset="0"/>
              </a:rPr>
              <a:t>б)  проработавшие  в  занимаемой  должности  менее  2-х  лет  в  организации,  в </a:t>
            </a:r>
          </a:p>
          <a:p>
            <a:r>
              <a:rPr lang="ru-RU" sz="4300" dirty="0" smtClean="0">
                <a:latin typeface="Constantia" pitchFamily="18" charset="0"/>
              </a:rPr>
              <a:t>которой проводится аттестация; </a:t>
            </a:r>
          </a:p>
          <a:p>
            <a:r>
              <a:rPr lang="ru-RU" sz="4300" dirty="0" smtClean="0">
                <a:latin typeface="Constantia" pitchFamily="18" charset="0"/>
              </a:rPr>
              <a:t>в) беременные женщины; </a:t>
            </a:r>
          </a:p>
          <a:p>
            <a:r>
              <a:rPr lang="ru-RU" sz="4300" dirty="0" smtClean="0">
                <a:latin typeface="Constantia" pitchFamily="18" charset="0"/>
              </a:rPr>
              <a:t>г) женщины, находящиеся в отпуске по беременности и родам; </a:t>
            </a:r>
          </a:p>
          <a:p>
            <a:r>
              <a:rPr lang="ru-RU" sz="4300" dirty="0" err="1" smtClean="0">
                <a:latin typeface="Constantia" pitchFamily="18" charset="0"/>
              </a:rPr>
              <a:t>д</a:t>
            </a:r>
            <a:r>
              <a:rPr lang="ru-RU" sz="4300" dirty="0" smtClean="0">
                <a:latin typeface="Constantia" pitchFamily="18" charset="0"/>
              </a:rPr>
              <a:t>) лица, находящиеся в отпуске по уходу за ребенком до достижения им возраста </a:t>
            </a:r>
          </a:p>
          <a:p>
            <a:r>
              <a:rPr lang="ru-RU" sz="4300" dirty="0" smtClean="0">
                <a:latin typeface="Constantia" pitchFamily="18" charset="0"/>
              </a:rPr>
              <a:t>3-х лет; </a:t>
            </a:r>
          </a:p>
          <a:p>
            <a:r>
              <a:rPr lang="ru-RU" sz="4300" dirty="0" smtClean="0">
                <a:latin typeface="Constantia" pitchFamily="18" charset="0"/>
              </a:rPr>
              <a:t>е)  отсутствовавшие  на  рабочем  месте  более  4-х  месяцев  подряд  в  связи  с </a:t>
            </a:r>
          </a:p>
          <a:p>
            <a:r>
              <a:rPr lang="ru-RU" sz="4300" dirty="0" smtClean="0">
                <a:latin typeface="Constantia" pitchFamily="18" charset="0"/>
              </a:rPr>
              <a:t>заболеванием.</a:t>
            </a:r>
          </a:p>
          <a:p>
            <a:endParaRPr lang="ru-RU" sz="4300" dirty="0" smtClean="0">
              <a:latin typeface="Constantia" pitchFamily="18" charset="0"/>
            </a:endParaRPr>
          </a:p>
          <a:p>
            <a:pPr>
              <a:buNone/>
            </a:pPr>
            <a:r>
              <a:rPr lang="ru-RU" sz="4300" b="1" dirty="0" smtClean="0">
                <a:latin typeface="Constantia" pitchFamily="18" charset="0"/>
              </a:rPr>
              <a:t>Оформление решения аттестационной комиссии </a:t>
            </a:r>
          </a:p>
          <a:p>
            <a:pPr>
              <a:buNone/>
            </a:pPr>
            <a:r>
              <a:rPr lang="ru-RU" sz="4300" dirty="0" smtClean="0">
                <a:latin typeface="Constantia" pitchFamily="18" charset="0"/>
              </a:rPr>
              <a:t>Не  позднее  2-х  рабочих  дней  составляется  выписка  из  протокола  аттестационной </a:t>
            </a:r>
            <a:r>
              <a:rPr lang="ru-RU" sz="4300" dirty="0" smtClean="0">
                <a:latin typeface="Constantia" pitchFamily="18" charset="0"/>
              </a:rPr>
              <a:t> комиссии</a:t>
            </a:r>
            <a:r>
              <a:rPr lang="ru-RU" sz="4300" dirty="0" smtClean="0">
                <a:latin typeface="Constantia" pitchFamily="18" charset="0"/>
              </a:rPr>
              <a:t>. </a:t>
            </a:r>
          </a:p>
          <a:p>
            <a:pPr>
              <a:buNone/>
            </a:pPr>
            <a:r>
              <a:rPr lang="ru-RU" sz="4300" dirty="0" smtClean="0">
                <a:latin typeface="Constantia" pitchFamily="18" charset="0"/>
              </a:rPr>
              <a:t>Выписка из протокола хранится в личном деле педагогического работника. </a:t>
            </a:r>
          </a:p>
          <a:p>
            <a:pPr>
              <a:buNone/>
            </a:pPr>
            <a:endParaRPr lang="ru-RU" sz="4300" b="1" dirty="0" smtClean="0">
              <a:latin typeface="Constantia" pitchFamily="18" charset="0"/>
            </a:endParaRPr>
          </a:p>
          <a:p>
            <a:pPr>
              <a:buNone/>
            </a:pPr>
            <a:r>
              <a:rPr lang="ru-RU" sz="4300" b="1" dirty="0" smtClean="0">
                <a:latin typeface="Constantia" pitchFamily="18" charset="0"/>
              </a:rPr>
              <a:t>Результат </a:t>
            </a:r>
            <a:r>
              <a:rPr lang="ru-RU" sz="4300" b="1" dirty="0" smtClean="0">
                <a:latin typeface="Constantia" pitchFamily="18" charset="0"/>
              </a:rPr>
              <a:t>и срок аттестации </a:t>
            </a:r>
          </a:p>
          <a:p>
            <a:pPr>
              <a:buNone/>
            </a:pPr>
            <a:r>
              <a:rPr lang="ru-RU" sz="4300" dirty="0" smtClean="0">
                <a:latin typeface="Constantia" pitchFamily="18" charset="0"/>
              </a:rPr>
              <a:t>Соответствие  занимаемой  должности,  установленное  на  основании  аттестации, </a:t>
            </a:r>
            <a:r>
              <a:rPr lang="ru-RU" sz="4300" dirty="0" smtClean="0">
                <a:latin typeface="Constantia" pitchFamily="18" charset="0"/>
              </a:rPr>
              <a:t>действительно </a:t>
            </a:r>
            <a:r>
              <a:rPr lang="ru-RU" sz="4300" dirty="0" smtClean="0">
                <a:latin typeface="Constantia" pitchFamily="18" charset="0"/>
              </a:rPr>
              <a:t>в течение пяти лет </a:t>
            </a:r>
            <a:endParaRPr lang="ru-RU" sz="4300" dirty="0" smtClean="0">
              <a:latin typeface="Constantia" pitchFamily="18" charset="0"/>
            </a:endParaRPr>
          </a:p>
          <a:p>
            <a:pPr>
              <a:buNone/>
            </a:pPr>
            <a:endParaRPr lang="ru-RU" sz="4300" dirty="0" smtClean="0">
              <a:latin typeface="Constantia" pitchFamily="18" charset="0"/>
            </a:endParaRPr>
          </a:p>
          <a:p>
            <a:pPr>
              <a:lnSpc>
                <a:spcPct val="120000"/>
              </a:lnSpc>
              <a:spcBef>
                <a:spcPts val="0"/>
              </a:spcBef>
              <a:buNone/>
            </a:pPr>
            <a:r>
              <a:rPr lang="ru-RU" sz="4300" dirty="0" smtClean="0">
                <a:latin typeface="Constantia" pitchFamily="18" charset="0"/>
              </a:rPr>
              <a:t>В  случае  признания  педагогического  работника  по  результатам  аттестации </a:t>
            </a:r>
            <a:r>
              <a:rPr lang="ru-RU" sz="4300" dirty="0" smtClean="0">
                <a:latin typeface="Constantia" pitchFamily="18" charset="0"/>
              </a:rPr>
              <a:t>несоответствующим</a:t>
            </a:r>
          </a:p>
          <a:p>
            <a:pPr>
              <a:lnSpc>
                <a:spcPct val="120000"/>
              </a:lnSpc>
              <a:spcBef>
                <a:spcPts val="0"/>
              </a:spcBef>
              <a:buNone/>
            </a:pPr>
            <a:r>
              <a:rPr lang="ru-RU" sz="4300" dirty="0" smtClean="0">
                <a:latin typeface="Constantia" pitchFamily="18" charset="0"/>
              </a:rPr>
              <a:t>занимаемой должности  </a:t>
            </a:r>
            <a:r>
              <a:rPr lang="ru-RU" sz="4300" dirty="0" smtClean="0">
                <a:latin typeface="Constantia" pitchFamily="18" charset="0"/>
              </a:rPr>
              <a:t>вследствие  недостаточной </a:t>
            </a:r>
            <a:r>
              <a:rPr lang="ru-RU" sz="4300" dirty="0" smtClean="0">
                <a:latin typeface="Constantia" pitchFamily="18" charset="0"/>
              </a:rPr>
              <a:t>квалификации </a:t>
            </a:r>
            <a:r>
              <a:rPr lang="ru-RU" sz="4300" dirty="0" smtClean="0">
                <a:latin typeface="Constantia" pitchFamily="18" charset="0"/>
              </a:rPr>
              <a:t>трудовой  договор  с  ним может  </a:t>
            </a:r>
            <a:r>
              <a:rPr lang="ru-RU" sz="4300" dirty="0" smtClean="0">
                <a:latin typeface="Constantia" pitchFamily="18" charset="0"/>
              </a:rPr>
              <a:t>быть расторгнут  в соответствии  </a:t>
            </a:r>
            <a:r>
              <a:rPr lang="ru-RU" sz="4300" dirty="0" smtClean="0">
                <a:latin typeface="Constantia" pitchFamily="18" charset="0"/>
              </a:rPr>
              <a:t>с </a:t>
            </a:r>
            <a:r>
              <a:rPr lang="ru-RU" sz="4300" dirty="0" smtClean="0">
                <a:latin typeface="Constantia" pitchFamily="18" charset="0"/>
              </a:rPr>
              <a:t>пунктом </a:t>
            </a:r>
            <a:r>
              <a:rPr lang="ru-RU" sz="4300" dirty="0" smtClean="0">
                <a:latin typeface="Constantia" pitchFamily="18" charset="0"/>
              </a:rPr>
              <a:t>3 части 1 статьи 81 Трудового кодекса Российской Федерации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638"/>
            <a:ext cx="7498080" cy="654032"/>
          </a:xfrm>
        </p:spPr>
        <p:txBody>
          <a:bodyPr>
            <a:normAutofit/>
          </a:bodyPr>
          <a:lstStyle/>
          <a:p>
            <a:pPr algn="ctr"/>
            <a:r>
              <a:rPr lang="ru-RU" sz="1400" b="1" dirty="0" smtClean="0">
                <a:latin typeface="Constantia" pitchFamily="18" charset="0"/>
              </a:rPr>
              <a:t>Заявление на аттестацию </a:t>
            </a:r>
            <a:r>
              <a:rPr lang="ru-RU" sz="1400" b="1" dirty="0" smtClean="0">
                <a:latin typeface="Constantia" pitchFamily="18" charset="0"/>
              </a:rPr>
              <a:t>с </a:t>
            </a:r>
            <a:r>
              <a:rPr lang="ru-RU" sz="1400" b="1" dirty="0" smtClean="0">
                <a:latin typeface="Constantia" pitchFamily="18" charset="0"/>
              </a:rPr>
              <a:t>целью установления квалификационной </a:t>
            </a:r>
            <a:r>
              <a:rPr lang="ru-RU" sz="1400" b="1" dirty="0" smtClean="0">
                <a:latin typeface="Constantia" pitchFamily="18" charset="0"/>
              </a:rPr>
              <a:t>категории </a:t>
            </a:r>
            <a:endParaRPr lang="ru-RU" sz="1400" b="1" dirty="0">
              <a:latin typeface="Constantia" pitchFamily="18" charset="0"/>
            </a:endParaRPr>
          </a:p>
        </p:txBody>
      </p:sp>
      <p:sp>
        <p:nvSpPr>
          <p:cNvPr id="3" name="Содержимое 2"/>
          <p:cNvSpPr>
            <a:spLocks noGrp="1"/>
          </p:cNvSpPr>
          <p:nvPr>
            <p:ph idx="1"/>
          </p:nvPr>
        </p:nvSpPr>
        <p:spPr/>
        <p:txBody>
          <a:bodyPr>
            <a:normAutofit fontScale="55000" lnSpcReduction="20000"/>
          </a:bodyPr>
          <a:lstStyle/>
          <a:p>
            <a:r>
              <a:rPr lang="ru-RU" dirty="0" smtClean="0">
                <a:latin typeface="Constantia" pitchFamily="18" charset="0"/>
              </a:rPr>
              <a:t>Педагогический  работник,  изъявивший  желание  пройти </a:t>
            </a:r>
            <a:r>
              <a:rPr lang="ru-RU" dirty="0" smtClean="0">
                <a:latin typeface="Constantia" pitchFamily="18" charset="0"/>
              </a:rPr>
              <a:t>аттестацию </a:t>
            </a:r>
            <a:r>
              <a:rPr lang="ru-RU" dirty="0" smtClean="0">
                <a:latin typeface="Constantia" pitchFamily="18" charset="0"/>
              </a:rPr>
              <a:t>на установление квалификационной категории: </a:t>
            </a:r>
          </a:p>
          <a:p>
            <a:r>
              <a:rPr lang="ru-RU" dirty="0" smtClean="0">
                <a:latin typeface="Constantia" pitchFamily="18" charset="0"/>
              </a:rPr>
              <a:t>• подает  заявление  на  аттестацию  не  позднее,  чем  за  3 мес.  до </a:t>
            </a:r>
            <a:r>
              <a:rPr lang="ru-RU" dirty="0" smtClean="0">
                <a:latin typeface="Constantia" pitchFamily="18" charset="0"/>
              </a:rPr>
              <a:t>истечения </a:t>
            </a:r>
            <a:r>
              <a:rPr lang="ru-RU" dirty="0" smtClean="0">
                <a:latin typeface="Constantia" pitchFamily="18" charset="0"/>
              </a:rPr>
              <a:t>сроков текущей квалификационной категории, </a:t>
            </a:r>
          </a:p>
          <a:p>
            <a:r>
              <a:rPr lang="ru-RU" dirty="0" smtClean="0">
                <a:latin typeface="Constantia" pitchFamily="18" charset="0"/>
              </a:rPr>
              <a:t>• может  подавать  независимо  от  продолжительности  работы  </a:t>
            </a:r>
            <a:r>
              <a:rPr lang="ru-RU" dirty="0" smtClean="0">
                <a:latin typeface="Constantia" pitchFamily="18" charset="0"/>
              </a:rPr>
              <a:t>в образовательной </a:t>
            </a:r>
            <a:r>
              <a:rPr lang="ru-RU" dirty="0" smtClean="0">
                <a:latin typeface="Constantia" pitchFamily="18" charset="0"/>
              </a:rPr>
              <a:t>организации, в том числе в период нахождения </a:t>
            </a:r>
            <a:r>
              <a:rPr lang="ru-RU" dirty="0" smtClean="0">
                <a:latin typeface="Constantia" pitchFamily="18" charset="0"/>
              </a:rPr>
              <a:t>в </a:t>
            </a:r>
            <a:r>
              <a:rPr lang="ru-RU" dirty="0" smtClean="0">
                <a:latin typeface="Constantia" pitchFamily="18" charset="0"/>
              </a:rPr>
              <a:t>отпуске по уходу за ребенком. </a:t>
            </a:r>
          </a:p>
          <a:p>
            <a:pPr>
              <a:buNone/>
            </a:pPr>
            <a:r>
              <a:rPr lang="ru-RU" dirty="0" smtClean="0">
                <a:latin typeface="Constantia" pitchFamily="18" charset="0"/>
              </a:rPr>
              <a:t> </a:t>
            </a:r>
          </a:p>
          <a:p>
            <a:r>
              <a:rPr lang="ru-RU" dirty="0" smtClean="0">
                <a:latin typeface="Constantia" pitchFamily="18" charset="0"/>
              </a:rPr>
              <a:t>Аттестационная комиссия: </a:t>
            </a:r>
          </a:p>
          <a:p>
            <a:r>
              <a:rPr lang="ru-RU" dirty="0" smtClean="0">
                <a:latin typeface="Constantia" pitchFamily="18" charset="0"/>
              </a:rPr>
              <a:t>• рассматривает заявление в течение 30 дней со дня получения, </a:t>
            </a:r>
          </a:p>
          <a:p>
            <a:r>
              <a:rPr lang="ru-RU" dirty="0" smtClean="0">
                <a:latin typeface="Constantia" pitchFamily="18" charset="0"/>
              </a:rPr>
              <a:t>• ставит  в  график  работы  аттестационной  комиссии  с  учетом </a:t>
            </a:r>
            <a:r>
              <a:rPr lang="ru-RU" dirty="0" smtClean="0">
                <a:latin typeface="Constantia" pitchFamily="18" charset="0"/>
              </a:rPr>
              <a:t>срока </a:t>
            </a:r>
            <a:r>
              <a:rPr lang="ru-RU" dirty="0" smtClean="0">
                <a:latin typeface="Constantia" pitchFamily="18" charset="0"/>
              </a:rPr>
              <a:t>истечения предыдущей аттестации, </a:t>
            </a:r>
          </a:p>
          <a:p>
            <a:r>
              <a:rPr lang="ru-RU" dirty="0" smtClean="0">
                <a:latin typeface="Constantia" pitchFamily="18" charset="0"/>
              </a:rPr>
              <a:t>• проводит аттестацию, продолжительность  которой от начала её </a:t>
            </a:r>
            <a:r>
              <a:rPr lang="ru-RU" dirty="0" smtClean="0">
                <a:latin typeface="Constantia" pitchFamily="18" charset="0"/>
              </a:rPr>
              <a:t>проведения  </a:t>
            </a:r>
            <a:r>
              <a:rPr lang="ru-RU" dirty="0" smtClean="0">
                <a:latin typeface="Constantia" pitchFamily="18" charset="0"/>
              </a:rPr>
              <a:t>и  до  принятия  решения  составляет  не  более  60 </a:t>
            </a:r>
            <a:r>
              <a:rPr lang="ru-RU" dirty="0" smtClean="0">
                <a:latin typeface="Constantia" pitchFamily="18" charset="0"/>
              </a:rPr>
              <a:t>дней</a:t>
            </a:r>
            <a:r>
              <a:rPr lang="ru-RU" dirty="0" smtClean="0">
                <a:latin typeface="Constantia" pitchFamily="18" charset="0"/>
              </a:rPr>
              <a:t>. </a:t>
            </a:r>
          </a:p>
          <a:p>
            <a:r>
              <a:rPr lang="ru-RU" dirty="0" smtClean="0">
                <a:latin typeface="Constantia" pitchFamily="18" charset="0"/>
              </a:rPr>
              <a:t> </a:t>
            </a:r>
            <a:endParaRPr lang="ru-RU" dirty="0">
              <a:latin typeface="Constantia"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1800" b="1" dirty="0" smtClean="0">
                <a:solidFill>
                  <a:schemeClr val="tx1"/>
                </a:solidFill>
                <a:latin typeface="Constantia" pitchFamily="18" charset="0"/>
              </a:rPr>
              <a:t>Первая квалификационная категория устанавливается на основе  </a:t>
            </a:r>
            <a:br>
              <a:rPr lang="ru-RU" sz="1800" b="1" dirty="0" smtClean="0">
                <a:solidFill>
                  <a:schemeClr val="tx1"/>
                </a:solidFill>
                <a:latin typeface="Constantia" pitchFamily="18" charset="0"/>
              </a:rPr>
            </a:br>
            <a:r>
              <a:rPr lang="ru-RU" sz="1800" b="1" dirty="0" smtClean="0">
                <a:solidFill>
                  <a:schemeClr val="tx1"/>
                </a:solidFill>
                <a:latin typeface="Constantia" pitchFamily="18" charset="0"/>
              </a:rPr>
              <a:t>(п. 36  Порядка аттестации педагогических  работников) </a:t>
            </a:r>
            <a:endParaRPr lang="ru-RU" sz="1800" b="1" dirty="0">
              <a:solidFill>
                <a:schemeClr val="tx1"/>
              </a:solidFill>
              <a:latin typeface="Constantia" pitchFamily="18" charset="0"/>
            </a:endParaRPr>
          </a:p>
        </p:txBody>
      </p:sp>
      <p:sp>
        <p:nvSpPr>
          <p:cNvPr id="3" name="Содержимое 2"/>
          <p:cNvSpPr>
            <a:spLocks noGrp="1"/>
          </p:cNvSpPr>
          <p:nvPr>
            <p:ph idx="1"/>
          </p:nvPr>
        </p:nvSpPr>
        <p:spPr>
          <a:xfrm>
            <a:off x="857224" y="2143116"/>
            <a:ext cx="8286776" cy="4105284"/>
          </a:xfrm>
        </p:spPr>
        <p:txBody>
          <a:bodyPr>
            <a:normAutofit/>
          </a:bodyPr>
          <a:lstStyle/>
          <a:p>
            <a:r>
              <a:rPr lang="ru-RU" sz="1600" dirty="0" smtClean="0"/>
              <a:t>стабильных  положительных  результатов  освоения  </a:t>
            </a:r>
            <a:r>
              <a:rPr lang="ru-RU" sz="1600" dirty="0" smtClean="0"/>
              <a:t>обучающимися образовательных  </a:t>
            </a:r>
            <a:r>
              <a:rPr lang="ru-RU" sz="1600" dirty="0" smtClean="0"/>
              <a:t>программ  по  итогам  мониторингов,  </a:t>
            </a:r>
            <a:r>
              <a:rPr lang="ru-RU" sz="1600" dirty="0" smtClean="0"/>
              <a:t>проводимых организацией</a:t>
            </a:r>
            <a:r>
              <a:rPr lang="ru-RU" sz="1600" dirty="0" smtClean="0"/>
              <a:t>; </a:t>
            </a:r>
          </a:p>
          <a:p>
            <a:r>
              <a:rPr lang="ru-RU" sz="1600" dirty="0" smtClean="0"/>
              <a:t> </a:t>
            </a:r>
            <a:r>
              <a:rPr lang="ru-RU" sz="1600" dirty="0" smtClean="0"/>
              <a:t>стабильных  положительных  результатов  освоения  </a:t>
            </a:r>
            <a:r>
              <a:rPr lang="ru-RU" sz="1600" dirty="0" smtClean="0"/>
              <a:t>обучающимися образовательных </a:t>
            </a:r>
            <a:r>
              <a:rPr lang="ru-RU" sz="1600" dirty="0" smtClean="0"/>
              <a:t>программ по итогам мониторинга системы </a:t>
            </a:r>
            <a:r>
              <a:rPr lang="ru-RU" sz="1600" dirty="0" smtClean="0"/>
              <a:t>образования, проводимого  </a:t>
            </a:r>
            <a:r>
              <a:rPr lang="ru-RU" sz="1600" dirty="0" smtClean="0"/>
              <a:t>в  порядке,  установленном  постановлением  </a:t>
            </a:r>
            <a:r>
              <a:rPr lang="ru-RU" sz="1600" dirty="0" smtClean="0"/>
              <a:t>Правительства Российской </a:t>
            </a:r>
            <a:r>
              <a:rPr lang="ru-RU" sz="1600" dirty="0" smtClean="0"/>
              <a:t>Федерации от 5 августа 2013 г . № 662; </a:t>
            </a:r>
          </a:p>
          <a:p>
            <a:r>
              <a:rPr lang="ru-RU" sz="1600" dirty="0" smtClean="0"/>
              <a:t> </a:t>
            </a:r>
            <a:r>
              <a:rPr lang="ru-RU" sz="1600" dirty="0" smtClean="0"/>
              <a:t>выявления  развития  у  обучающихся  способностей  к  </a:t>
            </a:r>
            <a:r>
              <a:rPr lang="ru-RU" sz="1600" dirty="0" smtClean="0"/>
              <a:t>научной (интеллектуальной</a:t>
            </a:r>
            <a:r>
              <a:rPr lang="ru-RU" sz="1600" dirty="0" smtClean="0"/>
              <a:t>), творческой, физкультурно-спортивной деятельности; </a:t>
            </a:r>
          </a:p>
          <a:p>
            <a:r>
              <a:rPr lang="ru-RU" sz="1600" dirty="0" smtClean="0"/>
              <a:t>личного  </a:t>
            </a:r>
            <a:r>
              <a:rPr lang="ru-RU" sz="1600" dirty="0" smtClean="0"/>
              <a:t>вклада  в  повышение  качества  образования,  </a:t>
            </a:r>
            <a:r>
              <a:rPr lang="ru-RU" sz="1600" dirty="0" smtClean="0"/>
              <a:t>совершенствования методов  </a:t>
            </a:r>
            <a:r>
              <a:rPr lang="ru-RU" sz="1600" dirty="0" smtClean="0"/>
              <a:t>обучения  и  воспитания,  транслирования  в  </a:t>
            </a:r>
            <a:r>
              <a:rPr lang="ru-RU" sz="1600" dirty="0" smtClean="0"/>
              <a:t>педагогических коллективах  </a:t>
            </a:r>
            <a:r>
              <a:rPr lang="ru-RU" sz="1600" dirty="0" smtClean="0"/>
              <a:t>опыта  практических  результатов  своей  профессиональной </a:t>
            </a:r>
            <a:r>
              <a:rPr lang="ru-RU" sz="1600" dirty="0" smtClean="0"/>
              <a:t> деятельности</a:t>
            </a:r>
            <a:r>
              <a:rPr lang="ru-RU" sz="1600" dirty="0" smtClean="0"/>
              <a:t>,  активного  участия  в  работе  методических  объединений </a:t>
            </a:r>
            <a:r>
              <a:rPr lang="ru-RU" sz="1600" dirty="0" smtClean="0"/>
              <a:t>педагогических </a:t>
            </a:r>
            <a:r>
              <a:rPr lang="ru-RU" sz="1600" dirty="0" smtClean="0"/>
              <a:t>работников организации </a:t>
            </a:r>
            <a:endParaRPr lang="ru-RU" sz="1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1600" dirty="0" smtClean="0">
                <a:solidFill>
                  <a:schemeClr val="tx1"/>
                </a:solidFill>
                <a:latin typeface="Constantia" pitchFamily="18" charset="0"/>
              </a:rPr>
              <a:t>Высшая  квалификационная категория устанавливается на основе </a:t>
            </a:r>
            <a:br>
              <a:rPr lang="ru-RU" sz="1600" dirty="0" smtClean="0">
                <a:solidFill>
                  <a:schemeClr val="tx1"/>
                </a:solidFill>
                <a:latin typeface="Constantia" pitchFamily="18" charset="0"/>
              </a:rPr>
            </a:br>
            <a:r>
              <a:rPr lang="ru-RU" sz="1600" dirty="0" smtClean="0">
                <a:solidFill>
                  <a:schemeClr val="tx1"/>
                </a:solidFill>
                <a:latin typeface="Constantia" pitchFamily="18" charset="0"/>
              </a:rPr>
              <a:t> (п.37 Порядка аттестации педагогических работников ) </a:t>
            </a:r>
            <a:endParaRPr lang="ru-RU" sz="1600" dirty="0">
              <a:solidFill>
                <a:schemeClr val="tx1"/>
              </a:solidFill>
              <a:latin typeface="Constantia" pitchFamily="18" charset="0"/>
            </a:endParaRPr>
          </a:p>
        </p:txBody>
      </p:sp>
      <p:sp>
        <p:nvSpPr>
          <p:cNvPr id="3" name="Содержимое 2"/>
          <p:cNvSpPr>
            <a:spLocks noGrp="1"/>
          </p:cNvSpPr>
          <p:nvPr>
            <p:ph idx="1"/>
          </p:nvPr>
        </p:nvSpPr>
        <p:spPr>
          <a:xfrm>
            <a:off x="1435608" y="2357430"/>
            <a:ext cx="7498080" cy="3890970"/>
          </a:xfrm>
        </p:spPr>
        <p:txBody>
          <a:bodyPr>
            <a:normAutofit fontScale="47500" lnSpcReduction="20000"/>
          </a:bodyPr>
          <a:lstStyle/>
          <a:p>
            <a:r>
              <a:rPr lang="ru-RU" dirty="0" smtClean="0">
                <a:latin typeface="Constantia" pitchFamily="18" charset="0"/>
              </a:rPr>
              <a:t>достижения  обучающимися  положительной  динамики  результатов </a:t>
            </a:r>
            <a:r>
              <a:rPr lang="ru-RU" dirty="0" smtClean="0">
                <a:latin typeface="Constantia" pitchFamily="18" charset="0"/>
              </a:rPr>
              <a:t>освоения  </a:t>
            </a:r>
            <a:r>
              <a:rPr lang="ru-RU" dirty="0" smtClean="0">
                <a:latin typeface="Constantia" pitchFamily="18" charset="0"/>
              </a:rPr>
              <a:t>образовательных  программ  по  итогам  мониторингов, </a:t>
            </a:r>
            <a:r>
              <a:rPr lang="ru-RU" dirty="0" smtClean="0">
                <a:latin typeface="Constantia" pitchFamily="18" charset="0"/>
              </a:rPr>
              <a:t> проводимых </a:t>
            </a:r>
            <a:r>
              <a:rPr lang="ru-RU" dirty="0" smtClean="0">
                <a:latin typeface="Constantia" pitchFamily="18" charset="0"/>
              </a:rPr>
              <a:t>организацией; </a:t>
            </a:r>
          </a:p>
          <a:p>
            <a:r>
              <a:rPr lang="ru-RU" dirty="0" smtClean="0">
                <a:latin typeface="Constantia" pitchFamily="18" charset="0"/>
              </a:rPr>
              <a:t>достижения  </a:t>
            </a:r>
            <a:r>
              <a:rPr lang="ru-RU" dirty="0" smtClean="0">
                <a:latin typeface="Constantia" pitchFamily="18" charset="0"/>
              </a:rPr>
              <a:t>обучающимися  положительных  результатов  </a:t>
            </a:r>
            <a:r>
              <a:rPr lang="ru-RU" dirty="0" smtClean="0">
                <a:latin typeface="Constantia" pitchFamily="18" charset="0"/>
              </a:rPr>
              <a:t>освоения образовательных  </a:t>
            </a:r>
            <a:r>
              <a:rPr lang="ru-RU" dirty="0" smtClean="0">
                <a:latin typeface="Constantia" pitchFamily="18" charset="0"/>
              </a:rPr>
              <a:t>программ  по  итогам  мониторинга  системы  </a:t>
            </a:r>
            <a:r>
              <a:rPr lang="ru-RU" dirty="0" smtClean="0">
                <a:latin typeface="Constantia" pitchFamily="18" charset="0"/>
              </a:rPr>
              <a:t>образования, проводимого  </a:t>
            </a:r>
            <a:r>
              <a:rPr lang="ru-RU" dirty="0" smtClean="0">
                <a:latin typeface="Constantia" pitchFamily="18" charset="0"/>
              </a:rPr>
              <a:t>в  порядке,  установленном  постановлением  </a:t>
            </a:r>
            <a:r>
              <a:rPr lang="ru-RU" dirty="0" smtClean="0">
                <a:latin typeface="Constantia" pitchFamily="18" charset="0"/>
              </a:rPr>
              <a:t>Правительства Российской </a:t>
            </a:r>
            <a:r>
              <a:rPr lang="ru-RU" dirty="0" smtClean="0">
                <a:latin typeface="Constantia" pitchFamily="18" charset="0"/>
              </a:rPr>
              <a:t>Федерации от 5 августа 2013 г . N 662; </a:t>
            </a:r>
          </a:p>
          <a:p>
            <a:r>
              <a:rPr lang="ru-RU" dirty="0" smtClean="0">
                <a:latin typeface="Constantia" pitchFamily="18" charset="0"/>
              </a:rPr>
              <a:t> </a:t>
            </a:r>
            <a:r>
              <a:rPr lang="ru-RU" dirty="0" smtClean="0">
                <a:latin typeface="Constantia" pitchFamily="18" charset="0"/>
              </a:rPr>
              <a:t>выявления  и  развития  способностей  обучающихся  к  </a:t>
            </a:r>
            <a:r>
              <a:rPr lang="ru-RU" dirty="0" smtClean="0">
                <a:latin typeface="Constantia" pitchFamily="18" charset="0"/>
              </a:rPr>
              <a:t>научной (интеллектуальной</a:t>
            </a:r>
            <a:r>
              <a:rPr lang="ru-RU" dirty="0" smtClean="0">
                <a:latin typeface="Constantia" pitchFamily="18" charset="0"/>
              </a:rPr>
              <a:t>), творческой, физкультурно-спортивной деятельности, а </a:t>
            </a:r>
            <a:r>
              <a:rPr lang="ru-RU" dirty="0" smtClean="0">
                <a:latin typeface="Constantia" pitchFamily="18" charset="0"/>
              </a:rPr>
              <a:t>также </a:t>
            </a:r>
            <a:r>
              <a:rPr lang="ru-RU" dirty="0" smtClean="0">
                <a:latin typeface="Constantia" pitchFamily="18" charset="0"/>
              </a:rPr>
              <a:t>их участия в олимпиадах, конкурсах, фестивалях, соревнованиях; </a:t>
            </a:r>
          </a:p>
          <a:p>
            <a:r>
              <a:rPr lang="ru-RU" dirty="0" smtClean="0">
                <a:latin typeface="Constantia" pitchFamily="18" charset="0"/>
              </a:rPr>
              <a:t>личного  </a:t>
            </a:r>
            <a:r>
              <a:rPr lang="ru-RU" dirty="0" smtClean="0">
                <a:latin typeface="Constantia" pitchFamily="18" charset="0"/>
              </a:rPr>
              <a:t>вклада  в  повышение  качества  образования,  </a:t>
            </a:r>
            <a:r>
              <a:rPr lang="ru-RU" dirty="0" smtClean="0">
                <a:latin typeface="Constantia" pitchFamily="18" charset="0"/>
              </a:rPr>
              <a:t>совершенствования методов  </a:t>
            </a:r>
            <a:r>
              <a:rPr lang="ru-RU" dirty="0" smtClean="0">
                <a:latin typeface="Constantia" pitchFamily="18" charset="0"/>
              </a:rPr>
              <a:t>обучения  и  воспитания,  и  продуктивного  использования  </a:t>
            </a:r>
            <a:r>
              <a:rPr lang="ru-RU" dirty="0" smtClean="0">
                <a:latin typeface="Constantia" pitchFamily="18" charset="0"/>
              </a:rPr>
              <a:t>новых образовательных  </a:t>
            </a:r>
            <a:r>
              <a:rPr lang="ru-RU" dirty="0" smtClean="0">
                <a:latin typeface="Constantia" pitchFamily="18" charset="0"/>
              </a:rPr>
              <a:t>технологий,  транслирования  в  педагогических </a:t>
            </a:r>
            <a:r>
              <a:rPr lang="ru-RU" dirty="0" smtClean="0">
                <a:latin typeface="Constantia" pitchFamily="18" charset="0"/>
              </a:rPr>
              <a:t>коллективах  о </a:t>
            </a:r>
            <a:r>
              <a:rPr lang="ru-RU" dirty="0" err="1" smtClean="0">
                <a:latin typeface="Constantia" pitchFamily="18" charset="0"/>
              </a:rPr>
              <a:t>пыта</a:t>
            </a:r>
            <a:r>
              <a:rPr lang="ru-RU" dirty="0" smtClean="0">
                <a:latin typeface="Constantia" pitchFamily="18" charset="0"/>
              </a:rPr>
              <a:t>  </a:t>
            </a:r>
            <a:r>
              <a:rPr lang="ru-RU" dirty="0" smtClean="0">
                <a:latin typeface="Constantia" pitchFamily="18" charset="0"/>
              </a:rPr>
              <a:t>практических  результатов  своей  профессиональной </a:t>
            </a:r>
            <a:r>
              <a:rPr lang="ru-RU" dirty="0" smtClean="0">
                <a:latin typeface="Constantia" pitchFamily="18" charset="0"/>
              </a:rPr>
              <a:t>деятельности</a:t>
            </a:r>
            <a:r>
              <a:rPr lang="ru-RU" dirty="0" smtClean="0">
                <a:latin typeface="Constantia" pitchFamily="18" charset="0"/>
              </a:rPr>
              <a:t>, в том числе экспериментальной и инновационной; </a:t>
            </a:r>
          </a:p>
          <a:p>
            <a:r>
              <a:rPr lang="ru-RU" dirty="0" smtClean="0">
                <a:latin typeface="Constantia" pitchFamily="18" charset="0"/>
              </a:rPr>
              <a:t>активного  </a:t>
            </a:r>
            <a:r>
              <a:rPr lang="ru-RU" dirty="0" smtClean="0">
                <a:latin typeface="Constantia" pitchFamily="18" charset="0"/>
              </a:rPr>
              <a:t>участия  в  работе  методических  объединений  </a:t>
            </a:r>
            <a:r>
              <a:rPr lang="ru-RU" dirty="0" smtClean="0">
                <a:latin typeface="Constantia" pitchFamily="18" charset="0"/>
              </a:rPr>
              <a:t>педагогических работников  </a:t>
            </a:r>
            <a:r>
              <a:rPr lang="ru-RU" dirty="0" smtClean="0">
                <a:latin typeface="Constantia" pitchFamily="18" charset="0"/>
              </a:rPr>
              <a:t>организаций,  в  разработке  </a:t>
            </a:r>
            <a:r>
              <a:rPr lang="ru-RU" dirty="0" smtClean="0">
                <a:latin typeface="Constantia" pitchFamily="18" charset="0"/>
              </a:rPr>
              <a:t>программно-методического сопровождения </a:t>
            </a:r>
            <a:r>
              <a:rPr lang="ru-RU" dirty="0" smtClean="0">
                <a:latin typeface="Constantia" pitchFamily="18" charset="0"/>
              </a:rPr>
              <a:t>образовательного процесса, профессиональных конкурсах </a:t>
            </a:r>
          </a:p>
          <a:p>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1800" b="1" dirty="0" smtClean="0">
                <a:solidFill>
                  <a:schemeClr val="tx1"/>
                </a:solidFill>
                <a:latin typeface="Constantia" pitchFamily="18" charset="0"/>
              </a:rPr>
              <a:t>Основные положения порядка аттестации  </a:t>
            </a:r>
            <a:r>
              <a:rPr lang="ru-RU" sz="1800" b="1" dirty="0" smtClean="0">
                <a:solidFill>
                  <a:schemeClr val="tx1"/>
                </a:solidFill>
                <a:latin typeface="Constantia" pitchFamily="18" charset="0"/>
              </a:rPr>
              <a:t>педагогических </a:t>
            </a:r>
            <a:r>
              <a:rPr lang="ru-RU" sz="1800" b="1" dirty="0" smtClean="0">
                <a:solidFill>
                  <a:schemeClr val="tx1"/>
                </a:solidFill>
                <a:latin typeface="Constantia" pitchFamily="18" charset="0"/>
              </a:rPr>
              <a:t>работников  </a:t>
            </a:r>
            <a:br>
              <a:rPr lang="ru-RU" sz="1800" b="1" dirty="0" smtClean="0">
                <a:solidFill>
                  <a:schemeClr val="tx1"/>
                </a:solidFill>
                <a:latin typeface="Constantia" pitchFamily="18" charset="0"/>
              </a:rPr>
            </a:br>
            <a:r>
              <a:rPr lang="ru-RU" sz="1800" b="1" dirty="0" smtClean="0">
                <a:solidFill>
                  <a:schemeClr val="tx1"/>
                </a:solidFill>
                <a:latin typeface="Constantia" pitchFamily="18" charset="0"/>
              </a:rPr>
              <a:t>с целью установления квалификационных категорий</a:t>
            </a:r>
            <a:r>
              <a:rPr lang="ru-RU" b="1" dirty="0" smtClean="0"/>
              <a:t> </a:t>
            </a:r>
            <a:endParaRPr lang="ru-RU" b="1" dirty="0"/>
          </a:p>
        </p:txBody>
      </p:sp>
      <p:sp>
        <p:nvSpPr>
          <p:cNvPr id="3" name="Содержимое 2"/>
          <p:cNvSpPr>
            <a:spLocks noGrp="1"/>
          </p:cNvSpPr>
          <p:nvPr>
            <p:ph idx="1"/>
          </p:nvPr>
        </p:nvSpPr>
        <p:spPr>
          <a:xfrm>
            <a:off x="714348" y="1447800"/>
            <a:ext cx="8429652" cy="4800600"/>
          </a:xfrm>
        </p:spPr>
        <p:txBody>
          <a:bodyPr>
            <a:noAutofit/>
          </a:bodyPr>
          <a:lstStyle/>
          <a:p>
            <a:r>
              <a:rPr lang="ru-RU" sz="1200" dirty="0" smtClean="0">
                <a:latin typeface="Constantia" pitchFamily="18" charset="0"/>
              </a:rPr>
              <a:t>п.38</a:t>
            </a:r>
            <a:r>
              <a:rPr lang="ru-RU" sz="1400" dirty="0" smtClean="0">
                <a:latin typeface="Constantia" pitchFamily="18" charset="0"/>
              </a:rPr>
              <a:t>.  Оценка  профессиональной  деятельности  педагогических </a:t>
            </a:r>
            <a:r>
              <a:rPr lang="ru-RU" sz="1400" dirty="0" smtClean="0">
                <a:latin typeface="Constantia" pitchFamily="18" charset="0"/>
              </a:rPr>
              <a:t> работников  </a:t>
            </a:r>
            <a:r>
              <a:rPr lang="ru-RU" sz="1400" dirty="0" smtClean="0">
                <a:latin typeface="Constantia" pitchFamily="18" charset="0"/>
              </a:rPr>
              <a:t>в  целях  установления  квалификационной  категории </a:t>
            </a:r>
            <a:r>
              <a:rPr lang="ru-RU" sz="1400" dirty="0" smtClean="0">
                <a:latin typeface="Constantia" pitchFamily="18" charset="0"/>
              </a:rPr>
              <a:t> осуществляется  </a:t>
            </a:r>
            <a:r>
              <a:rPr lang="ru-RU" sz="1400" dirty="0" smtClean="0">
                <a:latin typeface="Constantia" pitchFamily="18" charset="0"/>
              </a:rPr>
              <a:t>аттестационной  комиссией  на  основе  результатов  их </a:t>
            </a:r>
            <a:r>
              <a:rPr lang="ru-RU" sz="1400" dirty="0" smtClean="0">
                <a:latin typeface="Constantia" pitchFamily="18" charset="0"/>
              </a:rPr>
              <a:t> работы</a:t>
            </a:r>
            <a:r>
              <a:rPr lang="ru-RU" sz="1400" dirty="0" smtClean="0">
                <a:latin typeface="Constantia" pitchFamily="18" charset="0"/>
              </a:rPr>
              <a:t>,  предусмотренных  пунктами  36  и  37  настоящего Порядка, </a:t>
            </a:r>
            <a:r>
              <a:rPr lang="ru-RU" sz="1400" dirty="0" smtClean="0">
                <a:latin typeface="Constantia" pitchFamily="18" charset="0"/>
              </a:rPr>
              <a:t>при  </a:t>
            </a:r>
            <a:r>
              <a:rPr lang="ru-RU" sz="1400" dirty="0" smtClean="0">
                <a:latin typeface="Constantia" pitchFamily="18" charset="0"/>
              </a:rPr>
              <a:t>условии,  что  их  деятельность  связана  с  соответствующими </a:t>
            </a:r>
            <a:r>
              <a:rPr lang="ru-RU" sz="1400" dirty="0" smtClean="0">
                <a:latin typeface="Constantia" pitchFamily="18" charset="0"/>
              </a:rPr>
              <a:t>направлениями </a:t>
            </a:r>
            <a:r>
              <a:rPr lang="ru-RU" sz="1400" dirty="0" smtClean="0">
                <a:latin typeface="Constantia" pitchFamily="18" charset="0"/>
              </a:rPr>
              <a:t>работы.  </a:t>
            </a:r>
          </a:p>
          <a:p>
            <a:r>
              <a:rPr lang="ru-RU" sz="1400" dirty="0" smtClean="0">
                <a:latin typeface="Constantia" pitchFamily="18" charset="0"/>
              </a:rPr>
              <a:t>п.42.  При  принятии  в  отношении  педагогического  работника, </a:t>
            </a:r>
            <a:r>
              <a:rPr lang="ru-RU" sz="1400" dirty="0" smtClean="0">
                <a:latin typeface="Constantia" pitchFamily="18" charset="0"/>
              </a:rPr>
              <a:t>имеющего  </a:t>
            </a:r>
            <a:r>
              <a:rPr lang="ru-RU" sz="1400" dirty="0" smtClean="0">
                <a:latin typeface="Constantia" pitchFamily="18" charset="0"/>
              </a:rPr>
              <a:t>первую  квалификационную  категорию,  решения </a:t>
            </a:r>
            <a:r>
              <a:rPr lang="ru-RU" sz="1400" dirty="0" smtClean="0">
                <a:latin typeface="Constantia" pitchFamily="18" charset="0"/>
              </a:rPr>
              <a:t>аттестационной  </a:t>
            </a:r>
            <a:r>
              <a:rPr lang="ru-RU" sz="1400" dirty="0" smtClean="0">
                <a:latin typeface="Constantia" pitchFamily="18" charset="0"/>
              </a:rPr>
              <a:t>комиссии  об  отказе  в  установлении  высшей </a:t>
            </a:r>
            <a:r>
              <a:rPr lang="ru-RU" sz="1400" dirty="0" smtClean="0">
                <a:latin typeface="Constantia" pitchFamily="18" charset="0"/>
              </a:rPr>
              <a:t>квалификационной  </a:t>
            </a:r>
            <a:r>
              <a:rPr lang="ru-RU" sz="1400" dirty="0" smtClean="0">
                <a:latin typeface="Constantia" pitchFamily="18" charset="0"/>
              </a:rPr>
              <a:t>категории,  за  ним  сохраняется  первая </a:t>
            </a:r>
            <a:r>
              <a:rPr lang="ru-RU" sz="1400" dirty="0" smtClean="0">
                <a:latin typeface="Constantia" pitchFamily="18" charset="0"/>
              </a:rPr>
              <a:t>квалификационная </a:t>
            </a:r>
            <a:r>
              <a:rPr lang="ru-RU" sz="1400" dirty="0" smtClean="0">
                <a:latin typeface="Constantia" pitchFamily="18" charset="0"/>
              </a:rPr>
              <a:t>категория до истечения срока ее действия. </a:t>
            </a:r>
            <a:endParaRPr lang="ru-RU" sz="1400" dirty="0" smtClean="0">
              <a:latin typeface="Constantia" pitchFamily="18" charset="0"/>
            </a:endParaRPr>
          </a:p>
          <a:p>
            <a:r>
              <a:rPr lang="ru-RU" sz="1400" dirty="0" smtClean="0">
                <a:latin typeface="Constantia" pitchFamily="18" charset="0"/>
              </a:rPr>
              <a:t>п.43.  Педагогические  работники,  которым  при  проведении  аттестации </a:t>
            </a:r>
            <a:r>
              <a:rPr lang="ru-RU" sz="1400" dirty="0" smtClean="0">
                <a:latin typeface="Constantia" pitchFamily="18" charset="0"/>
              </a:rPr>
              <a:t>отказано </a:t>
            </a:r>
            <a:r>
              <a:rPr lang="ru-RU" sz="1400" dirty="0" smtClean="0">
                <a:latin typeface="Constantia" pitchFamily="18" charset="0"/>
              </a:rPr>
              <a:t>в установлении квалификационной категории, обращаются по </a:t>
            </a:r>
            <a:r>
              <a:rPr lang="ru-RU" sz="1400" dirty="0" smtClean="0">
                <a:latin typeface="Constantia" pitchFamily="18" charset="0"/>
              </a:rPr>
              <a:t>их </a:t>
            </a:r>
            <a:r>
              <a:rPr lang="ru-RU" sz="1400" dirty="0" smtClean="0">
                <a:latin typeface="Constantia" pitchFamily="18" charset="0"/>
              </a:rPr>
              <a:t>желанию в аттестационную комиссию с заявлением о проведении </a:t>
            </a:r>
            <a:r>
              <a:rPr lang="ru-RU" sz="1400" dirty="0" smtClean="0">
                <a:latin typeface="Constantia" pitchFamily="18" charset="0"/>
              </a:rPr>
              <a:t>аттестации  </a:t>
            </a:r>
            <a:r>
              <a:rPr lang="ru-RU" sz="1400" dirty="0" smtClean="0">
                <a:latin typeface="Constantia" pitchFamily="18" charset="0"/>
              </a:rPr>
              <a:t>на  ту  же  квалификационную  категорию  не  ранее  чем </a:t>
            </a:r>
            <a:r>
              <a:rPr lang="ru-RU" sz="1400" dirty="0" smtClean="0">
                <a:latin typeface="Constantia" pitchFamily="18" charset="0"/>
              </a:rPr>
              <a:t>через </a:t>
            </a:r>
            <a:r>
              <a:rPr lang="ru-RU" sz="1400" dirty="0" smtClean="0">
                <a:latin typeface="Constantia" pitchFamily="18" charset="0"/>
              </a:rPr>
              <a:t>год со дня принятия аттестационной комиссией соответствующего </a:t>
            </a:r>
            <a:r>
              <a:rPr lang="ru-RU" sz="1400" dirty="0" smtClean="0">
                <a:latin typeface="Constantia" pitchFamily="18" charset="0"/>
              </a:rPr>
              <a:t>решения</a:t>
            </a:r>
            <a:r>
              <a:rPr lang="ru-RU" sz="1400" dirty="0" smtClean="0">
                <a:latin typeface="Constantia" pitchFamily="18" charset="0"/>
              </a:rPr>
              <a:t>. </a:t>
            </a:r>
          </a:p>
          <a:p>
            <a:r>
              <a:rPr lang="ru-RU" sz="1400" dirty="0" smtClean="0">
                <a:latin typeface="Constantia" pitchFamily="18" charset="0"/>
              </a:rPr>
              <a:t> </a:t>
            </a:r>
            <a:r>
              <a:rPr lang="ru-RU" sz="1400" dirty="0" smtClean="0">
                <a:latin typeface="Constantia" pitchFamily="18" charset="0"/>
              </a:rPr>
              <a:t>п.44</a:t>
            </a:r>
            <a:r>
              <a:rPr lang="ru-RU" sz="1400" dirty="0" smtClean="0">
                <a:latin typeface="Constantia" pitchFamily="18" charset="0"/>
              </a:rPr>
              <a:t>.  На  основании  решений  аттестационных  комиссий  о  результатах </a:t>
            </a:r>
            <a:r>
              <a:rPr lang="ru-RU" sz="1400" dirty="0" smtClean="0">
                <a:latin typeface="Constantia" pitchFamily="18" charset="0"/>
              </a:rPr>
              <a:t> аттестации  </a:t>
            </a:r>
            <a:r>
              <a:rPr lang="ru-RU" sz="1400" dirty="0" smtClean="0">
                <a:latin typeface="Constantia" pitchFamily="18" charset="0"/>
              </a:rPr>
              <a:t>педагогических  работников  соответствующие  федеральные </a:t>
            </a:r>
            <a:r>
              <a:rPr lang="ru-RU" sz="1400" dirty="0" smtClean="0">
                <a:latin typeface="Constantia" pitchFamily="18" charset="0"/>
              </a:rPr>
              <a:t>органы  </a:t>
            </a:r>
            <a:r>
              <a:rPr lang="ru-RU" sz="1400" dirty="0" smtClean="0">
                <a:latin typeface="Constantia" pitchFamily="18" charset="0"/>
              </a:rPr>
              <a:t>исполнительной  власти  или  уполномоченные  органы </a:t>
            </a:r>
            <a:r>
              <a:rPr lang="ru-RU" sz="1400" dirty="0" smtClean="0">
                <a:latin typeface="Constantia" pitchFamily="18" charset="0"/>
              </a:rPr>
              <a:t>государственной  </a:t>
            </a:r>
            <a:r>
              <a:rPr lang="ru-RU" sz="1400" dirty="0" smtClean="0">
                <a:latin typeface="Constantia" pitchFamily="18" charset="0"/>
              </a:rPr>
              <a:t>власти  субъектов  Российской  Федерации  издают </a:t>
            </a:r>
            <a:r>
              <a:rPr lang="ru-RU" sz="1400" dirty="0" smtClean="0">
                <a:latin typeface="Constantia" pitchFamily="18" charset="0"/>
              </a:rPr>
              <a:t>распорядительные  </a:t>
            </a:r>
            <a:r>
              <a:rPr lang="ru-RU" sz="1400" dirty="0" smtClean="0">
                <a:latin typeface="Constantia" pitchFamily="18" charset="0"/>
              </a:rPr>
              <a:t>акты  об  установлении  педагогическим  работникам </a:t>
            </a:r>
            <a:r>
              <a:rPr lang="ru-RU" sz="1400" dirty="0" smtClean="0">
                <a:latin typeface="Constantia" pitchFamily="18" charset="0"/>
              </a:rPr>
              <a:t> первой  </a:t>
            </a:r>
            <a:r>
              <a:rPr lang="ru-RU" sz="1400" dirty="0" smtClean="0">
                <a:latin typeface="Constantia" pitchFamily="18" charset="0"/>
              </a:rPr>
              <a:t>или  высшей  квалификационной  категории  со  дня  вынесения </a:t>
            </a:r>
            <a:r>
              <a:rPr lang="ru-RU" sz="1400" dirty="0" smtClean="0">
                <a:latin typeface="Constantia" pitchFamily="18" charset="0"/>
              </a:rPr>
              <a:t> решения  </a:t>
            </a:r>
            <a:r>
              <a:rPr lang="ru-RU" sz="1400" dirty="0" smtClean="0">
                <a:latin typeface="Constantia" pitchFamily="18" charset="0"/>
              </a:rPr>
              <a:t>аттестационной  комиссией,  которые  размещаются  на </a:t>
            </a:r>
            <a:r>
              <a:rPr lang="ru-RU" sz="1400" dirty="0" smtClean="0">
                <a:latin typeface="Constantia" pitchFamily="18" charset="0"/>
              </a:rPr>
              <a:t>официальных </a:t>
            </a:r>
            <a:r>
              <a:rPr lang="ru-RU" sz="1400" dirty="0" smtClean="0">
                <a:latin typeface="Constantia" pitchFamily="18" charset="0"/>
              </a:rPr>
              <a:t>сайтах указанных органов в сети "Интернет". </a:t>
            </a:r>
            <a:endParaRPr lang="ru-RU" sz="1400" dirty="0">
              <a:latin typeface="Constantia" pitchFamily="18"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68</TotalTime>
  <Words>913</Words>
  <Application>Microsoft Office PowerPoint</Application>
  <PresentationFormat>Экран (4:3)</PresentationFormat>
  <Paragraphs>102</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Солнцестояние</vt:lpstr>
      <vt:lpstr>Слайд 1</vt:lpstr>
      <vt:lpstr>    Порядок проведения аттестации  педагогических работников организаций,  осуществляющих образовательную деятельность       </vt:lpstr>
      <vt:lpstr>                              Аттестация  педагогических  работников  проводится  по 28 должностям Перечень педагогических  должностей определен Постановлением Правительства РФ  от 8 августа 2013 г. № 678   «Об утверждении номенклатуры должностей педагогических работниковорганизаций, осуществляющих образовательную деятельность, должностей руководителей образовательных организаций» </vt:lpstr>
      <vt:lpstr>Обязательная аттестация педагогических работников с целью подтверждения соответствия занимаемой должности  проводится аттестационными комиссиями образовательных организаций   ПРЕИМУЩЕСТВА ВО ВРЕМЕНИ ПРИ ОБМЕНЕ ИНФОРМАЦИЕЙ МЕЖДУ ОРГАНИЗАЦИЯМИ  Категория педагогических работников, подлежащих обязательной аттестации   Лица,  занимающие  должности,  предусмотренные  номенклатурой  должностей  педагогических работников образовательных организаций    Необходимость обязательной аттестации   Необходимость  и  сроки  представления  педагогических  работников  для  прохождения  ими  аттестации  с  целью  подтверждения  соответствия  занимаемой  должности  определяется работодателем     Основание для проведения аттестации  Основанием  для  проведения  аттестации  является  представление работодателя      Аттестационная комиссия  Создается распорядительным актом работодателя. В  обязательном порядке включается  представитель  выборного  органа  соответствующей  первичной  профсоюзной  организации (при наличии такого органа).   </vt:lpstr>
      <vt:lpstr>Обязательная аттестация педагогических работников с целью подтверждения соответствия занимаемой должности</vt:lpstr>
      <vt:lpstr>Заявление на аттестацию с целью установления квалификационной категории </vt:lpstr>
      <vt:lpstr>Первая квалификационная категория устанавливается на основе   (п. 36  Порядка аттестации педагогических  работников) </vt:lpstr>
      <vt:lpstr>Высшая  квалификационная категория устанавливается на основе   (п.37 Порядка аттестации педагогических работников ) </vt:lpstr>
      <vt:lpstr>Основные положения порядка аттестации  педагогических работников   с целью установления квалификационных категорий </vt:lpstr>
    </vt:vector>
  </TitlesOfParts>
  <Company>Krokoz™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admin</cp:lastModifiedBy>
  <cp:revision>9</cp:revision>
  <dcterms:created xsi:type="dcterms:W3CDTF">2014-11-13T13:01:35Z</dcterms:created>
  <dcterms:modified xsi:type="dcterms:W3CDTF">2014-11-14T07:39:57Z</dcterms:modified>
</cp:coreProperties>
</file>