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9" r:id="rId3"/>
    <p:sldId id="260" r:id="rId4"/>
    <p:sldId id="258" r:id="rId5"/>
    <p:sldId id="261" r:id="rId6"/>
    <p:sldId id="262" r:id="rId7"/>
    <p:sldId id="265" r:id="rId8"/>
    <p:sldId id="266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406EA6"/>
    <a:srgbClr val="33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89ECD5-212D-4255-8F4C-29430898F0F9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D08E38-CCA9-400A-8D90-5C1BAFBB7B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89ECD5-212D-4255-8F4C-29430898F0F9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D08E38-CCA9-400A-8D90-5C1BAFBB7B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89ECD5-212D-4255-8F4C-29430898F0F9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D08E38-CCA9-400A-8D90-5C1BAFBB7B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33FDC-CCCA-4D18-A2C8-4AFDF986E4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89ECD5-212D-4255-8F4C-29430898F0F9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D08E38-CCA9-400A-8D90-5C1BAFBB7B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89ECD5-212D-4255-8F4C-29430898F0F9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D08E38-CCA9-400A-8D90-5C1BAFBB7B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89ECD5-212D-4255-8F4C-29430898F0F9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D08E38-CCA9-400A-8D90-5C1BAFBB7B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89ECD5-212D-4255-8F4C-29430898F0F9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D08E38-CCA9-400A-8D90-5C1BAFBB7B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89ECD5-212D-4255-8F4C-29430898F0F9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D08E38-CCA9-400A-8D90-5C1BAFBB7B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89ECD5-212D-4255-8F4C-29430898F0F9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D08E38-CCA9-400A-8D90-5C1BAFBB7B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89ECD5-212D-4255-8F4C-29430898F0F9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D08E38-CCA9-400A-8D90-5C1BAFBB7B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89ECD5-212D-4255-8F4C-29430898F0F9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D08E38-CCA9-400A-8D90-5C1BAFBB7B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189ECD5-212D-4255-8F4C-29430898F0F9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ED08E38-CCA9-400A-8D90-5C1BAFBB7B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928670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rgbClr val="C00000"/>
                </a:solidFill>
                <a:latin typeface="Ariston" pitchFamily="66" charset="0"/>
                <a:cs typeface="Arial" pitchFamily="34" charset="0"/>
              </a:rPr>
              <a:t>Пасха в разных странах</a:t>
            </a:r>
            <a:endParaRPr lang="ru-RU" sz="7200" b="1" dirty="0">
              <a:solidFill>
                <a:srgbClr val="C00000"/>
              </a:solidFill>
              <a:latin typeface="Ariston" pitchFamily="66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68" y="3071810"/>
            <a:ext cx="5357850" cy="307183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Автор:</a:t>
            </a:r>
            <a:r>
              <a:rPr lang="ru-RU" sz="2000" dirty="0" smtClean="0"/>
              <a:t> 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учитель начальных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Классов МБОУСОШ№14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Ст.Кавказской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Кавказского района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Краснодарского края</a:t>
            </a:r>
          </a:p>
          <a:p>
            <a:pPr algn="ctr"/>
            <a:endPara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Кретинина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Л.И.</a:t>
            </a:r>
          </a:p>
          <a:p>
            <a:pPr algn="ctr"/>
            <a:endPara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ru-RU" sz="2000" dirty="0"/>
              <a:t> </a:t>
            </a:r>
          </a:p>
          <a:p>
            <a:pPr algn="l"/>
            <a:endParaRPr lang="ru-RU" sz="2000" dirty="0"/>
          </a:p>
        </p:txBody>
      </p:sp>
      <p:pic>
        <p:nvPicPr>
          <p:cNvPr id="5" name="Picture 6" descr="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708920"/>
            <a:ext cx="3847553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969947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rgbClr val="0033CC"/>
                </a:solidFill>
                <a:effectLst/>
                <a:latin typeface="+mn-lt"/>
              </a:rPr>
              <a:t>           Цель:</a:t>
            </a:r>
          </a:p>
        </p:txBody>
      </p:sp>
      <p:sp>
        <p:nvSpPr>
          <p:cNvPr id="91141" name="Rectangle 5"/>
          <p:cNvSpPr>
            <a:spLocks noGrp="1" noRot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z="2800" smtClean="0"/>
          </a:p>
        </p:txBody>
      </p:sp>
      <p:sp>
        <p:nvSpPr>
          <p:cNvPr id="91139" name="Rectangle 3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286249" y="1000108"/>
            <a:ext cx="4559302" cy="5095892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активизировать </a:t>
            </a:r>
            <a:r>
              <a:rPr lang="ru-RU" dirty="0">
                <a:latin typeface="Arial" pitchFamily="34" charset="0"/>
                <a:cs typeface="Arial" pitchFamily="34" charset="0"/>
              </a:rPr>
              <a:t>интерес к традициям и обычаям празднования Пасхи в разных странах 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создавать условия </a:t>
            </a:r>
            <a:r>
              <a:rPr lang="ru-RU" dirty="0">
                <a:latin typeface="Arial" pitchFamily="34" charset="0"/>
                <a:cs typeface="Arial" pitchFamily="34" charset="0"/>
              </a:rPr>
              <a:t>для воспитания уважительного отношения к культуре своих предков;</a:t>
            </a:r>
          </a:p>
          <a:p>
            <a:pPr lvl="0"/>
            <a:r>
              <a:rPr lang="ru-RU" dirty="0">
                <a:latin typeface="Arial" pitchFamily="34" charset="0"/>
                <a:cs typeface="Arial" pitchFamily="34" charset="0"/>
              </a:rPr>
              <a:t>развивать художественный вкус, внимание, творческие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способности;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dirty="0">
                <a:latin typeface="Arial" pitchFamily="34" charset="0"/>
                <a:cs typeface="Arial" pitchFamily="34" charset="0"/>
              </a:rPr>
              <a:t>воспитывать трудолюбие,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укреплять   дружеские   </a:t>
            </a:r>
            <a:r>
              <a:rPr lang="ru-RU" dirty="0">
                <a:latin typeface="Arial" pitchFamily="34" charset="0"/>
                <a:cs typeface="Arial" pitchFamily="34" charset="0"/>
              </a:rPr>
              <a:t>и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творческие   контакты   </a:t>
            </a:r>
            <a:r>
              <a:rPr lang="ru-RU" dirty="0">
                <a:latin typeface="Arial" pitchFamily="34" charset="0"/>
                <a:cs typeface="Arial" pitchFamily="34" charset="0"/>
              </a:rPr>
              <a:t>между учениками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; содействовать </a:t>
            </a:r>
            <a:r>
              <a:rPr lang="ru-RU" dirty="0">
                <a:latin typeface="Arial" pitchFamily="34" charset="0"/>
                <a:cs typeface="Arial" pitchFamily="34" charset="0"/>
              </a:rPr>
              <a:t>формированию положительной мотивации к предмету.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b="1" i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3600" b="1" i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  <a:p>
            <a:pPr eaLnBrk="1" hangingPunct="1">
              <a:defRPr/>
            </a:pPr>
            <a:endParaRPr lang="ru-RU" sz="3600" b="1" i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125" name="Picture 4" descr="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71546"/>
            <a:ext cx="3789974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0033CC"/>
                </a:solidFill>
                <a:effectLst/>
                <a:latin typeface="+mn-lt"/>
              </a:rPr>
              <a:t>Этапы урока:</a:t>
            </a:r>
          </a:p>
        </p:txBody>
      </p:sp>
      <p:sp>
        <p:nvSpPr>
          <p:cNvPr id="10854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dirty="0" smtClean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1. Введение в тему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2. Изучение нового материала.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3.Закрепление пройденного материала.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4. Итоги урока.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dirty="0" smtClean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8194" name="Рисунок 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786190"/>
            <a:ext cx="3943359" cy="2558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0033CC"/>
                </a:solidFill>
                <a:effectLst/>
                <a:latin typeface="+mn-lt"/>
              </a:rPr>
              <a:t>План урока: </a:t>
            </a:r>
            <a:endParaRPr lang="ru-RU" b="1" dirty="0">
              <a:solidFill>
                <a:srgbClr val="0033CC"/>
              </a:solidFill>
              <a:effectLst/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buNone/>
              <a:defRPr/>
            </a:pPr>
            <a:r>
              <a:rPr lang="ru-RU" sz="11200" b="1" dirty="0">
                <a:solidFill>
                  <a:srgbClr val="0033CC"/>
                </a:solidFill>
                <a:latin typeface="Monotype Corsiva" pitchFamily="66" charset="0"/>
              </a:rPr>
              <a:t> </a:t>
            </a:r>
            <a:r>
              <a:rPr lang="ru-RU" sz="11200" b="1" dirty="0" smtClean="0">
                <a:solidFill>
                  <a:srgbClr val="0033CC"/>
                </a:solidFill>
                <a:latin typeface="Monotype Corsiva" pitchFamily="66" charset="0"/>
              </a:rPr>
              <a:t>    1</a:t>
            </a:r>
            <a:r>
              <a:rPr lang="ru-RU" sz="11200" b="1" dirty="0">
                <a:solidFill>
                  <a:srgbClr val="0033CC"/>
                </a:solidFill>
                <a:latin typeface="Monotype Corsiva" pitchFamily="66" charset="0"/>
              </a:rPr>
              <a:t>. Введение в тему. </a:t>
            </a:r>
            <a:r>
              <a:rPr lang="ru-RU" sz="11200" b="1" dirty="0" smtClean="0">
                <a:solidFill>
                  <a:srgbClr val="0033CC"/>
                </a:solidFill>
                <a:latin typeface="Monotype Corsiva" pitchFamily="66" charset="0"/>
              </a:rPr>
              <a:t>Разгадывание  кроссворда.</a:t>
            </a:r>
            <a:endParaRPr lang="ru-RU" sz="11200" b="1" dirty="0">
              <a:solidFill>
                <a:srgbClr val="0033CC"/>
              </a:solidFill>
              <a:latin typeface="Monotype Corsiva" pitchFamily="66" charset="0"/>
            </a:endParaRPr>
          </a:p>
          <a:p>
            <a:pPr>
              <a:lnSpc>
                <a:spcPct val="120000"/>
              </a:lnSpc>
              <a:buNone/>
              <a:defRPr/>
            </a:pPr>
            <a:r>
              <a:rPr lang="ru-RU" sz="11200" b="1" dirty="0">
                <a:solidFill>
                  <a:srgbClr val="0033CC"/>
                </a:solidFill>
                <a:latin typeface="Monotype Corsiva" pitchFamily="66" charset="0"/>
              </a:rPr>
              <a:t>      2</a:t>
            </a:r>
            <a:r>
              <a:rPr lang="ru-RU" sz="11200" b="1" dirty="0" smtClean="0">
                <a:solidFill>
                  <a:srgbClr val="0033CC"/>
                </a:solidFill>
                <a:latin typeface="Monotype Corsiva" pitchFamily="66" charset="0"/>
              </a:rPr>
              <a:t>. </a:t>
            </a:r>
            <a:r>
              <a:rPr lang="ru-RU" sz="11200" b="1" dirty="0">
                <a:solidFill>
                  <a:srgbClr val="0033CC"/>
                </a:solidFill>
                <a:latin typeface="Monotype Corsiva" pitchFamily="66" charset="0"/>
              </a:rPr>
              <a:t>Погружение в тему урока. Художественное чтение</a:t>
            </a:r>
            <a:r>
              <a:rPr lang="ru-RU" sz="11200" b="1" dirty="0" smtClean="0">
                <a:solidFill>
                  <a:srgbClr val="0033CC"/>
                </a:solidFill>
                <a:latin typeface="Monotype Corsiva" pitchFamily="66" charset="0"/>
              </a:rPr>
              <a:t>.</a:t>
            </a:r>
            <a:endParaRPr lang="ru-RU" sz="11200" b="1" dirty="0">
              <a:solidFill>
                <a:srgbClr val="0033CC"/>
              </a:solidFill>
              <a:latin typeface="Monotype Corsiva" pitchFamily="66" charset="0"/>
            </a:endParaRPr>
          </a:p>
          <a:p>
            <a:pPr>
              <a:lnSpc>
                <a:spcPct val="120000"/>
              </a:lnSpc>
              <a:buNone/>
              <a:defRPr/>
            </a:pPr>
            <a:r>
              <a:rPr lang="ru-RU" sz="11200" b="1" dirty="0">
                <a:solidFill>
                  <a:srgbClr val="0033CC"/>
                </a:solidFill>
                <a:latin typeface="Monotype Corsiva" pitchFamily="66" charset="0"/>
              </a:rPr>
              <a:t>      3. </a:t>
            </a:r>
            <a:r>
              <a:rPr lang="ru-RU" sz="11200" b="1" dirty="0" smtClean="0">
                <a:solidFill>
                  <a:srgbClr val="0033CC"/>
                </a:solidFill>
                <a:latin typeface="Monotype Corsiva" pitchFamily="66" charset="0"/>
              </a:rPr>
              <a:t>. </a:t>
            </a:r>
            <a:r>
              <a:rPr lang="ru-RU" sz="11200" b="1" dirty="0">
                <a:solidFill>
                  <a:srgbClr val="0033CC"/>
                </a:solidFill>
                <a:latin typeface="Monotype Corsiva" pitchFamily="66" charset="0"/>
              </a:rPr>
              <a:t>Изучение нового материала: опережающее задание группам, сообщения заранее подготовленных </a:t>
            </a:r>
            <a:r>
              <a:rPr lang="ru-RU" sz="11200" b="1" dirty="0" smtClean="0">
                <a:solidFill>
                  <a:srgbClr val="0033CC"/>
                </a:solidFill>
                <a:latin typeface="Monotype Corsiva" pitchFamily="66" charset="0"/>
              </a:rPr>
              <a:t>учащихся.</a:t>
            </a:r>
            <a:endParaRPr lang="ru-RU" sz="11200" b="1" dirty="0">
              <a:solidFill>
                <a:srgbClr val="0033CC"/>
              </a:solidFill>
              <a:latin typeface="Monotype Corsiva" pitchFamily="66" charset="0"/>
            </a:endParaRPr>
          </a:p>
          <a:p>
            <a:pPr>
              <a:lnSpc>
                <a:spcPct val="120000"/>
              </a:lnSpc>
              <a:buNone/>
              <a:defRPr/>
            </a:pPr>
            <a:r>
              <a:rPr lang="ru-RU" sz="11200" b="1" dirty="0">
                <a:solidFill>
                  <a:srgbClr val="0033CC"/>
                </a:solidFill>
                <a:latin typeface="Monotype Corsiva" pitchFamily="66" charset="0"/>
              </a:rPr>
              <a:t>      </a:t>
            </a:r>
            <a:r>
              <a:rPr lang="ru-RU" sz="11200" b="1" dirty="0" smtClean="0">
                <a:solidFill>
                  <a:srgbClr val="0033CC"/>
                </a:solidFill>
                <a:latin typeface="Monotype Corsiva" pitchFamily="66" charset="0"/>
              </a:rPr>
              <a:t>4. Закрепление </a:t>
            </a:r>
            <a:r>
              <a:rPr lang="ru-RU" sz="11200" b="1" dirty="0">
                <a:solidFill>
                  <a:srgbClr val="0033CC"/>
                </a:solidFill>
                <a:latin typeface="Monotype Corsiva" pitchFamily="66" charset="0"/>
              </a:rPr>
              <a:t>изученного материала: декоративная роспись пасхального яйца .</a:t>
            </a:r>
          </a:p>
          <a:p>
            <a:pPr>
              <a:lnSpc>
                <a:spcPct val="120000"/>
              </a:lnSpc>
              <a:buNone/>
              <a:defRPr/>
            </a:pPr>
            <a:r>
              <a:rPr lang="ru-RU" sz="11200" b="1" dirty="0">
                <a:solidFill>
                  <a:srgbClr val="0033CC"/>
                </a:solidFill>
                <a:latin typeface="Monotype Corsiva" pitchFamily="66" charset="0"/>
              </a:rPr>
              <a:t>      5. Итог урока: рефлексия – составление </a:t>
            </a:r>
            <a:r>
              <a:rPr lang="ru-RU" sz="11200" b="1" dirty="0" err="1">
                <a:solidFill>
                  <a:srgbClr val="0033CC"/>
                </a:solidFill>
                <a:latin typeface="Monotype Corsiva" pitchFamily="66" charset="0"/>
              </a:rPr>
              <a:t>синквейна</a:t>
            </a:r>
            <a:r>
              <a:rPr lang="ru-RU" sz="11200" b="1" dirty="0">
                <a:solidFill>
                  <a:srgbClr val="0033CC"/>
                </a:solidFill>
                <a:latin typeface="Monotype Corsiva" pitchFamily="66" charset="0"/>
              </a:rPr>
              <a:t>. </a:t>
            </a:r>
          </a:p>
          <a:p>
            <a:pPr>
              <a:lnSpc>
                <a:spcPct val="120000"/>
              </a:lnSpc>
              <a:buNone/>
              <a:defRPr/>
            </a:pPr>
            <a:r>
              <a:rPr lang="ru-RU" sz="11200" b="1" dirty="0">
                <a:solidFill>
                  <a:srgbClr val="0033CC"/>
                </a:solidFill>
                <a:latin typeface="Monotype Corsiva" pitchFamily="66" charset="0"/>
              </a:rPr>
              <a:t>     6. Домашнее задание.</a:t>
            </a:r>
          </a:p>
          <a:p>
            <a:pPr>
              <a:buNone/>
              <a:defRPr/>
            </a:pPr>
            <a:r>
              <a:rPr lang="ru-RU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    </a:t>
            </a:r>
            <a:endParaRPr lang="ru-RU" dirty="0"/>
          </a:p>
        </p:txBody>
      </p:sp>
      <p:pic>
        <p:nvPicPr>
          <p:cNvPr id="4" name="Содержимое 4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260648"/>
            <a:ext cx="925274" cy="10949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Рисунок 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60648"/>
            <a:ext cx="189021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Рисунок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564904"/>
            <a:ext cx="1948798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Рисунок 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5013175"/>
            <a:ext cx="2130084" cy="1595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619672" y="1124744"/>
          <a:ext cx="7272804" cy="5328595"/>
        </p:xfrm>
        <a:graphic>
          <a:graphicData uri="http://schemas.openxmlformats.org/drawingml/2006/table">
            <a:tbl>
              <a:tblPr/>
              <a:tblGrid>
                <a:gridCol w="720079"/>
                <a:gridCol w="864096"/>
                <a:gridCol w="864096"/>
                <a:gridCol w="864096"/>
                <a:gridCol w="843523"/>
                <a:gridCol w="691634"/>
                <a:gridCol w="606320"/>
                <a:gridCol w="606320"/>
                <a:gridCol w="606320"/>
                <a:gridCol w="606320"/>
              </a:tblGrid>
              <a:tr h="983741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2800" b="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  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374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2800" dirty="0" smtClean="0">
                          <a:latin typeface="Times New Roman"/>
                          <a:ea typeface="Calibri"/>
                          <a:cs typeface="Times New Roman"/>
                        </a:rPr>
                        <a:t>.  Г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А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Г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Ф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7697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ru-RU" sz="2800" b="0" dirty="0" smtClean="0">
                          <a:latin typeface="Times New Roman"/>
                          <a:ea typeface="Calibri"/>
                          <a:cs typeface="Times New Roman"/>
                        </a:rPr>
                        <a:t>.  </a:t>
                      </a:r>
                      <a:r>
                        <a:rPr lang="ru-RU" sz="2800" dirty="0" smtClean="0"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С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476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ru-RU" sz="2800" b="0" dirty="0" smtClean="0">
                          <a:latin typeface="Times New Roman"/>
                          <a:ea typeface="Calibri"/>
                          <a:cs typeface="Times New Roman"/>
                        </a:rPr>
                        <a:t>.  Г</a:t>
                      </a:r>
                      <a:endParaRPr lang="ru-RU" sz="2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Х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65719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Г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Ы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491880" y="188640"/>
            <a:ext cx="49718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33CC"/>
                </a:solidFill>
              </a:rPr>
              <a:t>1</a:t>
            </a:r>
            <a:r>
              <a:rPr lang="ru-RU" sz="36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Разгадывание кроссворда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33CC"/>
                </a:solidFill>
              </a:rPr>
              <a:t>2</a:t>
            </a:r>
            <a:r>
              <a:rPr lang="ru-RU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Художественное чтение. </a:t>
            </a:r>
            <a:r>
              <a:rPr lang="ru-RU" u="sng" dirty="0" smtClean="0">
                <a:solidFill>
                  <a:srgbClr val="0033CC"/>
                </a:solidFill>
                <a:latin typeface="Monotype Corsiva" pitchFamily="66" charset="0"/>
              </a:rPr>
              <a:t/>
            </a:r>
            <a:br>
              <a:rPr lang="ru-RU" u="sng" dirty="0" smtClean="0">
                <a:solidFill>
                  <a:srgbClr val="0033CC"/>
                </a:solidFill>
                <a:latin typeface="Monotype Corsiva" pitchFamily="66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    Христос </a:t>
            </a:r>
            <a:r>
              <a:rPr lang="ru-RU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воскрес!</a:t>
            </a:r>
            <a:endParaRPr lang="ru-RU" dirty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ru-RU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     Повсюду благовест гудит,</a:t>
            </a:r>
            <a:br>
              <a:rPr lang="ru-RU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</a:br>
            <a:r>
              <a:rPr lang="ru-RU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Из всех церквей народ валит.</a:t>
            </a:r>
            <a:br>
              <a:rPr lang="ru-RU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</a:br>
            <a:r>
              <a:rPr lang="ru-RU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Заря глядит уже с небес</a:t>
            </a:r>
            <a:r>
              <a:rPr lang="ru-RU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…</a:t>
            </a:r>
            <a:r>
              <a:rPr lang="ru-RU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/>
            </a:r>
            <a:br>
              <a:rPr lang="ru-RU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</a:br>
            <a:r>
              <a:rPr lang="ru-RU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Христос воскрес! Христос воскрес!</a:t>
            </a:r>
            <a:br>
              <a:rPr lang="ru-RU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</a:br>
            <a:r>
              <a:rPr lang="ru-RU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/>
            </a:r>
            <a:br>
              <a:rPr lang="ru-RU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</a:br>
            <a:r>
              <a:rPr lang="ru-RU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С полей уж снят покров снегов,</a:t>
            </a:r>
            <a:br>
              <a:rPr lang="ru-RU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</a:br>
            <a:r>
              <a:rPr lang="ru-RU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И реки рвутся из оков,</a:t>
            </a:r>
            <a:br>
              <a:rPr lang="ru-RU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</a:br>
            <a:r>
              <a:rPr lang="ru-RU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И зеленеет ближний лес…</a:t>
            </a:r>
            <a:br>
              <a:rPr lang="ru-RU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</a:br>
            <a:r>
              <a:rPr lang="ru-RU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Христос воскрес! Христос воскрес!</a:t>
            </a:r>
            <a:br>
              <a:rPr lang="ru-RU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</a:br>
            <a:r>
              <a:rPr lang="ru-RU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/>
            </a:r>
            <a:br>
              <a:rPr lang="ru-RU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</a:br>
            <a:r>
              <a:rPr lang="ru-RU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Вот просыпается земля,</a:t>
            </a:r>
            <a:br>
              <a:rPr lang="ru-RU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</a:br>
            <a:r>
              <a:rPr lang="ru-RU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И одеваются поля,</a:t>
            </a:r>
            <a:br>
              <a:rPr lang="ru-RU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</a:br>
            <a:r>
              <a:rPr lang="ru-RU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Весна идет, полна чудес!</a:t>
            </a:r>
            <a:br>
              <a:rPr lang="ru-RU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</a:br>
            <a:r>
              <a:rPr lang="ru-RU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Христос воскрес! Христос воскрес!</a:t>
            </a:r>
            <a:br>
              <a:rPr lang="ru-RU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</a:br>
            <a:r>
              <a:rPr lang="ru-RU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(А. Майков </a:t>
            </a:r>
            <a:r>
              <a:rPr lang="ru-RU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)</a:t>
            </a:r>
            <a:r>
              <a:rPr lang="ru-RU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</a:t>
            </a:r>
            <a:endParaRPr lang="ru-RU" dirty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5" name="Picture 8" descr="2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572132" y="1428736"/>
            <a:ext cx="3143272" cy="4149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9600" b="1" dirty="0" smtClean="0">
                <a:solidFill>
                  <a:srgbClr val="0033CC"/>
                </a:solidFill>
                <a:latin typeface="Monotype Corsiva" pitchFamily="66" charset="0"/>
              </a:rPr>
              <a:t> </a:t>
            </a:r>
            <a:r>
              <a:rPr lang="ru-RU" sz="4800" b="1" dirty="0" smtClean="0">
                <a:solidFill>
                  <a:srgbClr val="0033CC"/>
                </a:solidFill>
                <a:latin typeface="Monotype Corsiva" pitchFamily="66" charset="0"/>
              </a:rPr>
              <a:t>3.Изучение нового материала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Пасха в России</a:t>
            </a:r>
            <a:endParaRPr lang="ru-RU" b="1" i="1" dirty="0">
              <a:solidFill>
                <a:srgbClr val="0033CC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1214422"/>
            <a:ext cx="1862455" cy="2461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3714752"/>
            <a:ext cx="3000364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2357430"/>
            <a:ext cx="2713038" cy="1952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214554"/>
            <a:ext cx="3000396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4429132"/>
            <a:ext cx="2643206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8992" y="4643446"/>
            <a:ext cx="2554923" cy="2054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Пасха во Франции</a:t>
            </a:r>
            <a:br>
              <a:rPr lang="ru-RU" b="1" i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0"/>
            <a:ext cx="7890080" cy="6248400"/>
          </a:xfrm>
        </p:spPr>
        <p:txBody>
          <a:bodyPr/>
          <a:lstStyle/>
          <a:p>
            <a:pPr>
              <a:buNone/>
            </a:pPr>
            <a:endParaRPr lang="ru-RU" b="1" i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b="1" i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Рисунок 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1571612"/>
            <a:ext cx="2500330" cy="3232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4500570"/>
            <a:ext cx="2852421" cy="1824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2143116"/>
            <a:ext cx="2487942" cy="2190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2643182"/>
            <a:ext cx="2500330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Рисунок 2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4" y="4643446"/>
            <a:ext cx="1905004" cy="1905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5</a:t>
            </a:r>
            <a:r>
              <a:rPr lang="ru-RU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. Итог урока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4071934" y="5072074"/>
            <a:ext cx="693741" cy="102392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0" y="1571612"/>
            <a:ext cx="4571999" cy="4524388"/>
          </a:xfrm>
        </p:spPr>
        <p:txBody>
          <a:bodyPr>
            <a:normAutofit fontScale="92500" lnSpcReduction="10000"/>
          </a:bodyPr>
          <a:lstStyle/>
          <a:p>
            <a:pPr marL="609600" indent="-609600">
              <a:lnSpc>
                <a:spcPct val="90000"/>
              </a:lnSpc>
              <a:buNone/>
              <a:defRPr/>
            </a:pPr>
            <a:r>
              <a:rPr lang="ru-RU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Составление </a:t>
            </a:r>
            <a:r>
              <a:rPr lang="ru-RU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синквейна</a:t>
            </a:r>
            <a:r>
              <a:rPr lang="ru-RU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на тему «Пасха» (работа в группах).</a:t>
            </a:r>
          </a:p>
          <a:p>
            <a:pPr marL="609600" indent="-609600" algn="ctr">
              <a:lnSpc>
                <a:spcPct val="90000"/>
              </a:lnSpc>
              <a:buNone/>
              <a:defRPr/>
            </a:pPr>
            <a:r>
              <a:rPr lang="ru-RU" sz="3900" dirty="0"/>
              <a:t> </a:t>
            </a:r>
            <a:r>
              <a:rPr lang="ru-RU" sz="3900" b="1" u="sng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Синквейн</a:t>
            </a:r>
            <a:endParaRPr lang="ru-RU" sz="3900" b="1" u="sng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  <a:p>
            <a:pPr marL="609600" indent="-609600" algn="ctr">
              <a:lnSpc>
                <a:spcPct val="90000"/>
              </a:lnSpc>
              <a:buNone/>
              <a:defRPr/>
            </a:pPr>
            <a:r>
              <a:rPr lang="ru-RU" b="1" i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Существительное</a:t>
            </a:r>
          </a:p>
          <a:p>
            <a:pPr marL="609600" indent="-609600" algn="ctr">
              <a:lnSpc>
                <a:spcPct val="90000"/>
              </a:lnSpc>
              <a:buNone/>
              <a:defRPr/>
            </a:pPr>
            <a:r>
              <a:rPr lang="ru-RU" b="1" i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Прилагательное, прилагательное</a:t>
            </a:r>
          </a:p>
          <a:p>
            <a:pPr marL="609600" indent="-609600" algn="ctr">
              <a:lnSpc>
                <a:spcPct val="90000"/>
              </a:lnSpc>
              <a:buNone/>
              <a:defRPr/>
            </a:pPr>
            <a:r>
              <a:rPr lang="ru-RU" b="1" i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Глагол, глагол, глагол</a:t>
            </a:r>
          </a:p>
          <a:p>
            <a:pPr marL="609600" indent="-609600" algn="ctr">
              <a:lnSpc>
                <a:spcPct val="90000"/>
              </a:lnSpc>
              <a:buNone/>
              <a:defRPr/>
            </a:pPr>
            <a:r>
              <a:rPr lang="ru-RU" b="1" i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Ключевая фраза</a:t>
            </a:r>
          </a:p>
          <a:p>
            <a:pPr marL="609600" indent="-609600" algn="ctr">
              <a:lnSpc>
                <a:spcPct val="90000"/>
              </a:lnSpc>
              <a:buNone/>
              <a:defRPr/>
            </a:pPr>
            <a:r>
              <a:rPr lang="ru-RU" b="1" i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Слово </a:t>
            </a:r>
            <a:r>
              <a:rPr lang="ru-RU" b="1" i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- итог</a:t>
            </a:r>
            <a:endParaRPr lang="ru-RU" b="1" i="1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142852"/>
            <a:ext cx="2286016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Рисунок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286124"/>
            <a:ext cx="3846169" cy="314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127</TotalTime>
  <Words>265</Words>
  <Application>Microsoft Office PowerPoint</Application>
  <PresentationFormat>Экран (4:3)</PresentationFormat>
  <Paragraphs>74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Пасха в разных странах</vt:lpstr>
      <vt:lpstr>           Цель:</vt:lpstr>
      <vt:lpstr>Этапы урока:</vt:lpstr>
      <vt:lpstr>План урока: </vt:lpstr>
      <vt:lpstr>Слайд 5</vt:lpstr>
      <vt:lpstr>2. Художественное чтение.  </vt:lpstr>
      <vt:lpstr>  3.Изучение нового материала  </vt:lpstr>
      <vt:lpstr>Пасха во Франции </vt:lpstr>
      <vt:lpstr>5. Итог урока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Пасха в разных странах</dc:title>
  <dc:creator>Admin</dc:creator>
  <cp:lastModifiedBy>15 кабинет</cp:lastModifiedBy>
  <cp:revision>16</cp:revision>
  <dcterms:created xsi:type="dcterms:W3CDTF">2012-06-12T21:06:43Z</dcterms:created>
  <dcterms:modified xsi:type="dcterms:W3CDTF">2014-12-01T18:36:58Z</dcterms:modified>
</cp:coreProperties>
</file>