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89" r:id="rId4"/>
    <p:sldId id="260" r:id="rId5"/>
    <p:sldId id="261" r:id="rId6"/>
    <p:sldId id="262" r:id="rId7"/>
    <p:sldId id="264" r:id="rId8"/>
    <p:sldId id="269" r:id="rId9"/>
    <p:sldId id="267" r:id="rId10"/>
    <p:sldId id="263" r:id="rId11"/>
    <p:sldId id="268" r:id="rId12"/>
    <p:sldId id="266" r:id="rId13"/>
    <p:sldId id="265" r:id="rId14"/>
    <p:sldId id="270" r:id="rId15"/>
    <p:sldId id="272" r:id="rId16"/>
    <p:sldId id="273" r:id="rId17"/>
    <p:sldId id="271" r:id="rId18"/>
    <p:sldId id="274" r:id="rId19"/>
    <p:sldId id="278" r:id="rId20"/>
    <p:sldId id="281" r:id="rId21"/>
    <p:sldId id="279" r:id="rId22"/>
    <p:sldId id="280" r:id="rId23"/>
    <p:sldId id="283" r:id="rId24"/>
    <p:sldId id="285"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000099"/>
    <a:srgbClr val="0000CC"/>
    <a:srgbClr val="33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8" d="100"/>
          <a:sy n="98" d="100"/>
        </p:scale>
        <p:origin x="-35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39EA036-266E-4BDB-8341-24F8D7CE5436}" type="datetimeFigureOut">
              <a:rPr lang="ru-RU" smtClean="0"/>
              <a:pPr/>
              <a:t>19.11.2014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A67104E-E8BA-4429-8B21-1A4C267B3D4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9EA036-266E-4BDB-8341-24F8D7CE5436}" type="datetimeFigureOut">
              <a:rPr lang="ru-RU" smtClean="0"/>
              <a:pPr/>
              <a:t>19.11.2014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A67104E-E8BA-4429-8B21-1A4C267B3D4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9EA036-266E-4BDB-8341-24F8D7CE5436}" type="datetimeFigureOut">
              <a:rPr lang="ru-RU" smtClean="0"/>
              <a:pPr/>
              <a:t>19.11.2014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A67104E-E8BA-4429-8B21-1A4C267B3D4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9EA036-266E-4BDB-8341-24F8D7CE5436}" type="datetimeFigureOut">
              <a:rPr lang="ru-RU" smtClean="0"/>
              <a:pPr/>
              <a:t>19.11.2014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A67104E-E8BA-4429-8B21-1A4C267B3D4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39EA036-266E-4BDB-8341-24F8D7CE5436}" type="datetimeFigureOut">
              <a:rPr lang="ru-RU" smtClean="0"/>
              <a:pPr/>
              <a:t>19.11.2014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A67104E-E8BA-4429-8B21-1A4C267B3D4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39EA036-266E-4BDB-8341-24F8D7CE5436}" type="datetimeFigureOut">
              <a:rPr lang="ru-RU" smtClean="0"/>
              <a:pPr/>
              <a:t>19.11.2014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A67104E-E8BA-4429-8B21-1A4C267B3D4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39EA036-266E-4BDB-8341-24F8D7CE5436}" type="datetimeFigureOut">
              <a:rPr lang="ru-RU" smtClean="0"/>
              <a:pPr/>
              <a:t>19.11.2014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A67104E-E8BA-4429-8B21-1A4C267B3D4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39EA036-266E-4BDB-8341-24F8D7CE5436}" type="datetimeFigureOut">
              <a:rPr lang="ru-RU" smtClean="0"/>
              <a:pPr/>
              <a:t>19.11.2014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A67104E-E8BA-4429-8B21-1A4C267B3D4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39EA036-266E-4BDB-8341-24F8D7CE5436}" type="datetimeFigureOut">
              <a:rPr lang="ru-RU" smtClean="0"/>
              <a:pPr/>
              <a:t>19.11.2014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A67104E-E8BA-4429-8B21-1A4C267B3D4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39EA036-266E-4BDB-8341-24F8D7CE5436}" type="datetimeFigureOut">
              <a:rPr lang="ru-RU" smtClean="0"/>
              <a:pPr/>
              <a:t>19.11.2014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A67104E-E8BA-4429-8B21-1A4C267B3D4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39EA036-266E-4BDB-8341-24F8D7CE5436}" type="datetimeFigureOut">
              <a:rPr lang="ru-RU" smtClean="0"/>
              <a:pPr/>
              <a:t>19.11.2014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A67104E-E8BA-4429-8B21-1A4C267B3D4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9EA036-266E-4BDB-8341-24F8D7CE5436}" type="datetimeFigureOut">
              <a:rPr lang="ru-RU" smtClean="0"/>
              <a:pPr/>
              <a:t>19.11.2014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67104E-E8BA-4429-8B21-1A4C267B3D4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http://www.zateevo.ru/userfiles/image/Upalnamoch_Prava/008.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http://www.zateevo.ru/userfiles/image/Upalnamoch_Prava/009.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http://www.zateevo.ru/userfiles/image/Upalnamoch_Prava/010.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http://www.zateevo.ru/userfiles/image/Upalnamoch_Prava/011.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http://www.zateevo.ru/userfiles/image/Upalnamoch_Prava/012.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http://www.zateevo.ru/userfiles/image/Upalnamoch_Prava/013.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http://www.zateevo.ru/userfiles/image/Upalnamoch_Prava/015.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http://www.zateevo.ru/userfiles/image/Upalnamoch_Prava/016.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http://www.zateevo.ru/userfiles/image/Upalnamoch_Prava/017.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http://www.zateevo.ru/userfiles/image/Upalnamoch_Prava/200.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http://www.zateevo.ru/userfiles/image/Upalnamoch_Prava/201.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http://www.zateevo.ru/userfiles/image/Upalnamoch_Prava/202.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http://www.zateevo.ru/userfiles/image/Upalnamoch_Prava/014.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http://www.zateevo.ru/userfiles/image/Upalnamoch_Prava/001.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http://www.zateevo.ru/userfiles/image/Upalnamoch_Prava/002.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http://www.zateevo.ru/userfiles/image/Upalnamoch_Prava/003.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http://www.zateevo.ru/userfiles/image/Upalnamoch_Prava/004.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http://www.zateevo.ru/userfiles/image/Upalnamoch_Prava/005.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http://www.zateevo.ru/userfiles/image/Upalnamoch_Prava/006.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http://www.zateevo.ru/userfiles/image/Upalnamoch_Prava/007.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1571612"/>
            <a:ext cx="7772400" cy="1470025"/>
          </a:xfrm>
        </p:spPr>
        <p:txBody>
          <a:bodyPr>
            <a:noAutofit/>
          </a:bodyPr>
          <a:lstStyle/>
          <a:p>
            <a:r>
              <a:rPr lang="ru-RU" sz="5500" dirty="0" smtClean="0">
                <a:solidFill>
                  <a:srgbClr val="FFFF00"/>
                </a:solidFill>
                <a:latin typeface="Monotype Corsiva" pitchFamily="66" charset="0"/>
              </a:rPr>
              <a:t>Основные конституционные гарантии и права ребенка</a:t>
            </a:r>
            <a:endParaRPr lang="ru-RU" sz="5500" dirty="0"/>
          </a:p>
        </p:txBody>
      </p:sp>
      <p:sp>
        <p:nvSpPr>
          <p:cNvPr id="3" name="Подзаголовок 2"/>
          <p:cNvSpPr>
            <a:spLocks noGrp="1"/>
          </p:cNvSpPr>
          <p:nvPr>
            <p:ph type="subTitle" idx="1"/>
          </p:nvPr>
        </p:nvSpPr>
        <p:spPr>
          <a:xfrm>
            <a:off x="0" y="428604"/>
            <a:ext cx="9144000" cy="1214446"/>
          </a:xfrm>
        </p:spPr>
        <p:txBody>
          <a:bodyPr>
            <a:normAutofit/>
          </a:bodyPr>
          <a:lstStyle/>
          <a:p>
            <a:r>
              <a:rPr lang="ru-RU" sz="2200" b="1" dirty="0" smtClean="0">
                <a:solidFill>
                  <a:schemeClr val="tx1"/>
                </a:solidFill>
                <a:latin typeface="Cambria" pitchFamily="18" charset="0"/>
                <a:cs typeface="Times New Roman" pitchFamily="18" charset="0"/>
              </a:rPr>
              <a:t>казенное общеобразовательное учреждение Омской области</a:t>
            </a:r>
          </a:p>
          <a:p>
            <a:r>
              <a:rPr lang="ru-RU" sz="2200" b="1" dirty="0" smtClean="0">
                <a:solidFill>
                  <a:schemeClr val="tx1"/>
                </a:solidFill>
                <a:latin typeface="Cambria" pitchFamily="18" charset="0"/>
                <a:cs typeface="Times New Roman" pitchFamily="18" charset="0"/>
              </a:rPr>
              <a:t>«Адаптивная школа – детский сад №76»</a:t>
            </a:r>
          </a:p>
          <a:p>
            <a:endParaRPr lang="ru-RU" dirty="0"/>
          </a:p>
        </p:txBody>
      </p:sp>
      <p:pic>
        <p:nvPicPr>
          <p:cNvPr id="12289" name="Picture 1" descr="C:\Documents and Settings\UserOne\Рабочий стол\20.11.2014г\17969648[1].jpg"/>
          <p:cNvPicPr>
            <a:picLocks noChangeAspect="1" noChangeArrowheads="1"/>
          </p:cNvPicPr>
          <p:nvPr/>
        </p:nvPicPr>
        <p:blipFill>
          <a:blip r:embed="rId2"/>
          <a:srcRect/>
          <a:stretch>
            <a:fillRect/>
          </a:stretch>
        </p:blipFill>
        <p:spPr bwMode="auto">
          <a:xfrm rot="19265229">
            <a:off x="2869992" y="3487561"/>
            <a:ext cx="2913171" cy="29327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Сайт детского садика 26 п. Рудный - Консультации для родителей"/>
          <p:cNvPicPr>
            <a:picLocks noChangeAspect="1" noChangeArrowheads="1"/>
          </p:cNvPicPr>
          <p:nvPr/>
        </p:nvPicPr>
        <p:blipFill>
          <a:blip r:embed="rId2"/>
          <a:srcRect b="3125"/>
          <a:stretch>
            <a:fillRect/>
          </a:stretch>
        </p:blipFill>
        <p:spPr bwMode="auto">
          <a:xfrm>
            <a:off x="0" y="0"/>
            <a:ext cx="9144001" cy="6858000"/>
          </a:xfrm>
          <a:prstGeom prst="rect">
            <a:avLst/>
          </a:prstGeom>
          <a:noFill/>
        </p:spPr>
      </p:pic>
      <p:sp>
        <p:nvSpPr>
          <p:cNvPr id="2" name="Заголовок 1"/>
          <p:cNvSpPr>
            <a:spLocks noGrp="1"/>
          </p:cNvSpPr>
          <p:nvPr>
            <p:ph type="ctrTitle"/>
          </p:nvPr>
        </p:nvSpPr>
        <p:spPr>
          <a:xfrm>
            <a:off x="0" y="214290"/>
            <a:ext cx="9001188" cy="1643074"/>
          </a:xfrm>
        </p:spPr>
        <p:txBody>
          <a:bodyPr>
            <a:noAutofit/>
          </a:bodyPr>
          <a:lstStyle/>
          <a:p>
            <a:pPr>
              <a:spcBef>
                <a:spcPct val="50000"/>
              </a:spcBef>
              <a:defRPr/>
            </a:pPr>
            <a:r>
              <a:rPr lang="ru-RU" sz="2200" b="1" dirty="0">
                <a:solidFill>
                  <a:srgbClr val="00CC99"/>
                </a:solidFill>
                <a:latin typeface="Cambria" pitchFamily="18" charset="0"/>
                <a:cs typeface="Arial" charset="0"/>
              </a:rPr>
              <a:t>Статья 7, 8. </a:t>
            </a:r>
            <a:r>
              <a:rPr lang="ru-RU" sz="2200" b="1" i="1" dirty="0" smtClean="0">
                <a:solidFill>
                  <a:srgbClr val="00CC99"/>
                </a:solidFill>
                <a:latin typeface="Cambria" pitchFamily="18" charset="0"/>
                <a:cs typeface="Arial" charset="0"/>
              </a:rPr>
              <a:t>Все </a:t>
            </a:r>
            <a:r>
              <a:rPr lang="ru-RU" sz="2200" b="1" i="1" dirty="0">
                <a:solidFill>
                  <a:srgbClr val="00CC99"/>
                </a:solidFill>
                <a:latin typeface="Cambria" pitchFamily="18" charset="0"/>
                <a:cs typeface="Arial" charset="0"/>
              </a:rPr>
              <a:t>дети имеют право на имя и </a:t>
            </a:r>
            <a:r>
              <a:rPr lang="ru-RU" sz="2200" b="1" i="1" dirty="0" smtClean="0">
                <a:solidFill>
                  <a:srgbClr val="00CC99"/>
                </a:solidFill>
                <a:latin typeface="Cambria" pitchFamily="18" charset="0"/>
                <a:cs typeface="Arial" charset="0"/>
              </a:rPr>
              <a:t>на приобретение </a:t>
            </a:r>
            <a:r>
              <a:rPr lang="ru-RU" sz="2200" b="1" i="1" dirty="0">
                <a:solidFill>
                  <a:srgbClr val="00CC99"/>
                </a:solidFill>
                <a:latin typeface="Cambria" pitchFamily="18" charset="0"/>
                <a:cs typeface="Arial" charset="0"/>
              </a:rPr>
              <a:t>гражданства.</a:t>
            </a:r>
            <a:r>
              <a:rPr lang="ru-RU" sz="2200" b="1" i="1" dirty="0">
                <a:solidFill>
                  <a:srgbClr val="00CC99"/>
                </a:solidFill>
                <a:latin typeface="Cambria" pitchFamily="18" charset="0"/>
                <a:ea typeface="Arial Unicode MS" pitchFamily="34" charset="-128"/>
                <a:cs typeface="Arial" charset="0"/>
              </a:rPr>
              <a:t/>
            </a:r>
            <a:br>
              <a:rPr lang="ru-RU" sz="2200" b="1" i="1" dirty="0">
                <a:solidFill>
                  <a:srgbClr val="00CC99"/>
                </a:solidFill>
                <a:latin typeface="Cambria" pitchFamily="18" charset="0"/>
                <a:ea typeface="Arial Unicode MS" pitchFamily="34" charset="-128"/>
                <a:cs typeface="Arial" charset="0"/>
              </a:rPr>
            </a:br>
            <a:r>
              <a:rPr lang="ru-RU" sz="2200" b="1" dirty="0">
                <a:solidFill>
                  <a:srgbClr val="00CC99"/>
                </a:solidFill>
                <a:latin typeface="Cambria" pitchFamily="18" charset="0"/>
                <a:cs typeface="Arial" charset="0"/>
              </a:rPr>
              <a:t>Статья </a:t>
            </a:r>
            <a:r>
              <a:rPr lang="ru-RU" sz="2200" b="1" dirty="0" smtClean="0">
                <a:solidFill>
                  <a:srgbClr val="00CC99"/>
                </a:solidFill>
                <a:latin typeface="Cambria" pitchFamily="18" charset="0"/>
                <a:cs typeface="Arial" charset="0"/>
              </a:rPr>
              <a:t>9. </a:t>
            </a:r>
            <a:r>
              <a:rPr lang="ru-RU" sz="2200" b="1" i="1" dirty="0" smtClean="0">
                <a:solidFill>
                  <a:srgbClr val="00CC99"/>
                </a:solidFill>
                <a:latin typeface="Cambria" pitchFamily="18" charset="0"/>
                <a:cs typeface="Arial" charset="0"/>
              </a:rPr>
              <a:t>Все </a:t>
            </a:r>
            <a:r>
              <a:rPr lang="ru-RU" sz="2200" b="1" i="1" dirty="0">
                <a:solidFill>
                  <a:srgbClr val="00CC99"/>
                </a:solidFill>
                <a:latin typeface="Cambria" pitchFamily="18" charset="0"/>
                <a:cs typeface="Arial" charset="0"/>
              </a:rPr>
              <a:t>дети имеют право жить со своими родителями, за исключением случаев, когда это невозможно. </a:t>
            </a:r>
            <a:r>
              <a:rPr lang="ru-RU" sz="2400" b="1" i="1" dirty="0">
                <a:solidFill>
                  <a:srgbClr val="000099"/>
                </a:solidFill>
                <a:ea typeface="Arial Unicode MS" pitchFamily="34" charset="-128"/>
                <a:cs typeface="Arial Unicode MS" pitchFamily="34" charset="-128"/>
              </a:rPr>
              <a:t/>
            </a:r>
            <a:br>
              <a:rPr lang="ru-RU" sz="2400" b="1" i="1" dirty="0">
                <a:solidFill>
                  <a:srgbClr val="000099"/>
                </a:solidFill>
                <a:ea typeface="Arial Unicode MS" pitchFamily="34" charset="-128"/>
                <a:cs typeface="Arial Unicode MS" pitchFamily="34" charset="-128"/>
              </a:rPr>
            </a:br>
            <a:endParaRPr lang="ru-RU" sz="2400" dirty="0"/>
          </a:p>
        </p:txBody>
      </p:sp>
      <p:pic>
        <p:nvPicPr>
          <p:cNvPr id="5" name="Picture 5" descr="http://www.zateevo.ru/userfiles/image/Upalnamoch_Prava/008.jpg"/>
          <p:cNvPicPr>
            <a:picLocks noChangeAspect="1" noChangeArrowheads="1"/>
          </p:cNvPicPr>
          <p:nvPr/>
        </p:nvPicPr>
        <p:blipFill>
          <a:blip r:embed="rId3" r:link="rId4"/>
          <a:srcRect l="1299" t="2211" r="3896"/>
          <a:stretch>
            <a:fillRect/>
          </a:stretch>
        </p:blipFill>
        <p:spPr bwMode="auto">
          <a:xfrm>
            <a:off x="3786182" y="1785926"/>
            <a:ext cx="4000528" cy="487722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Сайт детского садика 26 п. Рудный - Консультации для родителей"/>
          <p:cNvPicPr>
            <a:picLocks noChangeAspect="1" noChangeArrowheads="1"/>
          </p:cNvPicPr>
          <p:nvPr/>
        </p:nvPicPr>
        <p:blipFill>
          <a:blip r:embed="rId2"/>
          <a:srcRect b="3125"/>
          <a:stretch>
            <a:fillRect/>
          </a:stretch>
        </p:blipFill>
        <p:spPr bwMode="auto">
          <a:xfrm>
            <a:off x="-1" y="0"/>
            <a:ext cx="9144001" cy="6858000"/>
          </a:xfrm>
          <a:prstGeom prst="rect">
            <a:avLst/>
          </a:prstGeom>
          <a:noFill/>
        </p:spPr>
      </p:pic>
      <p:sp>
        <p:nvSpPr>
          <p:cNvPr id="2" name="Заголовок 1"/>
          <p:cNvSpPr>
            <a:spLocks noGrp="1"/>
          </p:cNvSpPr>
          <p:nvPr>
            <p:ph type="ctrTitle"/>
          </p:nvPr>
        </p:nvSpPr>
        <p:spPr>
          <a:xfrm>
            <a:off x="142844" y="142852"/>
            <a:ext cx="8786874" cy="1643074"/>
          </a:xfrm>
        </p:spPr>
        <p:txBody>
          <a:bodyPr>
            <a:normAutofit/>
          </a:bodyPr>
          <a:lstStyle/>
          <a:p>
            <a:pPr>
              <a:spcBef>
                <a:spcPct val="50000"/>
              </a:spcBef>
              <a:defRPr/>
            </a:pPr>
            <a:r>
              <a:rPr lang="ru-RU" sz="2200" b="1" dirty="0">
                <a:solidFill>
                  <a:srgbClr val="00CC99"/>
                </a:solidFill>
                <a:latin typeface="Cambria" pitchFamily="18" charset="0"/>
                <a:cs typeface="Arial" charset="0"/>
              </a:rPr>
              <a:t>Статья 10,22. </a:t>
            </a:r>
            <a:r>
              <a:rPr lang="ru-RU" sz="2200" b="1" i="1" dirty="0">
                <a:solidFill>
                  <a:srgbClr val="00CC99"/>
                </a:solidFill>
                <a:latin typeface="Cambria" pitchFamily="18" charset="0"/>
                <a:cs typeface="Arial" charset="0"/>
              </a:rPr>
              <a:t>Всем детям-беженцам должна быть предоставлена защита и помощь в воссоединении с семьёй.</a:t>
            </a:r>
            <a:br>
              <a:rPr lang="ru-RU" sz="2200" b="1" i="1" dirty="0">
                <a:solidFill>
                  <a:srgbClr val="00CC99"/>
                </a:solidFill>
                <a:latin typeface="Cambria" pitchFamily="18" charset="0"/>
                <a:cs typeface="Arial" charset="0"/>
              </a:rPr>
            </a:br>
            <a:r>
              <a:rPr lang="ru-RU" sz="2200" b="1" i="1" dirty="0">
                <a:solidFill>
                  <a:srgbClr val="00CC99"/>
                </a:solidFill>
                <a:latin typeface="Cambria" pitchFamily="18" charset="0"/>
                <a:cs typeface="Arial" charset="0"/>
              </a:rPr>
              <a:t> </a:t>
            </a:r>
            <a:r>
              <a:rPr lang="ru-RU" sz="2200" b="1" dirty="0">
                <a:solidFill>
                  <a:srgbClr val="00CC99"/>
                </a:solidFill>
                <a:latin typeface="Cambria" pitchFamily="18" charset="0"/>
                <a:cs typeface="Arial" charset="0"/>
              </a:rPr>
              <a:t>Статья 11. </a:t>
            </a:r>
            <a:r>
              <a:rPr lang="ru-RU" sz="2200" b="1" i="1" dirty="0">
                <a:solidFill>
                  <a:srgbClr val="00CC99"/>
                </a:solidFill>
                <a:latin typeface="Cambria" pitchFamily="18" charset="0"/>
                <a:cs typeface="Arial" charset="0"/>
              </a:rPr>
              <a:t>Вывозить детей из страны нелегально запрещено. </a:t>
            </a:r>
            <a:r>
              <a:rPr lang="ru-RU" sz="2200" b="1" i="1" dirty="0">
                <a:solidFill>
                  <a:srgbClr val="00CC99"/>
                </a:solidFill>
                <a:cs typeface="Arial" charset="0"/>
              </a:rPr>
              <a:t/>
            </a:r>
            <a:br>
              <a:rPr lang="ru-RU" sz="2200" b="1" i="1" dirty="0">
                <a:solidFill>
                  <a:srgbClr val="00CC99"/>
                </a:solidFill>
                <a:cs typeface="Arial" charset="0"/>
              </a:rPr>
            </a:br>
            <a:endParaRPr lang="ru-RU" sz="2200" dirty="0">
              <a:solidFill>
                <a:srgbClr val="00CC99"/>
              </a:solidFill>
            </a:endParaRPr>
          </a:p>
        </p:txBody>
      </p:sp>
      <p:pic>
        <p:nvPicPr>
          <p:cNvPr id="5" name="Picture 5" descr="http://www.zateevo.ru/userfiles/image/Upalnamoch_Prava/009.jpg"/>
          <p:cNvPicPr>
            <a:picLocks noChangeAspect="1" noChangeArrowheads="1"/>
          </p:cNvPicPr>
          <p:nvPr/>
        </p:nvPicPr>
        <p:blipFill>
          <a:blip r:embed="rId3" r:link="rId4"/>
          <a:srcRect l="5399"/>
          <a:stretch>
            <a:fillRect/>
          </a:stretch>
        </p:blipFill>
        <p:spPr bwMode="auto">
          <a:xfrm>
            <a:off x="3786182" y="1503427"/>
            <a:ext cx="4214842" cy="5220569"/>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Сайт детского садика 26 п. Рудный - Консультации для родителей"/>
          <p:cNvPicPr>
            <a:picLocks noChangeAspect="1" noChangeArrowheads="1"/>
          </p:cNvPicPr>
          <p:nvPr/>
        </p:nvPicPr>
        <p:blipFill>
          <a:blip r:embed="rId2"/>
          <a:srcRect b="3125"/>
          <a:stretch>
            <a:fillRect/>
          </a:stretch>
        </p:blipFill>
        <p:spPr bwMode="auto">
          <a:xfrm>
            <a:off x="-1" y="0"/>
            <a:ext cx="9144001" cy="6858000"/>
          </a:xfrm>
          <a:prstGeom prst="rect">
            <a:avLst/>
          </a:prstGeom>
          <a:noFill/>
        </p:spPr>
      </p:pic>
      <p:sp>
        <p:nvSpPr>
          <p:cNvPr id="2" name="Заголовок 1"/>
          <p:cNvSpPr>
            <a:spLocks noGrp="1"/>
          </p:cNvSpPr>
          <p:nvPr>
            <p:ph type="ctrTitle"/>
          </p:nvPr>
        </p:nvSpPr>
        <p:spPr>
          <a:xfrm>
            <a:off x="214282" y="714356"/>
            <a:ext cx="8715436" cy="1143008"/>
          </a:xfrm>
        </p:spPr>
        <p:txBody>
          <a:bodyPr>
            <a:noAutofit/>
          </a:bodyPr>
          <a:lstStyle/>
          <a:p>
            <a:pPr>
              <a:spcBef>
                <a:spcPct val="50000"/>
              </a:spcBef>
              <a:defRPr/>
            </a:pPr>
            <a:r>
              <a:rPr lang="ru-RU" sz="1800" b="1" dirty="0">
                <a:solidFill>
                  <a:srgbClr val="00CC99"/>
                </a:solidFill>
                <a:latin typeface="Cambria" pitchFamily="18" charset="0"/>
                <a:cs typeface="Arial" charset="0"/>
              </a:rPr>
              <a:t>Статья </a:t>
            </a:r>
            <a:r>
              <a:rPr lang="ru-RU" sz="1800" b="1" dirty="0" smtClean="0">
                <a:solidFill>
                  <a:srgbClr val="00CC99"/>
                </a:solidFill>
                <a:latin typeface="Cambria" pitchFamily="18" charset="0"/>
                <a:cs typeface="Arial" charset="0"/>
              </a:rPr>
              <a:t>12, 13. </a:t>
            </a:r>
            <a:r>
              <a:rPr lang="ru-RU" sz="1800" b="1" i="1" dirty="0" smtClean="0">
                <a:solidFill>
                  <a:srgbClr val="00CC99"/>
                </a:solidFill>
                <a:latin typeface="Cambria" pitchFamily="18" charset="0"/>
                <a:cs typeface="Arial" charset="0"/>
              </a:rPr>
              <a:t>Все </a:t>
            </a:r>
            <a:r>
              <a:rPr lang="ru-RU" sz="1800" b="1" i="1" dirty="0">
                <a:solidFill>
                  <a:srgbClr val="00CC99"/>
                </a:solidFill>
                <a:latin typeface="Cambria" pitchFamily="18" charset="0"/>
                <a:cs typeface="Arial" charset="0"/>
              </a:rPr>
              <a:t>дети имеют право свободно выражать мнение. Ребёнок имеет право на то, чтобы его мнение было услышано и принято во внимание. </a:t>
            </a:r>
            <a:r>
              <a:rPr lang="ru-RU" sz="1800" b="1" i="1" dirty="0" smtClean="0">
                <a:solidFill>
                  <a:srgbClr val="00CC99"/>
                </a:solidFill>
                <a:latin typeface="Cambria" pitchFamily="18" charset="0"/>
                <a:cs typeface="Arial" charset="0"/>
              </a:rPr>
              <a:t/>
            </a:r>
            <a:br>
              <a:rPr lang="ru-RU" sz="1800" b="1" i="1" dirty="0" smtClean="0">
                <a:solidFill>
                  <a:srgbClr val="00CC99"/>
                </a:solidFill>
                <a:latin typeface="Cambria" pitchFamily="18" charset="0"/>
                <a:cs typeface="Arial" charset="0"/>
              </a:rPr>
            </a:br>
            <a:r>
              <a:rPr lang="ru-RU" sz="1800" b="1" dirty="0" smtClean="0">
                <a:solidFill>
                  <a:srgbClr val="00CC99"/>
                </a:solidFill>
                <a:latin typeface="Cambria" pitchFamily="18" charset="0"/>
                <a:cs typeface="Arial" charset="0"/>
              </a:rPr>
              <a:t>Статья </a:t>
            </a:r>
            <a:r>
              <a:rPr lang="ru-RU" sz="1800" b="1" dirty="0">
                <a:solidFill>
                  <a:srgbClr val="00CC99"/>
                </a:solidFill>
                <a:latin typeface="Cambria" pitchFamily="18" charset="0"/>
                <a:cs typeface="Arial" charset="0"/>
              </a:rPr>
              <a:t>14,15. </a:t>
            </a:r>
            <a:r>
              <a:rPr lang="ru-RU" sz="1800" b="1" i="1" dirty="0">
                <a:solidFill>
                  <a:srgbClr val="00CC99"/>
                </a:solidFill>
                <a:latin typeface="Cambria" pitchFamily="18" charset="0"/>
                <a:cs typeface="Arial" charset="0"/>
              </a:rPr>
              <a:t>Все дети имеют право организовывать клубы по интересам. </a:t>
            </a:r>
            <a:br>
              <a:rPr lang="ru-RU" sz="1800" b="1" i="1" dirty="0">
                <a:solidFill>
                  <a:srgbClr val="00CC99"/>
                </a:solidFill>
                <a:latin typeface="Cambria" pitchFamily="18" charset="0"/>
                <a:cs typeface="Arial" charset="0"/>
              </a:rPr>
            </a:br>
            <a:r>
              <a:rPr lang="ru-RU" sz="1800" b="1" dirty="0">
                <a:solidFill>
                  <a:srgbClr val="00CC99"/>
                </a:solidFill>
                <a:latin typeface="Cambria" pitchFamily="18" charset="0"/>
                <a:cs typeface="Arial" charset="0"/>
              </a:rPr>
              <a:t>Статья 16. </a:t>
            </a:r>
            <a:r>
              <a:rPr lang="ru-RU" sz="1800" b="1" i="1" dirty="0">
                <a:solidFill>
                  <a:srgbClr val="00CC99"/>
                </a:solidFill>
                <a:latin typeface="Cambria" pitchFamily="18" charset="0"/>
                <a:cs typeface="Arial" charset="0"/>
              </a:rPr>
              <a:t>Все дети имеют право на частную жизнь </a:t>
            </a:r>
            <a:r>
              <a:rPr lang="ru-RU" sz="1800" b="1" i="1" dirty="0" smtClean="0">
                <a:solidFill>
                  <a:srgbClr val="00CC99"/>
                </a:solidFill>
                <a:latin typeface="Cambria" pitchFamily="18" charset="0"/>
                <a:cs typeface="Arial" charset="0"/>
              </a:rPr>
              <a:t/>
            </a:r>
            <a:br>
              <a:rPr lang="ru-RU" sz="1800" b="1" i="1" dirty="0" smtClean="0">
                <a:solidFill>
                  <a:srgbClr val="00CC99"/>
                </a:solidFill>
                <a:latin typeface="Cambria" pitchFamily="18" charset="0"/>
                <a:cs typeface="Arial" charset="0"/>
              </a:rPr>
            </a:br>
            <a:r>
              <a:rPr lang="ru-RU" sz="1800" b="1" dirty="0" smtClean="0">
                <a:solidFill>
                  <a:srgbClr val="00CC99"/>
                </a:solidFill>
                <a:latin typeface="Cambria" pitchFamily="18" charset="0"/>
                <a:cs typeface="Arial" charset="0"/>
              </a:rPr>
              <a:t>Статья 17</a:t>
            </a:r>
            <a:r>
              <a:rPr lang="ru-RU" sz="1800" b="1" dirty="0">
                <a:solidFill>
                  <a:srgbClr val="00CC99"/>
                </a:solidFill>
                <a:latin typeface="Cambria" pitchFamily="18" charset="0"/>
                <a:cs typeface="Arial" charset="0"/>
              </a:rPr>
              <a:t>. </a:t>
            </a:r>
            <a:r>
              <a:rPr lang="ru-RU" sz="1800" b="1" i="1" dirty="0">
                <a:solidFill>
                  <a:srgbClr val="00CC99"/>
                </a:solidFill>
                <a:latin typeface="Cambria" pitchFamily="18" charset="0"/>
                <a:cs typeface="Arial" charset="0"/>
              </a:rPr>
              <a:t>Все дети имеют право высказывать своё мнение и получать информацию. </a:t>
            </a:r>
            <a:r>
              <a:rPr lang="ru-RU" sz="2000" b="1" i="1" dirty="0">
                <a:solidFill>
                  <a:srgbClr val="000099"/>
                </a:solidFill>
                <a:cs typeface="Arial" charset="0"/>
              </a:rPr>
              <a:t/>
            </a:r>
            <a:br>
              <a:rPr lang="ru-RU" sz="2000" b="1" i="1" dirty="0">
                <a:solidFill>
                  <a:srgbClr val="000099"/>
                </a:solidFill>
                <a:cs typeface="Arial" charset="0"/>
              </a:rPr>
            </a:br>
            <a:endParaRPr lang="ru-RU" sz="2000" dirty="0"/>
          </a:p>
        </p:txBody>
      </p:sp>
      <p:pic>
        <p:nvPicPr>
          <p:cNvPr id="5" name="Picture 5" descr="http://www.zateevo.ru/userfiles/image/Upalnamoch_Prava/010.jpg"/>
          <p:cNvPicPr>
            <a:picLocks noChangeAspect="1" noChangeArrowheads="1"/>
          </p:cNvPicPr>
          <p:nvPr/>
        </p:nvPicPr>
        <p:blipFill>
          <a:blip r:embed="rId3" r:link="rId4"/>
          <a:srcRect l="2412" r="1953"/>
          <a:stretch>
            <a:fillRect/>
          </a:stretch>
        </p:blipFill>
        <p:spPr bwMode="auto">
          <a:xfrm>
            <a:off x="3786182" y="2143116"/>
            <a:ext cx="3746818" cy="459069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Сайт детского садика 26 п. Рудный - Консультации для родителей"/>
          <p:cNvPicPr>
            <a:picLocks noChangeAspect="1" noChangeArrowheads="1"/>
          </p:cNvPicPr>
          <p:nvPr/>
        </p:nvPicPr>
        <p:blipFill>
          <a:blip r:embed="rId2"/>
          <a:srcRect b="3125"/>
          <a:stretch>
            <a:fillRect/>
          </a:stretch>
        </p:blipFill>
        <p:spPr bwMode="auto">
          <a:xfrm>
            <a:off x="-1" y="0"/>
            <a:ext cx="9144001" cy="6858000"/>
          </a:xfrm>
          <a:prstGeom prst="rect">
            <a:avLst/>
          </a:prstGeom>
          <a:noFill/>
        </p:spPr>
      </p:pic>
      <p:sp>
        <p:nvSpPr>
          <p:cNvPr id="2" name="Заголовок 1"/>
          <p:cNvSpPr>
            <a:spLocks noGrp="1"/>
          </p:cNvSpPr>
          <p:nvPr>
            <p:ph type="ctrTitle"/>
          </p:nvPr>
        </p:nvSpPr>
        <p:spPr>
          <a:xfrm>
            <a:off x="142844" y="1071547"/>
            <a:ext cx="8501122" cy="1643073"/>
          </a:xfrm>
        </p:spPr>
        <p:txBody>
          <a:bodyPr>
            <a:normAutofit fontScale="90000"/>
          </a:bodyPr>
          <a:lstStyle/>
          <a:p>
            <a:pPr>
              <a:spcBef>
                <a:spcPct val="50000"/>
              </a:spcBef>
              <a:defRPr/>
            </a:pPr>
            <a:r>
              <a:rPr lang="ru-RU" sz="2700" b="1" i="1" dirty="0">
                <a:solidFill>
                  <a:srgbClr val="000099"/>
                </a:solidFill>
                <a:ea typeface="Arial Unicode MS" pitchFamily="34" charset="-128"/>
                <a:cs typeface="Arial" charset="0"/>
              </a:rPr>
              <a:t/>
            </a:r>
            <a:br>
              <a:rPr lang="ru-RU" sz="2700" b="1" i="1" dirty="0">
                <a:solidFill>
                  <a:srgbClr val="000099"/>
                </a:solidFill>
                <a:ea typeface="Arial Unicode MS" pitchFamily="34" charset="-128"/>
                <a:cs typeface="Arial" charset="0"/>
              </a:rPr>
            </a:br>
            <a:r>
              <a:rPr lang="ru-RU" b="1" i="1" dirty="0">
                <a:solidFill>
                  <a:srgbClr val="000099"/>
                </a:solidFill>
                <a:latin typeface="Arial" charset="0"/>
                <a:cs typeface="Arial" charset="0"/>
              </a:rPr>
              <a:t/>
            </a:r>
            <a:br>
              <a:rPr lang="ru-RU" b="1" i="1" dirty="0">
                <a:solidFill>
                  <a:srgbClr val="000099"/>
                </a:solidFill>
                <a:latin typeface="Arial" charset="0"/>
                <a:cs typeface="Arial" charset="0"/>
              </a:rPr>
            </a:br>
            <a:endParaRPr lang="ru-RU" dirty="0"/>
          </a:p>
        </p:txBody>
      </p:sp>
      <p:sp>
        <p:nvSpPr>
          <p:cNvPr id="6" name="Прямоугольник 5"/>
          <p:cNvSpPr/>
          <p:nvPr/>
        </p:nvSpPr>
        <p:spPr>
          <a:xfrm>
            <a:off x="285720" y="142853"/>
            <a:ext cx="8358246" cy="1200329"/>
          </a:xfrm>
          <a:prstGeom prst="rect">
            <a:avLst/>
          </a:prstGeom>
        </p:spPr>
        <p:txBody>
          <a:bodyPr wrap="square">
            <a:spAutoFit/>
          </a:bodyPr>
          <a:lstStyle/>
          <a:p>
            <a:pPr algn="ctr"/>
            <a:r>
              <a:rPr lang="ru-RU" sz="2400" b="1" dirty="0" smtClean="0">
                <a:solidFill>
                  <a:srgbClr val="00CC99"/>
                </a:solidFill>
                <a:latin typeface="Cambria" pitchFamily="18" charset="0"/>
                <a:cs typeface="Arial" charset="0"/>
              </a:rPr>
              <a:t>Статья 19. </a:t>
            </a:r>
            <a:r>
              <a:rPr lang="ru-RU" sz="2400" b="1" i="1" dirty="0" smtClean="0">
                <a:solidFill>
                  <a:srgbClr val="00CC99"/>
                </a:solidFill>
                <a:latin typeface="Cambria" pitchFamily="18" charset="0"/>
                <a:cs typeface="Arial" charset="0"/>
              </a:rPr>
              <a:t>Все дети имеют право на защиту от всех форм насилия или эксплуатации, со стороны родителей или других лиц, заботящихся о ребенке.</a:t>
            </a:r>
            <a:endParaRPr lang="ru-RU" sz="2400" dirty="0">
              <a:solidFill>
                <a:srgbClr val="00CC99"/>
              </a:solidFill>
            </a:endParaRPr>
          </a:p>
        </p:txBody>
      </p:sp>
      <p:pic>
        <p:nvPicPr>
          <p:cNvPr id="7" name="Picture 5" descr="http://www.zateevo.ru/userfiles/image/Upalnamoch_Prava/011.jpg"/>
          <p:cNvPicPr>
            <a:picLocks noChangeAspect="1" noChangeArrowheads="1"/>
          </p:cNvPicPr>
          <p:nvPr/>
        </p:nvPicPr>
        <p:blipFill>
          <a:blip r:embed="rId3" r:link="rId4"/>
          <a:srcRect/>
          <a:stretch>
            <a:fillRect/>
          </a:stretch>
        </p:blipFill>
        <p:spPr bwMode="auto">
          <a:xfrm>
            <a:off x="3643306" y="1428736"/>
            <a:ext cx="4345280" cy="526131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Сайт детского садика 26 п. Рудный - Консультации для родителей"/>
          <p:cNvPicPr>
            <a:picLocks noChangeAspect="1" noChangeArrowheads="1"/>
          </p:cNvPicPr>
          <p:nvPr/>
        </p:nvPicPr>
        <p:blipFill>
          <a:blip r:embed="rId2"/>
          <a:srcRect b="3125"/>
          <a:stretch>
            <a:fillRect/>
          </a:stretch>
        </p:blipFill>
        <p:spPr bwMode="auto">
          <a:xfrm>
            <a:off x="-1" y="0"/>
            <a:ext cx="9144001" cy="6858000"/>
          </a:xfrm>
          <a:prstGeom prst="rect">
            <a:avLst/>
          </a:prstGeom>
          <a:noFill/>
        </p:spPr>
      </p:pic>
      <p:sp>
        <p:nvSpPr>
          <p:cNvPr id="2" name="Заголовок 1"/>
          <p:cNvSpPr>
            <a:spLocks noGrp="1"/>
          </p:cNvSpPr>
          <p:nvPr>
            <p:ph type="ctrTitle"/>
          </p:nvPr>
        </p:nvSpPr>
        <p:spPr>
          <a:xfrm>
            <a:off x="857224" y="142853"/>
            <a:ext cx="7772400" cy="1285884"/>
          </a:xfrm>
        </p:spPr>
        <p:txBody>
          <a:bodyPr>
            <a:normAutofit/>
          </a:bodyPr>
          <a:lstStyle/>
          <a:p>
            <a:pPr>
              <a:spcBef>
                <a:spcPct val="50000"/>
              </a:spcBef>
              <a:defRPr/>
            </a:pPr>
            <a:r>
              <a:rPr lang="ru-RU" sz="2400" b="1" dirty="0">
                <a:solidFill>
                  <a:srgbClr val="00CC99"/>
                </a:solidFill>
                <a:latin typeface="Cambria" pitchFamily="18" charset="0"/>
                <a:cs typeface="Arial" charset="0"/>
              </a:rPr>
              <a:t>Статья 20. </a:t>
            </a:r>
            <a:r>
              <a:rPr lang="ru-RU" sz="2400" b="1" i="1" dirty="0">
                <a:solidFill>
                  <a:srgbClr val="00CC99"/>
                </a:solidFill>
                <a:latin typeface="Cambria" pitchFamily="18" charset="0"/>
                <a:cs typeface="Arial" charset="0"/>
              </a:rPr>
              <a:t>Дети имеют право на особую защиту и помощь, если у них нет возможности жить со своими родителями.</a:t>
            </a:r>
            <a:endParaRPr lang="ru-RU" sz="2400" dirty="0">
              <a:solidFill>
                <a:srgbClr val="00CC99"/>
              </a:solidFill>
              <a:latin typeface="Cambria" pitchFamily="18" charset="0"/>
            </a:endParaRPr>
          </a:p>
        </p:txBody>
      </p:sp>
      <p:pic>
        <p:nvPicPr>
          <p:cNvPr id="6" name="Picture 5" descr="http://www.zateevo.ru/userfiles/image/Upalnamoch_Prava/012.jpg"/>
          <p:cNvPicPr>
            <a:picLocks noChangeAspect="1" noChangeArrowheads="1"/>
          </p:cNvPicPr>
          <p:nvPr/>
        </p:nvPicPr>
        <p:blipFill>
          <a:blip r:embed="rId3" r:link="rId4"/>
          <a:srcRect/>
          <a:stretch>
            <a:fillRect/>
          </a:stretch>
        </p:blipFill>
        <p:spPr bwMode="auto">
          <a:xfrm>
            <a:off x="3571868" y="1500174"/>
            <a:ext cx="4643470" cy="5242213"/>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Сайт детского садика 26 п. Рудный - Консультации для родителей"/>
          <p:cNvPicPr>
            <a:picLocks noChangeAspect="1" noChangeArrowheads="1"/>
          </p:cNvPicPr>
          <p:nvPr/>
        </p:nvPicPr>
        <p:blipFill>
          <a:blip r:embed="rId2"/>
          <a:srcRect b="3125"/>
          <a:stretch>
            <a:fillRect/>
          </a:stretch>
        </p:blipFill>
        <p:spPr bwMode="auto">
          <a:xfrm>
            <a:off x="-1" y="0"/>
            <a:ext cx="9144001" cy="6858000"/>
          </a:xfrm>
          <a:prstGeom prst="rect">
            <a:avLst/>
          </a:prstGeom>
          <a:noFill/>
        </p:spPr>
      </p:pic>
      <p:sp>
        <p:nvSpPr>
          <p:cNvPr id="2" name="Заголовок 1"/>
          <p:cNvSpPr>
            <a:spLocks noGrp="1"/>
          </p:cNvSpPr>
          <p:nvPr>
            <p:ph type="ctrTitle"/>
          </p:nvPr>
        </p:nvSpPr>
        <p:spPr>
          <a:xfrm>
            <a:off x="428596" y="571480"/>
            <a:ext cx="8143932" cy="1012823"/>
          </a:xfrm>
        </p:spPr>
        <p:txBody>
          <a:bodyPr>
            <a:normAutofit fontScale="90000"/>
          </a:bodyPr>
          <a:lstStyle/>
          <a:p>
            <a:r>
              <a:rPr lang="ru-RU" b="1" i="1" dirty="0">
                <a:solidFill>
                  <a:srgbClr val="000099"/>
                </a:solidFill>
                <a:cs typeface="Arial" charset="0"/>
              </a:rPr>
              <a:t/>
            </a:r>
            <a:br>
              <a:rPr lang="ru-RU" b="1" i="1" dirty="0">
                <a:solidFill>
                  <a:srgbClr val="000099"/>
                </a:solidFill>
                <a:cs typeface="Arial" charset="0"/>
              </a:rPr>
            </a:br>
            <a:endParaRPr lang="ru-RU" dirty="0"/>
          </a:p>
        </p:txBody>
      </p:sp>
      <p:sp>
        <p:nvSpPr>
          <p:cNvPr id="7" name="Прямоугольник 6"/>
          <p:cNvSpPr/>
          <p:nvPr/>
        </p:nvSpPr>
        <p:spPr>
          <a:xfrm>
            <a:off x="285720" y="214290"/>
            <a:ext cx="8072494" cy="830997"/>
          </a:xfrm>
          <a:prstGeom prst="rect">
            <a:avLst/>
          </a:prstGeom>
        </p:spPr>
        <p:txBody>
          <a:bodyPr wrap="square">
            <a:spAutoFit/>
          </a:bodyPr>
          <a:lstStyle/>
          <a:p>
            <a:pPr algn="ctr"/>
            <a:r>
              <a:rPr lang="ru-RU" sz="2400" b="1" dirty="0" smtClean="0">
                <a:solidFill>
                  <a:srgbClr val="00CC99"/>
                </a:solidFill>
                <a:latin typeface="Cambria" pitchFamily="18" charset="0"/>
                <a:cs typeface="Arial" charset="0"/>
              </a:rPr>
              <a:t>Статья 21. </a:t>
            </a:r>
            <a:r>
              <a:rPr lang="ru-RU" sz="2400" b="1" i="1" dirty="0" smtClean="0">
                <a:solidFill>
                  <a:srgbClr val="00CC99"/>
                </a:solidFill>
                <a:latin typeface="Cambria" pitchFamily="18" charset="0"/>
                <a:cs typeface="Arial" charset="0"/>
              </a:rPr>
              <a:t>В случае усыновления все дети имеют право на наилучшую заботу. </a:t>
            </a:r>
            <a:endParaRPr lang="ru-RU" sz="2400" dirty="0">
              <a:solidFill>
                <a:srgbClr val="00CC99"/>
              </a:solidFill>
            </a:endParaRPr>
          </a:p>
        </p:txBody>
      </p:sp>
      <p:pic>
        <p:nvPicPr>
          <p:cNvPr id="8" name="Picture 5" descr="http://www.zateevo.ru/userfiles/image/Upalnamoch_Prava/013.jpg"/>
          <p:cNvPicPr>
            <a:picLocks noChangeAspect="1" noChangeArrowheads="1"/>
          </p:cNvPicPr>
          <p:nvPr/>
        </p:nvPicPr>
        <p:blipFill>
          <a:blip r:embed="rId3" r:link="rId4"/>
          <a:srcRect l="4985" t="1115" b="1785"/>
          <a:stretch>
            <a:fillRect/>
          </a:stretch>
        </p:blipFill>
        <p:spPr bwMode="auto">
          <a:xfrm>
            <a:off x="3643306" y="1071546"/>
            <a:ext cx="4790496" cy="5643579"/>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Сайт детского садика 26 п. Рудный - Консультации для родителей"/>
          <p:cNvPicPr>
            <a:picLocks noChangeAspect="1" noChangeArrowheads="1"/>
          </p:cNvPicPr>
          <p:nvPr/>
        </p:nvPicPr>
        <p:blipFill>
          <a:blip r:embed="rId2"/>
          <a:srcRect b="3125"/>
          <a:stretch>
            <a:fillRect/>
          </a:stretch>
        </p:blipFill>
        <p:spPr bwMode="auto">
          <a:xfrm>
            <a:off x="-1" y="0"/>
            <a:ext cx="9144001" cy="6858000"/>
          </a:xfrm>
          <a:prstGeom prst="rect">
            <a:avLst/>
          </a:prstGeom>
          <a:noFill/>
        </p:spPr>
      </p:pic>
      <p:sp>
        <p:nvSpPr>
          <p:cNvPr id="2" name="Заголовок 1"/>
          <p:cNvSpPr>
            <a:spLocks noGrp="1"/>
          </p:cNvSpPr>
          <p:nvPr>
            <p:ph type="ctrTitle"/>
          </p:nvPr>
        </p:nvSpPr>
        <p:spPr>
          <a:xfrm>
            <a:off x="857224" y="214290"/>
            <a:ext cx="7958166" cy="1012823"/>
          </a:xfrm>
        </p:spPr>
        <p:txBody>
          <a:bodyPr>
            <a:normAutofit/>
          </a:bodyPr>
          <a:lstStyle/>
          <a:p>
            <a:pPr>
              <a:spcBef>
                <a:spcPct val="50000"/>
              </a:spcBef>
              <a:defRPr/>
            </a:pPr>
            <a:r>
              <a:rPr lang="ru-RU" sz="2400" b="1" i="1" dirty="0">
                <a:solidFill>
                  <a:srgbClr val="000099"/>
                </a:solidFill>
                <a:latin typeface="Cambria" pitchFamily="18" charset="0"/>
                <a:cs typeface="Arial" charset="0"/>
              </a:rPr>
              <a:t/>
            </a:r>
            <a:br>
              <a:rPr lang="ru-RU" sz="2400" b="1" i="1" dirty="0">
                <a:solidFill>
                  <a:srgbClr val="000099"/>
                </a:solidFill>
                <a:latin typeface="Cambria" pitchFamily="18" charset="0"/>
                <a:cs typeface="Arial" charset="0"/>
              </a:rPr>
            </a:br>
            <a:endParaRPr lang="ru-RU" sz="2400" dirty="0">
              <a:latin typeface="Cambria" pitchFamily="18" charset="0"/>
            </a:endParaRPr>
          </a:p>
        </p:txBody>
      </p:sp>
      <p:pic>
        <p:nvPicPr>
          <p:cNvPr id="6" name="Picture 5" descr="http://www.zateevo.ru/userfiles/image/Upalnamoch_Prava/015.jpg"/>
          <p:cNvPicPr>
            <a:picLocks noChangeAspect="1" noChangeArrowheads="1"/>
          </p:cNvPicPr>
          <p:nvPr/>
        </p:nvPicPr>
        <p:blipFill>
          <a:blip r:embed="rId3" r:link="rId4"/>
          <a:srcRect l="3793" t="2010"/>
          <a:stretch>
            <a:fillRect/>
          </a:stretch>
        </p:blipFill>
        <p:spPr bwMode="auto">
          <a:xfrm>
            <a:off x="3714744" y="1571612"/>
            <a:ext cx="4429156" cy="5152049"/>
          </a:xfrm>
          <a:prstGeom prst="rect">
            <a:avLst/>
          </a:prstGeom>
          <a:ln>
            <a:noFill/>
          </a:ln>
          <a:effectLst>
            <a:outerShdw blurRad="190500" algn="tl" rotWithShape="0">
              <a:srgbClr val="000000">
                <a:alpha val="70000"/>
              </a:srgbClr>
            </a:outerShdw>
          </a:effectLst>
        </p:spPr>
      </p:pic>
      <p:sp>
        <p:nvSpPr>
          <p:cNvPr id="7" name="Прямоугольник 6"/>
          <p:cNvSpPr/>
          <p:nvPr/>
        </p:nvSpPr>
        <p:spPr>
          <a:xfrm>
            <a:off x="642910" y="142852"/>
            <a:ext cx="8072494" cy="1446550"/>
          </a:xfrm>
          <a:prstGeom prst="rect">
            <a:avLst/>
          </a:prstGeom>
        </p:spPr>
        <p:txBody>
          <a:bodyPr wrap="square">
            <a:spAutoFit/>
          </a:bodyPr>
          <a:lstStyle/>
          <a:p>
            <a:pPr algn="ctr"/>
            <a:r>
              <a:rPr lang="ru-RU" sz="2200" b="1" dirty="0" smtClean="0">
                <a:solidFill>
                  <a:srgbClr val="00CC99"/>
                </a:solidFill>
                <a:latin typeface="Cambria" pitchFamily="18" charset="0"/>
                <a:cs typeface="Arial" charset="0"/>
              </a:rPr>
              <a:t>Статья 23. </a:t>
            </a:r>
            <a:r>
              <a:rPr lang="ru-RU" sz="2200" b="1" i="1" dirty="0" smtClean="0">
                <a:solidFill>
                  <a:srgbClr val="00CC99"/>
                </a:solidFill>
                <a:latin typeface="Cambria" pitchFamily="18" charset="0"/>
                <a:cs typeface="Arial" charset="0"/>
              </a:rPr>
              <a:t>Дети с ограниченными возможностями имеют право на особую заботу и образование, которые помогут им развиваться и вести полноценную и достойную жизнь. </a:t>
            </a:r>
            <a:endParaRPr lang="ru-RU" sz="2200" dirty="0">
              <a:solidFill>
                <a:srgbClr val="00CC9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Сайт детского садика 26 п. Рудный - Консультации для родителей"/>
          <p:cNvPicPr>
            <a:picLocks noChangeAspect="1" noChangeArrowheads="1"/>
          </p:cNvPicPr>
          <p:nvPr/>
        </p:nvPicPr>
        <p:blipFill>
          <a:blip r:embed="rId2"/>
          <a:srcRect b="3125"/>
          <a:stretch>
            <a:fillRect/>
          </a:stretch>
        </p:blipFill>
        <p:spPr bwMode="auto">
          <a:xfrm>
            <a:off x="-1" y="0"/>
            <a:ext cx="9144001" cy="6858000"/>
          </a:xfrm>
          <a:prstGeom prst="rect">
            <a:avLst/>
          </a:prstGeom>
          <a:noFill/>
        </p:spPr>
      </p:pic>
      <p:sp>
        <p:nvSpPr>
          <p:cNvPr id="2" name="Заголовок 1"/>
          <p:cNvSpPr>
            <a:spLocks noGrp="1"/>
          </p:cNvSpPr>
          <p:nvPr>
            <p:ph type="ctrTitle"/>
          </p:nvPr>
        </p:nvSpPr>
        <p:spPr>
          <a:xfrm>
            <a:off x="4929190" y="1643050"/>
            <a:ext cx="3643338" cy="4071966"/>
          </a:xfrm>
        </p:spPr>
        <p:txBody>
          <a:bodyPr>
            <a:noAutofit/>
          </a:bodyPr>
          <a:lstStyle/>
          <a:p>
            <a:pPr>
              <a:spcBef>
                <a:spcPct val="50000"/>
              </a:spcBef>
              <a:defRPr/>
            </a:pPr>
            <a:r>
              <a:rPr lang="ru-RU" sz="2400" b="1" i="1" dirty="0">
                <a:solidFill>
                  <a:srgbClr val="000099"/>
                </a:solidFill>
                <a:latin typeface="Cambria" pitchFamily="18" charset="0"/>
                <a:cs typeface="Arial" charset="0"/>
              </a:rPr>
              <a:t/>
            </a:r>
            <a:br>
              <a:rPr lang="ru-RU" sz="2400" b="1" i="1" dirty="0">
                <a:solidFill>
                  <a:srgbClr val="000099"/>
                </a:solidFill>
                <a:latin typeface="Cambria" pitchFamily="18" charset="0"/>
                <a:cs typeface="Arial" charset="0"/>
              </a:rPr>
            </a:br>
            <a:endParaRPr lang="ru-RU" sz="2400" dirty="0">
              <a:latin typeface="Cambria" pitchFamily="18" charset="0"/>
            </a:endParaRPr>
          </a:p>
        </p:txBody>
      </p:sp>
      <p:sp>
        <p:nvSpPr>
          <p:cNvPr id="7" name="Прямоугольник 6"/>
          <p:cNvSpPr/>
          <p:nvPr/>
        </p:nvSpPr>
        <p:spPr>
          <a:xfrm>
            <a:off x="0" y="142852"/>
            <a:ext cx="9144000" cy="2585323"/>
          </a:xfrm>
          <a:prstGeom prst="rect">
            <a:avLst/>
          </a:prstGeom>
        </p:spPr>
        <p:txBody>
          <a:bodyPr wrap="square">
            <a:spAutoFit/>
          </a:bodyPr>
          <a:lstStyle/>
          <a:p>
            <a:pPr algn="ctr"/>
            <a:r>
              <a:rPr lang="ru-RU" b="1" dirty="0">
                <a:solidFill>
                  <a:srgbClr val="00CC99"/>
                </a:solidFill>
                <a:latin typeface="Cambria" pitchFamily="18" charset="0"/>
                <a:cs typeface="Arial" charset="0"/>
              </a:rPr>
              <a:t>Статья 24. </a:t>
            </a:r>
            <a:r>
              <a:rPr lang="ru-RU" b="1" i="1" dirty="0">
                <a:solidFill>
                  <a:srgbClr val="00CC99"/>
                </a:solidFill>
                <a:latin typeface="Cambria" pitchFamily="18" charset="0"/>
                <a:cs typeface="Arial" charset="0"/>
              </a:rPr>
              <a:t>Дети имеют право получать медицинскую помощь и лечение таким способом, который наилучшим образом поможет им сохранить </a:t>
            </a:r>
            <a:r>
              <a:rPr lang="ru-RU" b="1" i="1" dirty="0" smtClean="0">
                <a:solidFill>
                  <a:srgbClr val="00CC99"/>
                </a:solidFill>
                <a:latin typeface="Cambria" pitchFamily="18" charset="0"/>
                <a:cs typeface="Arial" charset="0"/>
              </a:rPr>
              <a:t>здоровье</a:t>
            </a:r>
            <a:r>
              <a:rPr lang="ru-RU" b="1" i="1" dirty="0">
                <a:solidFill>
                  <a:srgbClr val="00CC99"/>
                </a:solidFill>
                <a:latin typeface="Cambria" pitchFamily="18" charset="0"/>
                <a:cs typeface="Arial" charset="0"/>
              </a:rPr>
              <a:t>.</a:t>
            </a:r>
            <a:r>
              <a:rPr lang="ru-RU" b="1" dirty="0">
                <a:solidFill>
                  <a:srgbClr val="00CC99"/>
                </a:solidFill>
                <a:latin typeface="Cambria" pitchFamily="18" charset="0"/>
                <a:cs typeface="Arial" charset="0"/>
              </a:rPr>
              <a:t/>
            </a:r>
            <a:br>
              <a:rPr lang="ru-RU" b="1" dirty="0">
                <a:solidFill>
                  <a:srgbClr val="00CC99"/>
                </a:solidFill>
                <a:latin typeface="Cambria" pitchFamily="18" charset="0"/>
                <a:cs typeface="Arial" charset="0"/>
              </a:rPr>
            </a:br>
            <a:r>
              <a:rPr lang="ru-RU" b="1" dirty="0">
                <a:solidFill>
                  <a:srgbClr val="00CC99"/>
                </a:solidFill>
                <a:latin typeface="Cambria" pitchFamily="18" charset="0"/>
                <a:cs typeface="Arial" charset="0"/>
              </a:rPr>
              <a:t>Статья 25. </a:t>
            </a:r>
            <a:r>
              <a:rPr lang="ru-RU" b="1" i="1" dirty="0">
                <a:solidFill>
                  <a:srgbClr val="00CC99"/>
                </a:solidFill>
                <a:latin typeface="Cambria" pitchFamily="18" charset="0"/>
                <a:cs typeface="Arial" charset="0"/>
              </a:rPr>
              <a:t>Дети, находящиеся в больницах, детских домах и других учреждениях для детей, имеют право на то, чтобы соблюдать наилучшие условия их содержания и лечения. </a:t>
            </a:r>
            <a:br>
              <a:rPr lang="ru-RU" b="1" i="1" dirty="0">
                <a:solidFill>
                  <a:srgbClr val="00CC99"/>
                </a:solidFill>
                <a:latin typeface="Cambria" pitchFamily="18" charset="0"/>
                <a:cs typeface="Arial" charset="0"/>
              </a:rPr>
            </a:br>
            <a:r>
              <a:rPr lang="ru-RU" b="1" dirty="0">
                <a:solidFill>
                  <a:srgbClr val="00CC99"/>
                </a:solidFill>
                <a:latin typeface="Cambria" pitchFamily="18" charset="0"/>
                <a:cs typeface="Arial" charset="0"/>
              </a:rPr>
              <a:t>Статья 26,27. </a:t>
            </a:r>
            <a:r>
              <a:rPr lang="ru-RU" b="1" i="1" dirty="0">
                <a:solidFill>
                  <a:srgbClr val="00CC99"/>
                </a:solidFill>
                <a:latin typeface="Cambria" pitchFamily="18" charset="0"/>
                <a:cs typeface="Arial" charset="0"/>
              </a:rPr>
              <a:t>Дети имеют право на помощь государства, если они в нужде и бедности.  Это означает, что дети должны иметь еду, одежду, жильё и быть обеспечены всем необходимым.</a:t>
            </a:r>
            <a:r>
              <a:rPr lang="ru-RU" sz="2400" b="1" i="1" dirty="0" smtClean="0">
                <a:solidFill>
                  <a:srgbClr val="000099"/>
                </a:solidFill>
                <a:latin typeface="Cambria" pitchFamily="18" charset="0"/>
                <a:cs typeface="Arial" charset="0"/>
              </a:rPr>
              <a:t/>
            </a:r>
            <a:br>
              <a:rPr lang="ru-RU" sz="2400" b="1" i="1" dirty="0" smtClean="0">
                <a:solidFill>
                  <a:srgbClr val="000099"/>
                </a:solidFill>
                <a:latin typeface="Cambria" pitchFamily="18" charset="0"/>
                <a:cs typeface="Arial" charset="0"/>
              </a:rPr>
            </a:br>
            <a:endParaRPr lang="ru-RU" dirty="0"/>
          </a:p>
        </p:txBody>
      </p:sp>
      <p:pic>
        <p:nvPicPr>
          <p:cNvPr id="8" name="Picture 6" descr="http://www.zateevo.ru/userfiles/image/Upalnamoch_Prava/016.jpg"/>
          <p:cNvPicPr>
            <a:picLocks noChangeAspect="1" noChangeArrowheads="1"/>
          </p:cNvPicPr>
          <p:nvPr/>
        </p:nvPicPr>
        <p:blipFill>
          <a:blip r:embed="rId3" r:link="rId4"/>
          <a:srcRect l="2522"/>
          <a:stretch>
            <a:fillRect/>
          </a:stretch>
        </p:blipFill>
        <p:spPr bwMode="auto">
          <a:xfrm>
            <a:off x="3786182" y="2428868"/>
            <a:ext cx="3387540" cy="4286091"/>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Сайт детского садика 26 п. Рудный - Консультации для родителей"/>
          <p:cNvPicPr>
            <a:picLocks noChangeAspect="1" noChangeArrowheads="1"/>
          </p:cNvPicPr>
          <p:nvPr/>
        </p:nvPicPr>
        <p:blipFill>
          <a:blip r:embed="rId2"/>
          <a:srcRect b="3125"/>
          <a:stretch>
            <a:fillRect/>
          </a:stretch>
        </p:blipFill>
        <p:spPr bwMode="auto">
          <a:xfrm>
            <a:off x="-1" y="0"/>
            <a:ext cx="9144001" cy="6858000"/>
          </a:xfrm>
          <a:prstGeom prst="rect">
            <a:avLst/>
          </a:prstGeom>
          <a:noFill/>
        </p:spPr>
      </p:pic>
      <p:pic>
        <p:nvPicPr>
          <p:cNvPr id="7" name="Picture 5" descr="http://www.zateevo.ru/userfiles/image/Upalnamoch_Prava/017.jpg"/>
          <p:cNvPicPr>
            <a:picLocks noChangeAspect="1" noChangeArrowheads="1"/>
          </p:cNvPicPr>
          <p:nvPr/>
        </p:nvPicPr>
        <p:blipFill>
          <a:blip r:embed="rId3" r:link="rId4"/>
          <a:srcRect l="5208" r="1315"/>
          <a:stretch>
            <a:fillRect/>
          </a:stretch>
        </p:blipFill>
        <p:spPr bwMode="auto">
          <a:xfrm>
            <a:off x="3857620" y="1785926"/>
            <a:ext cx="3776917" cy="4929198"/>
          </a:xfrm>
          <a:prstGeom prst="rect">
            <a:avLst/>
          </a:prstGeom>
          <a:ln>
            <a:noFill/>
          </a:ln>
          <a:effectLst>
            <a:outerShdw blurRad="190500" algn="tl" rotWithShape="0">
              <a:srgbClr val="000000">
                <a:alpha val="70000"/>
              </a:srgbClr>
            </a:outerShdw>
          </a:effectLst>
        </p:spPr>
      </p:pic>
      <p:sp>
        <p:nvSpPr>
          <p:cNvPr id="8" name="Прямоугольник 7"/>
          <p:cNvSpPr/>
          <p:nvPr/>
        </p:nvSpPr>
        <p:spPr>
          <a:xfrm>
            <a:off x="142844" y="214290"/>
            <a:ext cx="8715436" cy="1446550"/>
          </a:xfrm>
          <a:prstGeom prst="rect">
            <a:avLst/>
          </a:prstGeom>
        </p:spPr>
        <p:txBody>
          <a:bodyPr wrap="square">
            <a:spAutoFit/>
          </a:bodyPr>
          <a:lstStyle/>
          <a:p>
            <a:pPr algn="ctr"/>
            <a:r>
              <a:rPr lang="ru-RU" sz="2200" b="1" dirty="0" smtClean="0">
                <a:solidFill>
                  <a:srgbClr val="00CC99"/>
                </a:solidFill>
                <a:latin typeface="Cambria" pitchFamily="18" charset="0"/>
                <a:cs typeface="Arial" charset="0"/>
              </a:rPr>
              <a:t>Статья 28,29,30. </a:t>
            </a:r>
            <a:r>
              <a:rPr lang="ru-RU" sz="2200" b="1" i="1" dirty="0" smtClean="0">
                <a:solidFill>
                  <a:srgbClr val="00CC99"/>
                </a:solidFill>
                <a:latin typeface="Cambria" pitchFamily="18" charset="0"/>
                <a:cs typeface="Arial" charset="0"/>
              </a:rPr>
              <a:t>Все дети, принадлежащие к этническим или языковым меньшинствам, имеют право пользоваться своей культурой, исповедовать свою религию и пользоваться</a:t>
            </a:r>
            <a:r>
              <a:rPr lang="ru-RU" sz="2200" b="1" i="1" u="sng" dirty="0" smtClean="0">
                <a:solidFill>
                  <a:srgbClr val="00CC99"/>
                </a:solidFill>
                <a:latin typeface="Cambria" pitchFamily="18" charset="0"/>
                <a:cs typeface="Arial" charset="0"/>
              </a:rPr>
              <a:t> </a:t>
            </a:r>
            <a:r>
              <a:rPr lang="ru-RU" sz="2200" b="1" i="1" dirty="0" smtClean="0">
                <a:solidFill>
                  <a:srgbClr val="00CC99"/>
                </a:solidFill>
                <a:latin typeface="Cambria" pitchFamily="18" charset="0"/>
                <a:cs typeface="Arial" charset="0"/>
              </a:rPr>
              <a:t>родным язык, а также получать образование. </a:t>
            </a:r>
            <a:endParaRPr lang="ru-RU" sz="2200" dirty="0">
              <a:solidFill>
                <a:srgbClr val="00CC99"/>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Сайт детского садика 26 п. Рудный - Консультации для родителей"/>
          <p:cNvPicPr>
            <a:picLocks noChangeAspect="1" noChangeArrowheads="1"/>
          </p:cNvPicPr>
          <p:nvPr/>
        </p:nvPicPr>
        <p:blipFill>
          <a:blip r:embed="rId2"/>
          <a:srcRect b="3125"/>
          <a:stretch>
            <a:fillRect/>
          </a:stretch>
        </p:blipFill>
        <p:spPr bwMode="auto">
          <a:xfrm>
            <a:off x="-1" y="0"/>
            <a:ext cx="9144001" cy="6858000"/>
          </a:xfrm>
          <a:prstGeom prst="rect">
            <a:avLst/>
          </a:prstGeom>
          <a:noFill/>
        </p:spPr>
      </p:pic>
      <p:sp>
        <p:nvSpPr>
          <p:cNvPr id="2" name="Заголовок 1"/>
          <p:cNvSpPr>
            <a:spLocks noGrp="1"/>
          </p:cNvSpPr>
          <p:nvPr>
            <p:ph type="ctrTitle"/>
          </p:nvPr>
        </p:nvSpPr>
        <p:spPr>
          <a:xfrm>
            <a:off x="4857752" y="642918"/>
            <a:ext cx="3786214" cy="5500726"/>
          </a:xfrm>
        </p:spPr>
        <p:txBody>
          <a:bodyPr>
            <a:normAutofit/>
          </a:bodyPr>
          <a:lstStyle/>
          <a:p>
            <a:pPr>
              <a:spcBef>
                <a:spcPct val="50000"/>
              </a:spcBef>
              <a:defRPr/>
            </a:pPr>
            <a:r>
              <a:rPr lang="ru-RU" b="1" i="1" dirty="0">
                <a:solidFill>
                  <a:srgbClr val="000099"/>
                </a:solidFill>
                <a:cs typeface="Arial" charset="0"/>
              </a:rPr>
              <a:t/>
            </a:r>
            <a:br>
              <a:rPr lang="ru-RU" b="1" i="1" dirty="0">
                <a:solidFill>
                  <a:srgbClr val="000099"/>
                </a:solidFill>
                <a:cs typeface="Arial" charset="0"/>
              </a:rPr>
            </a:br>
            <a:endParaRPr lang="ru-RU" sz="2700" b="1" i="1" dirty="0">
              <a:solidFill>
                <a:srgbClr val="000099"/>
              </a:solidFill>
              <a:latin typeface="Cambria" pitchFamily="18" charset="0"/>
              <a:cs typeface="Arial" charset="0"/>
            </a:endParaRPr>
          </a:p>
        </p:txBody>
      </p:sp>
      <p:sp>
        <p:nvSpPr>
          <p:cNvPr id="6" name="Прямоугольник 5"/>
          <p:cNvSpPr/>
          <p:nvPr/>
        </p:nvSpPr>
        <p:spPr>
          <a:xfrm>
            <a:off x="571472" y="142852"/>
            <a:ext cx="8358214" cy="1200329"/>
          </a:xfrm>
          <a:prstGeom prst="rect">
            <a:avLst/>
          </a:prstGeom>
        </p:spPr>
        <p:txBody>
          <a:bodyPr wrap="square">
            <a:spAutoFit/>
          </a:bodyPr>
          <a:lstStyle/>
          <a:p>
            <a:pPr algn="ctr"/>
            <a:r>
              <a:rPr lang="ru-RU" sz="2400" b="1" dirty="0" smtClean="0">
                <a:solidFill>
                  <a:srgbClr val="00CC99"/>
                </a:solidFill>
                <a:latin typeface="Cambria" pitchFamily="18" charset="0"/>
                <a:cs typeface="Arial" charset="0"/>
              </a:rPr>
              <a:t>Статья 31. </a:t>
            </a:r>
            <a:r>
              <a:rPr lang="ru-RU" sz="2400" b="1" i="1" dirty="0" smtClean="0">
                <a:solidFill>
                  <a:srgbClr val="00CC99"/>
                </a:solidFill>
                <a:latin typeface="Cambria" pitchFamily="18" charset="0"/>
                <a:cs typeface="Arial" charset="0"/>
              </a:rPr>
              <a:t>Все дети имеют право играть и отдыхать в таких условиях, которые способствуют  их творческому и культурному развитию. </a:t>
            </a:r>
            <a:endParaRPr lang="ru-RU" sz="2400" dirty="0">
              <a:solidFill>
                <a:srgbClr val="00CC99"/>
              </a:solidFill>
            </a:endParaRPr>
          </a:p>
        </p:txBody>
      </p:sp>
      <p:pic>
        <p:nvPicPr>
          <p:cNvPr id="7" name="Picture 6" descr="http://www.zateevo.ru/userfiles/image/Upalnamoch_Prava/200.jpg"/>
          <p:cNvPicPr>
            <a:picLocks noChangeAspect="1" noChangeArrowheads="1"/>
          </p:cNvPicPr>
          <p:nvPr/>
        </p:nvPicPr>
        <p:blipFill>
          <a:blip r:embed="rId3" r:link="rId4"/>
          <a:srcRect/>
          <a:stretch>
            <a:fillRect/>
          </a:stretch>
        </p:blipFill>
        <p:spPr bwMode="auto">
          <a:xfrm>
            <a:off x="3643306" y="1500174"/>
            <a:ext cx="4666614" cy="521495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Сайт детского садика 26 п. Рудный - Консультации для родителей"/>
          <p:cNvPicPr>
            <a:picLocks noChangeAspect="1" noChangeArrowheads="1"/>
          </p:cNvPicPr>
          <p:nvPr/>
        </p:nvPicPr>
        <p:blipFill>
          <a:blip r:embed="rId2"/>
          <a:srcRect b="3125"/>
          <a:stretch>
            <a:fillRect/>
          </a:stretch>
        </p:blipFill>
        <p:spPr bwMode="auto">
          <a:xfrm>
            <a:off x="-1" y="0"/>
            <a:ext cx="9144001" cy="6858000"/>
          </a:xfrm>
          <a:prstGeom prst="rect">
            <a:avLst/>
          </a:prstGeom>
          <a:noFill/>
        </p:spPr>
      </p:pic>
      <p:sp>
        <p:nvSpPr>
          <p:cNvPr id="2" name="Заголовок 1"/>
          <p:cNvSpPr>
            <a:spLocks noGrp="1"/>
          </p:cNvSpPr>
          <p:nvPr>
            <p:ph type="ctrTitle"/>
          </p:nvPr>
        </p:nvSpPr>
        <p:spPr>
          <a:xfrm>
            <a:off x="1428728" y="285728"/>
            <a:ext cx="7572428" cy="1071569"/>
          </a:xfrm>
        </p:spPr>
        <p:txBody>
          <a:bodyPr>
            <a:normAutofit fontScale="90000"/>
          </a:bodyPr>
          <a:lstStyle/>
          <a:p>
            <a:r>
              <a:rPr lang="ru-RU" sz="3200" b="1" dirty="0" smtClean="0">
                <a:solidFill>
                  <a:srgbClr val="00CC99"/>
                </a:solidFill>
                <a:latin typeface="Cambria" pitchFamily="18" charset="0"/>
              </a:rPr>
              <a:t>Права ребенка – Права человека</a:t>
            </a:r>
            <a:br>
              <a:rPr lang="ru-RU" sz="3200" b="1" dirty="0" smtClean="0">
                <a:solidFill>
                  <a:srgbClr val="00CC99"/>
                </a:solidFill>
                <a:latin typeface="Cambria" pitchFamily="18" charset="0"/>
              </a:rPr>
            </a:br>
            <a:r>
              <a:rPr lang="ru-RU" sz="3200" b="1" dirty="0" smtClean="0">
                <a:solidFill>
                  <a:srgbClr val="00CC99"/>
                </a:solidFill>
                <a:latin typeface="Cambria" pitchFamily="18" charset="0"/>
              </a:rPr>
              <a:t>20 ноября – Всемирный день ребёнка! </a:t>
            </a:r>
            <a:endParaRPr lang="ru-RU" sz="3200" b="1" dirty="0">
              <a:solidFill>
                <a:srgbClr val="00CC99"/>
              </a:solidFill>
              <a:latin typeface="Cambria" pitchFamily="18" charset="0"/>
            </a:endParaRPr>
          </a:p>
        </p:txBody>
      </p:sp>
      <p:sp>
        <p:nvSpPr>
          <p:cNvPr id="3" name="Подзаголовок 2"/>
          <p:cNvSpPr>
            <a:spLocks noGrp="1"/>
          </p:cNvSpPr>
          <p:nvPr>
            <p:ph type="subTitle" idx="1"/>
          </p:nvPr>
        </p:nvSpPr>
        <p:spPr>
          <a:xfrm>
            <a:off x="2214546" y="1428736"/>
            <a:ext cx="6357950" cy="2286016"/>
          </a:xfrm>
        </p:spPr>
        <p:txBody>
          <a:bodyPr>
            <a:normAutofit/>
          </a:bodyPr>
          <a:lstStyle/>
          <a:p>
            <a:r>
              <a:rPr lang="ru-RU" sz="1800" dirty="0" smtClean="0">
                <a:solidFill>
                  <a:schemeClr val="tx1"/>
                </a:solidFill>
              </a:rPr>
              <a:t>Этот день отмечается по решению ООН с 1954 года, знаменует день, принятие </a:t>
            </a:r>
            <a:r>
              <a:rPr lang="ru-RU" sz="1800" smtClean="0">
                <a:solidFill>
                  <a:schemeClr val="tx1"/>
                </a:solidFill>
              </a:rPr>
              <a:t>в </a:t>
            </a:r>
            <a:r>
              <a:rPr lang="ru-RU" sz="1800" smtClean="0">
                <a:solidFill>
                  <a:schemeClr val="tx1"/>
                </a:solidFill>
              </a:rPr>
              <a:t>1989году </a:t>
            </a:r>
            <a:r>
              <a:rPr lang="ru-RU" sz="1800" dirty="0" smtClean="0">
                <a:solidFill>
                  <a:schemeClr val="tx1"/>
                </a:solidFill>
              </a:rPr>
              <a:t>Конвенции о правах ребенка.</a:t>
            </a:r>
          </a:p>
          <a:p>
            <a:r>
              <a:rPr lang="ru-RU" sz="1800" dirty="0" smtClean="0">
                <a:solidFill>
                  <a:schemeClr val="tx1"/>
                </a:solidFill>
              </a:rPr>
              <a:t>Конвенция гарантирует детям равенство независимо от происхождения, расы, статуса, гарантирует свободу вероисповедания, свободу совести, гарантирует правовую защиту от всех форм физического насилия.</a:t>
            </a:r>
          </a:p>
          <a:p>
            <a:r>
              <a:rPr lang="ru-RU" sz="1800" dirty="0" smtClean="0">
                <a:solidFill>
                  <a:schemeClr val="tx1"/>
                </a:solidFill>
              </a:rPr>
              <a:t>В Конвенции излагаются основные права детей.</a:t>
            </a:r>
            <a:endParaRPr lang="ru-RU" sz="1800" dirty="0">
              <a:solidFill>
                <a:schemeClr val="tx1"/>
              </a:solidFill>
            </a:endParaRPr>
          </a:p>
        </p:txBody>
      </p:sp>
      <p:pic>
        <p:nvPicPr>
          <p:cNvPr id="24582" name="Picture 6" descr="C:\Documents and Settings\UserOne\Рабочий стол\20.11.2014г\prava (1).jpg"/>
          <p:cNvPicPr>
            <a:picLocks noChangeAspect="1" noChangeArrowheads="1"/>
          </p:cNvPicPr>
          <p:nvPr/>
        </p:nvPicPr>
        <p:blipFill>
          <a:blip r:embed="rId3"/>
          <a:srcRect l="3723" t="1545" r="2127" b="3651"/>
          <a:stretch>
            <a:fillRect/>
          </a:stretch>
        </p:blipFill>
        <p:spPr bwMode="auto">
          <a:xfrm>
            <a:off x="3571868" y="3714752"/>
            <a:ext cx="3951315" cy="30137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Сайт детского садика 26 п. Рудный - Консультации для родителей"/>
          <p:cNvPicPr>
            <a:picLocks noChangeAspect="1" noChangeArrowheads="1"/>
          </p:cNvPicPr>
          <p:nvPr/>
        </p:nvPicPr>
        <p:blipFill>
          <a:blip r:embed="rId2"/>
          <a:srcRect b="3125"/>
          <a:stretch>
            <a:fillRect/>
          </a:stretch>
        </p:blipFill>
        <p:spPr bwMode="auto">
          <a:xfrm>
            <a:off x="-1" y="0"/>
            <a:ext cx="9144001" cy="6858000"/>
          </a:xfrm>
          <a:prstGeom prst="rect">
            <a:avLst/>
          </a:prstGeom>
          <a:noFill/>
        </p:spPr>
      </p:pic>
      <p:sp>
        <p:nvSpPr>
          <p:cNvPr id="2" name="Заголовок 1"/>
          <p:cNvSpPr>
            <a:spLocks noGrp="1"/>
          </p:cNvSpPr>
          <p:nvPr>
            <p:ph type="ctrTitle"/>
          </p:nvPr>
        </p:nvSpPr>
        <p:spPr>
          <a:xfrm>
            <a:off x="642878" y="357166"/>
            <a:ext cx="8286840" cy="1470025"/>
          </a:xfrm>
        </p:spPr>
        <p:txBody>
          <a:bodyPr>
            <a:normAutofit/>
          </a:bodyPr>
          <a:lstStyle/>
          <a:p>
            <a:pPr>
              <a:spcBef>
                <a:spcPct val="50000"/>
              </a:spcBef>
              <a:defRPr/>
            </a:pPr>
            <a:r>
              <a:rPr lang="ru-RU" b="1" i="1" dirty="0">
                <a:solidFill>
                  <a:srgbClr val="000099"/>
                </a:solidFill>
                <a:cs typeface="Arial" charset="0"/>
              </a:rPr>
              <a:t/>
            </a:r>
            <a:br>
              <a:rPr lang="ru-RU" b="1" i="1" dirty="0">
                <a:solidFill>
                  <a:srgbClr val="000099"/>
                </a:solidFill>
                <a:cs typeface="Arial" charset="0"/>
              </a:rPr>
            </a:br>
            <a:endParaRPr lang="ru-RU" dirty="0"/>
          </a:p>
        </p:txBody>
      </p:sp>
      <p:sp>
        <p:nvSpPr>
          <p:cNvPr id="6" name="Прямоугольник 5"/>
          <p:cNvSpPr/>
          <p:nvPr/>
        </p:nvSpPr>
        <p:spPr>
          <a:xfrm>
            <a:off x="0" y="142852"/>
            <a:ext cx="9001156" cy="1107996"/>
          </a:xfrm>
          <a:prstGeom prst="rect">
            <a:avLst/>
          </a:prstGeom>
        </p:spPr>
        <p:txBody>
          <a:bodyPr wrap="square">
            <a:spAutoFit/>
          </a:bodyPr>
          <a:lstStyle/>
          <a:p>
            <a:pPr algn="ctr"/>
            <a:r>
              <a:rPr lang="ru-RU" sz="2200" b="1" dirty="0" smtClean="0">
                <a:solidFill>
                  <a:srgbClr val="00CC99"/>
                </a:solidFill>
                <a:latin typeface="Cambria" pitchFamily="18" charset="0"/>
                <a:cs typeface="Arial" charset="0"/>
              </a:rPr>
              <a:t>Статья 32. </a:t>
            </a:r>
            <a:r>
              <a:rPr lang="ru-RU" sz="2200" b="1" i="1" dirty="0" smtClean="0">
                <a:solidFill>
                  <a:srgbClr val="00CC99"/>
                </a:solidFill>
                <a:latin typeface="Cambria" pitchFamily="18" charset="0"/>
                <a:cs typeface="Arial" charset="0"/>
              </a:rPr>
              <a:t>Все дети имеют право на защиту от выполнения любой работы, которая может представлять опасность для здоровья ребёнка или препятствовать получению образования.</a:t>
            </a:r>
            <a:endParaRPr lang="ru-RU" sz="2200" dirty="0">
              <a:solidFill>
                <a:srgbClr val="00CC99"/>
              </a:solidFill>
            </a:endParaRPr>
          </a:p>
        </p:txBody>
      </p:sp>
      <p:pic>
        <p:nvPicPr>
          <p:cNvPr id="7" name="Picture 5" descr="http://www.zateevo.ru/userfiles/image/Upalnamoch_Prava/201.jpg"/>
          <p:cNvPicPr>
            <a:picLocks noChangeAspect="1" noChangeArrowheads="1"/>
          </p:cNvPicPr>
          <p:nvPr/>
        </p:nvPicPr>
        <p:blipFill>
          <a:blip r:embed="rId3" r:link="rId4"/>
          <a:srcRect l="2463" r="1626"/>
          <a:stretch>
            <a:fillRect/>
          </a:stretch>
        </p:blipFill>
        <p:spPr bwMode="auto">
          <a:xfrm>
            <a:off x="3643305" y="1500174"/>
            <a:ext cx="4460295" cy="519260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Сайт детского садика 26 п. Рудный - Консультации для родителей"/>
          <p:cNvPicPr>
            <a:picLocks noChangeAspect="1" noChangeArrowheads="1"/>
          </p:cNvPicPr>
          <p:nvPr/>
        </p:nvPicPr>
        <p:blipFill>
          <a:blip r:embed="rId2"/>
          <a:srcRect b="3125"/>
          <a:stretch>
            <a:fillRect/>
          </a:stretch>
        </p:blipFill>
        <p:spPr bwMode="auto">
          <a:xfrm>
            <a:off x="-1" y="0"/>
            <a:ext cx="9144001" cy="6858000"/>
          </a:xfrm>
          <a:prstGeom prst="rect">
            <a:avLst/>
          </a:prstGeom>
          <a:noFill/>
        </p:spPr>
      </p:pic>
      <p:sp>
        <p:nvSpPr>
          <p:cNvPr id="2" name="Заголовок 1"/>
          <p:cNvSpPr>
            <a:spLocks noGrp="1"/>
          </p:cNvSpPr>
          <p:nvPr>
            <p:ph type="ctrTitle"/>
          </p:nvPr>
        </p:nvSpPr>
        <p:spPr>
          <a:xfrm>
            <a:off x="0" y="214291"/>
            <a:ext cx="8929718" cy="1357322"/>
          </a:xfrm>
        </p:spPr>
        <p:txBody>
          <a:bodyPr>
            <a:normAutofit fontScale="90000"/>
          </a:bodyPr>
          <a:lstStyle/>
          <a:p>
            <a:pPr>
              <a:spcBef>
                <a:spcPct val="50000"/>
              </a:spcBef>
              <a:defRPr/>
            </a:pPr>
            <a:r>
              <a:rPr lang="ru-RU" b="1" i="1" dirty="0">
                <a:solidFill>
                  <a:srgbClr val="000099"/>
                </a:solidFill>
                <a:cs typeface="Arial" charset="0"/>
              </a:rPr>
              <a:t/>
            </a:r>
            <a:br>
              <a:rPr lang="ru-RU" b="1" i="1" dirty="0">
                <a:solidFill>
                  <a:srgbClr val="000099"/>
                </a:solidFill>
                <a:cs typeface="Arial" charset="0"/>
              </a:rPr>
            </a:br>
            <a:r>
              <a:rPr lang="ru-RU" sz="2700" b="1" i="1" dirty="0">
                <a:solidFill>
                  <a:srgbClr val="000099"/>
                </a:solidFill>
                <a:latin typeface="Cambria" pitchFamily="18" charset="0"/>
                <a:ea typeface="Arial Unicode MS" pitchFamily="34" charset="-128"/>
                <a:cs typeface="Arial" charset="0"/>
              </a:rPr>
              <a:t/>
            </a:r>
            <a:br>
              <a:rPr lang="ru-RU" sz="2700" b="1" i="1" dirty="0">
                <a:solidFill>
                  <a:srgbClr val="000099"/>
                </a:solidFill>
                <a:latin typeface="Cambria" pitchFamily="18" charset="0"/>
                <a:ea typeface="Arial Unicode MS" pitchFamily="34" charset="-128"/>
                <a:cs typeface="Arial" charset="0"/>
              </a:rPr>
            </a:br>
            <a:endParaRPr lang="ru-RU" sz="2700" dirty="0">
              <a:latin typeface="Cambria" pitchFamily="18" charset="0"/>
            </a:endParaRPr>
          </a:p>
        </p:txBody>
      </p:sp>
      <p:sp>
        <p:nvSpPr>
          <p:cNvPr id="6" name="Прямоугольник 5"/>
          <p:cNvSpPr/>
          <p:nvPr/>
        </p:nvSpPr>
        <p:spPr>
          <a:xfrm>
            <a:off x="142844" y="142852"/>
            <a:ext cx="8858312" cy="1815882"/>
          </a:xfrm>
          <a:prstGeom prst="rect">
            <a:avLst/>
          </a:prstGeom>
        </p:spPr>
        <p:txBody>
          <a:bodyPr wrap="square">
            <a:spAutoFit/>
          </a:bodyPr>
          <a:lstStyle/>
          <a:p>
            <a:pPr algn="ctr"/>
            <a:r>
              <a:rPr lang="ru-RU" sz="2200" b="1" dirty="0" smtClean="0">
                <a:solidFill>
                  <a:srgbClr val="00CC99"/>
                </a:solidFill>
                <a:latin typeface="Cambria" pitchFamily="18" charset="0"/>
                <a:cs typeface="Arial" charset="0"/>
              </a:rPr>
              <a:t>Статья 33. </a:t>
            </a:r>
            <a:r>
              <a:rPr lang="ru-RU" sz="2200" b="1" i="1" dirty="0" smtClean="0">
                <a:solidFill>
                  <a:srgbClr val="00CC99"/>
                </a:solidFill>
                <a:latin typeface="Cambria" pitchFamily="18" charset="0"/>
                <a:cs typeface="Arial" charset="0"/>
              </a:rPr>
              <a:t>Все дети имеют право на защиту от незаконного применения и распространения наркотических средств.</a:t>
            </a:r>
            <a:r>
              <a:rPr lang="ru-RU" sz="2200" b="1" dirty="0" smtClean="0">
                <a:solidFill>
                  <a:srgbClr val="00CC99"/>
                </a:solidFill>
                <a:latin typeface="Cambria" pitchFamily="18" charset="0"/>
                <a:cs typeface="Arial" charset="0"/>
              </a:rPr>
              <a:t> </a:t>
            </a:r>
          </a:p>
          <a:p>
            <a:pPr algn="ctr"/>
            <a:r>
              <a:rPr lang="ru-RU" sz="2200" b="1" dirty="0" smtClean="0">
                <a:solidFill>
                  <a:srgbClr val="00CC99"/>
                </a:solidFill>
                <a:latin typeface="Cambria" pitchFamily="18" charset="0"/>
                <a:cs typeface="Arial" charset="0"/>
              </a:rPr>
              <a:t>Статья 39. </a:t>
            </a:r>
            <a:r>
              <a:rPr lang="ru-RU" sz="2200" b="1" i="1" dirty="0" smtClean="0">
                <a:solidFill>
                  <a:srgbClr val="00CC99"/>
                </a:solidFill>
                <a:latin typeface="Cambria" pitchFamily="18" charset="0"/>
                <a:cs typeface="Arial" charset="0"/>
              </a:rPr>
              <a:t>Все дети имеют право на помощь в случаях оскорблений, отсутствия заботы или грубого обращения.</a:t>
            </a:r>
            <a:r>
              <a:rPr lang="ru-RU" sz="2200" b="1" i="1" dirty="0" smtClean="0">
                <a:solidFill>
                  <a:srgbClr val="00CC99"/>
                </a:solidFill>
                <a:latin typeface="Cambria" pitchFamily="18" charset="0"/>
                <a:ea typeface="Arial Unicode MS" pitchFamily="34" charset="-128"/>
                <a:cs typeface="Arial" charset="0"/>
              </a:rPr>
              <a:t> </a:t>
            </a:r>
            <a:endParaRPr lang="ru-RU" sz="2200" dirty="0" smtClean="0">
              <a:solidFill>
                <a:srgbClr val="00CC99"/>
              </a:solidFill>
            </a:endParaRPr>
          </a:p>
          <a:p>
            <a:pPr algn="ctr"/>
            <a:endParaRPr lang="ru-RU" sz="2400" dirty="0"/>
          </a:p>
        </p:txBody>
      </p:sp>
      <p:pic>
        <p:nvPicPr>
          <p:cNvPr id="7" name="Picture 5" descr="http://www.zateevo.ru/userfiles/image/Upalnamoch_Prava/202.jpg"/>
          <p:cNvPicPr>
            <a:picLocks noChangeAspect="1" noChangeArrowheads="1"/>
          </p:cNvPicPr>
          <p:nvPr/>
        </p:nvPicPr>
        <p:blipFill>
          <a:blip r:embed="rId3" r:link="rId4"/>
          <a:srcRect l="2492" r="4044"/>
          <a:stretch>
            <a:fillRect/>
          </a:stretch>
        </p:blipFill>
        <p:spPr bwMode="auto">
          <a:xfrm>
            <a:off x="3714744" y="1643050"/>
            <a:ext cx="4286280" cy="499529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Сайт детского садика 26 п. Рудный - Консультации для родителей"/>
          <p:cNvPicPr>
            <a:picLocks noChangeAspect="1" noChangeArrowheads="1"/>
          </p:cNvPicPr>
          <p:nvPr/>
        </p:nvPicPr>
        <p:blipFill>
          <a:blip r:embed="rId2"/>
          <a:srcRect b="3125"/>
          <a:stretch>
            <a:fillRect/>
          </a:stretch>
        </p:blipFill>
        <p:spPr bwMode="auto">
          <a:xfrm>
            <a:off x="-1" y="0"/>
            <a:ext cx="9144001" cy="6858000"/>
          </a:xfrm>
          <a:prstGeom prst="rect">
            <a:avLst/>
          </a:prstGeom>
          <a:noFill/>
        </p:spPr>
      </p:pic>
      <p:sp>
        <p:nvSpPr>
          <p:cNvPr id="6" name="Прямоугольник 5"/>
          <p:cNvSpPr/>
          <p:nvPr/>
        </p:nvSpPr>
        <p:spPr>
          <a:xfrm>
            <a:off x="0" y="214290"/>
            <a:ext cx="9001156" cy="1785104"/>
          </a:xfrm>
          <a:prstGeom prst="rect">
            <a:avLst/>
          </a:prstGeom>
        </p:spPr>
        <p:txBody>
          <a:bodyPr wrap="square">
            <a:spAutoFit/>
          </a:bodyPr>
          <a:lstStyle/>
          <a:p>
            <a:pPr algn="ctr"/>
            <a:r>
              <a:rPr lang="ru-RU" sz="2200" b="1" dirty="0" smtClean="0">
                <a:solidFill>
                  <a:srgbClr val="00CC99"/>
                </a:solidFill>
                <a:latin typeface="Cambria" pitchFamily="18" charset="0"/>
                <a:cs typeface="Arial" charset="0"/>
              </a:rPr>
              <a:t>Статья 34, 35, 36. Все дети имеют право на защиту от насилия, похищения или от любой другой формы эксплуатации.</a:t>
            </a:r>
            <a:endParaRPr lang="ru-RU" sz="2200" b="1" dirty="0">
              <a:solidFill>
                <a:srgbClr val="00CC99"/>
              </a:solidFill>
              <a:latin typeface="Cambria" pitchFamily="18" charset="0"/>
              <a:cs typeface="Arial" charset="0"/>
            </a:endParaRPr>
          </a:p>
          <a:p>
            <a:pPr algn="ctr"/>
            <a:r>
              <a:rPr lang="ru-RU" sz="2200" b="1" dirty="0" smtClean="0">
                <a:solidFill>
                  <a:srgbClr val="00CC99"/>
                </a:solidFill>
                <a:latin typeface="Cambria" pitchFamily="18" charset="0"/>
                <a:cs typeface="Arial" charset="0"/>
              </a:rPr>
              <a:t>Статья 37. </a:t>
            </a:r>
            <a:r>
              <a:rPr lang="ru-RU" sz="2200" b="1" i="1" dirty="0" smtClean="0">
                <a:solidFill>
                  <a:srgbClr val="00CC99"/>
                </a:solidFill>
                <a:latin typeface="Cambria" pitchFamily="18" charset="0"/>
                <a:cs typeface="Arial" charset="0"/>
              </a:rPr>
              <a:t>Все дети имеют право не быть подвергнутыми жестоким или болезненным наказаниям.</a:t>
            </a:r>
            <a:endParaRPr lang="ru-RU" sz="2200" dirty="0" smtClean="0">
              <a:solidFill>
                <a:srgbClr val="00CC99"/>
              </a:solidFill>
            </a:endParaRPr>
          </a:p>
          <a:p>
            <a:pPr algn="ctr"/>
            <a:endParaRPr lang="ru-RU" sz="2200" dirty="0"/>
          </a:p>
        </p:txBody>
      </p:sp>
      <p:pic>
        <p:nvPicPr>
          <p:cNvPr id="7" name="Picture 6" descr="C:\Documents and Settings\UserOne\Рабочий стол\Нормативно-правовые документы\Конвенция в картинках\204.jpg"/>
          <p:cNvPicPr>
            <a:picLocks noChangeAspect="1" noChangeArrowheads="1"/>
          </p:cNvPicPr>
          <p:nvPr/>
        </p:nvPicPr>
        <p:blipFill>
          <a:blip r:embed="rId3"/>
          <a:srcRect l="1704" t="1096" b="15350"/>
          <a:stretch>
            <a:fillRect/>
          </a:stretch>
        </p:blipFill>
        <p:spPr bwMode="auto">
          <a:xfrm>
            <a:off x="3714744" y="1785926"/>
            <a:ext cx="4196476" cy="4941887"/>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Сайт детского садика 26 п. Рудный - Консультации для родителей"/>
          <p:cNvPicPr>
            <a:picLocks noChangeAspect="1" noChangeArrowheads="1"/>
          </p:cNvPicPr>
          <p:nvPr/>
        </p:nvPicPr>
        <p:blipFill>
          <a:blip r:embed="rId2"/>
          <a:srcRect b="3125"/>
          <a:stretch>
            <a:fillRect/>
          </a:stretch>
        </p:blipFill>
        <p:spPr bwMode="auto">
          <a:xfrm>
            <a:off x="-1" y="0"/>
            <a:ext cx="9144001" cy="6858000"/>
          </a:xfrm>
          <a:prstGeom prst="rect">
            <a:avLst/>
          </a:prstGeom>
          <a:noFill/>
        </p:spPr>
      </p:pic>
      <p:sp>
        <p:nvSpPr>
          <p:cNvPr id="2" name="Заголовок 1"/>
          <p:cNvSpPr>
            <a:spLocks noGrp="1"/>
          </p:cNvSpPr>
          <p:nvPr>
            <p:ph type="ctrTitle"/>
          </p:nvPr>
        </p:nvSpPr>
        <p:spPr>
          <a:xfrm>
            <a:off x="0" y="285728"/>
            <a:ext cx="8786810" cy="1470025"/>
          </a:xfrm>
        </p:spPr>
        <p:txBody>
          <a:bodyPr>
            <a:normAutofit/>
          </a:bodyPr>
          <a:lstStyle/>
          <a:p>
            <a:pPr>
              <a:spcBef>
                <a:spcPct val="50000"/>
              </a:spcBef>
              <a:defRPr/>
            </a:pPr>
            <a:r>
              <a:rPr lang="ru-RU" b="1" i="1" dirty="0">
                <a:solidFill>
                  <a:srgbClr val="000099"/>
                </a:solidFill>
                <a:cs typeface="Arial" charset="0"/>
              </a:rPr>
              <a:t/>
            </a:r>
            <a:br>
              <a:rPr lang="ru-RU" b="1" i="1" dirty="0">
                <a:solidFill>
                  <a:srgbClr val="000099"/>
                </a:solidFill>
                <a:cs typeface="Arial" charset="0"/>
              </a:rPr>
            </a:br>
            <a:endParaRPr lang="ru-RU" dirty="0"/>
          </a:p>
        </p:txBody>
      </p:sp>
      <p:sp>
        <p:nvSpPr>
          <p:cNvPr id="8" name="Прямоугольник 7"/>
          <p:cNvSpPr/>
          <p:nvPr/>
        </p:nvSpPr>
        <p:spPr>
          <a:xfrm>
            <a:off x="500034" y="214290"/>
            <a:ext cx="8429684" cy="1107996"/>
          </a:xfrm>
          <a:prstGeom prst="rect">
            <a:avLst/>
          </a:prstGeom>
        </p:spPr>
        <p:txBody>
          <a:bodyPr wrap="square">
            <a:spAutoFit/>
          </a:bodyPr>
          <a:lstStyle/>
          <a:p>
            <a:pPr algn="ctr"/>
            <a:r>
              <a:rPr lang="ru-RU" sz="2200" b="1" dirty="0" smtClean="0">
                <a:solidFill>
                  <a:srgbClr val="00CC99"/>
                </a:solidFill>
                <a:latin typeface="Cambria" pitchFamily="18" charset="0"/>
                <a:cs typeface="Arial" charset="0"/>
              </a:rPr>
              <a:t>Статья 38. </a:t>
            </a:r>
            <a:r>
              <a:rPr lang="ru-RU" sz="2200" b="1" i="1" dirty="0" smtClean="0">
                <a:solidFill>
                  <a:srgbClr val="00CC99"/>
                </a:solidFill>
                <a:latin typeface="Cambria" pitchFamily="18" charset="0"/>
                <a:cs typeface="Arial" charset="0"/>
              </a:rPr>
              <a:t>Все дети имеют право на защиту в военное время. Военная служба или участие в военных действиях не допустимы для детей в  возрасте до 18 лет. </a:t>
            </a:r>
            <a:endParaRPr lang="ru-RU" sz="2200" dirty="0">
              <a:solidFill>
                <a:srgbClr val="00CC99"/>
              </a:solidFill>
            </a:endParaRPr>
          </a:p>
        </p:txBody>
      </p:sp>
      <p:pic>
        <p:nvPicPr>
          <p:cNvPr id="9" name="Picture 6" descr="http://www.zateevo.ru/userfiles/image/Upalnamoch_Prava/014.jpg"/>
          <p:cNvPicPr>
            <a:picLocks noChangeAspect="1" noChangeArrowheads="1"/>
          </p:cNvPicPr>
          <p:nvPr/>
        </p:nvPicPr>
        <p:blipFill>
          <a:blip r:embed="rId3" r:link="rId4"/>
          <a:srcRect l="1559"/>
          <a:stretch>
            <a:fillRect/>
          </a:stretch>
        </p:blipFill>
        <p:spPr bwMode="auto">
          <a:xfrm>
            <a:off x="3643306" y="1428736"/>
            <a:ext cx="4660572" cy="528638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Сайт детского садика 26 п. Рудный - Консультации для родителей"/>
          <p:cNvPicPr>
            <a:picLocks noChangeAspect="1" noChangeArrowheads="1"/>
          </p:cNvPicPr>
          <p:nvPr/>
        </p:nvPicPr>
        <p:blipFill>
          <a:blip r:embed="rId2"/>
          <a:srcRect b="3125"/>
          <a:stretch>
            <a:fillRect/>
          </a:stretch>
        </p:blipFill>
        <p:spPr bwMode="auto">
          <a:xfrm>
            <a:off x="-1" y="0"/>
            <a:ext cx="9144001" cy="6858000"/>
          </a:xfrm>
          <a:prstGeom prst="rect">
            <a:avLst/>
          </a:prstGeom>
          <a:noFill/>
        </p:spPr>
      </p:pic>
      <p:sp>
        <p:nvSpPr>
          <p:cNvPr id="2" name="Заголовок 1"/>
          <p:cNvSpPr>
            <a:spLocks noGrp="1"/>
          </p:cNvSpPr>
          <p:nvPr>
            <p:ph type="ctrTitle"/>
          </p:nvPr>
        </p:nvSpPr>
        <p:spPr>
          <a:xfrm>
            <a:off x="642878" y="285728"/>
            <a:ext cx="8501122" cy="1470025"/>
          </a:xfrm>
        </p:spPr>
        <p:txBody>
          <a:bodyPr>
            <a:noAutofit/>
          </a:bodyPr>
          <a:lstStyle/>
          <a:p>
            <a:pPr>
              <a:spcBef>
                <a:spcPct val="50000"/>
              </a:spcBef>
              <a:defRPr/>
            </a:pPr>
            <a:r>
              <a:rPr lang="ru-RU" sz="2400" b="1" i="1" dirty="0">
                <a:solidFill>
                  <a:srgbClr val="000099"/>
                </a:solidFill>
                <a:latin typeface="Cambria" pitchFamily="18" charset="0"/>
                <a:ea typeface="Arial Unicode MS" pitchFamily="34" charset="-128"/>
                <a:cs typeface="Arial" charset="0"/>
              </a:rPr>
              <a:t/>
            </a:r>
            <a:br>
              <a:rPr lang="ru-RU" sz="2400" b="1" i="1" dirty="0">
                <a:solidFill>
                  <a:srgbClr val="000099"/>
                </a:solidFill>
                <a:latin typeface="Cambria" pitchFamily="18" charset="0"/>
                <a:ea typeface="Arial Unicode MS" pitchFamily="34" charset="-128"/>
                <a:cs typeface="Arial" charset="0"/>
              </a:rPr>
            </a:br>
            <a:endParaRPr lang="ru-RU" sz="2400" dirty="0">
              <a:latin typeface="Cambria" pitchFamily="18" charset="0"/>
            </a:endParaRPr>
          </a:p>
        </p:txBody>
      </p:sp>
      <p:sp>
        <p:nvSpPr>
          <p:cNvPr id="6" name="Прямоугольник 5"/>
          <p:cNvSpPr/>
          <p:nvPr/>
        </p:nvSpPr>
        <p:spPr>
          <a:xfrm>
            <a:off x="571472" y="214290"/>
            <a:ext cx="8143932" cy="1200329"/>
          </a:xfrm>
          <a:prstGeom prst="rect">
            <a:avLst/>
          </a:prstGeom>
        </p:spPr>
        <p:txBody>
          <a:bodyPr wrap="square">
            <a:spAutoFit/>
          </a:bodyPr>
          <a:lstStyle/>
          <a:p>
            <a:pPr algn="ctr"/>
            <a:r>
              <a:rPr lang="ru-RU" sz="2400" b="1" dirty="0" smtClean="0">
                <a:solidFill>
                  <a:srgbClr val="00CC99"/>
                </a:solidFill>
                <a:latin typeface="Cambria" pitchFamily="18" charset="0"/>
                <a:cs typeface="Arial" charset="0"/>
              </a:rPr>
              <a:t>Статья 41,42. </a:t>
            </a:r>
            <a:r>
              <a:rPr lang="ru-RU" sz="2400" b="1" i="1" dirty="0" smtClean="0">
                <a:solidFill>
                  <a:srgbClr val="00CC99"/>
                </a:solidFill>
                <a:latin typeface="Cambria" pitchFamily="18" charset="0"/>
                <a:cs typeface="Arial" charset="0"/>
              </a:rPr>
              <a:t>Все дети имеют право на соблюдение любых других прав, закреплённых в государственных или международных законах.</a:t>
            </a:r>
            <a:endParaRPr lang="ru-RU" sz="2400" dirty="0">
              <a:solidFill>
                <a:srgbClr val="00CC99"/>
              </a:solidFill>
            </a:endParaRPr>
          </a:p>
        </p:txBody>
      </p:sp>
      <p:pic>
        <p:nvPicPr>
          <p:cNvPr id="7" name="Picture 4" descr="http://www.zateevo.ru/userfiles/image/Upalnamoch_Prava/001.jpg"/>
          <p:cNvPicPr>
            <a:picLocks noChangeAspect="1" noChangeArrowheads="1"/>
          </p:cNvPicPr>
          <p:nvPr/>
        </p:nvPicPr>
        <p:blipFill>
          <a:blip r:embed="rId3" r:link="rId4"/>
          <a:srcRect/>
          <a:stretch>
            <a:fillRect/>
          </a:stretch>
        </p:blipFill>
        <p:spPr bwMode="auto">
          <a:xfrm>
            <a:off x="3643307" y="1428736"/>
            <a:ext cx="4198172" cy="52895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Сайт детского садика 26 п. Рудный - Консультации для родителей"/>
          <p:cNvPicPr>
            <a:picLocks noChangeAspect="1" noChangeArrowheads="1"/>
          </p:cNvPicPr>
          <p:nvPr/>
        </p:nvPicPr>
        <p:blipFill>
          <a:blip r:embed="rId2"/>
          <a:srcRect b="3125"/>
          <a:stretch>
            <a:fillRect/>
          </a:stretch>
        </p:blipFill>
        <p:spPr bwMode="auto">
          <a:xfrm>
            <a:off x="-1" y="0"/>
            <a:ext cx="9144001" cy="6858000"/>
          </a:xfrm>
          <a:prstGeom prst="rect">
            <a:avLst/>
          </a:prstGeom>
          <a:noFill/>
        </p:spPr>
      </p:pic>
      <p:sp>
        <p:nvSpPr>
          <p:cNvPr id="2" name="Заголовок 1"/>
          <p:cNvSpPr>
            <a:spLocks noGrp="1"/>
          </p:cNvSpPr>
          <p:nvPr>
            <p:ph type="ctrTitle"/>
          </p:nvPr>
        </p:nvSpPr>
        <p:spPr>
          <a:xfrm>
            <a:off x="1142976" y="142852"/>
            <a:ext cx="7772400" cy="642942"/>
          </a:xfrm>
          <a:ln>
            <a:noFill/>
          </a:ln>
        </p:spPr>
        <p:txBody>
          <a:bodyPr>
            <a:normAutofit/>
          </a:bodyPr>
          <a:lstStyle/>
          <a:p>
            <a:r>
              <a:rPr lang="ru-RU" sz="3600" b="1" dirty="0" smtClean="0">
                <a:solidFill>
                  <a:srgbClr val="00CC99"/>
                </a:solidFill>
                <a:latin typeface="Cambria" pitchFamily="18" charset="0"/>
              </a:rPr>
              <a:t>Конвенция о правах ребенка</a:t>
            </a:r>
            <a:endParaRPr lang="ru-RU" sz="3600" b="1" dirty="0">
              <a:solidFill>
                <a:srgbClr val="00CC99"/>
              </a:solidFill>
              <a:latin typeface="Cambria" pitchFamily="18" charset="0"/>
            </a:endParaRPr>
          </a:p>
        </p:txBody>
      </p:sp>
      <p:sp>
        <p:nvSpPr>
          <p:cNvPr id="3" name="Подзаголовок 2"/>
          <p:cNvSpPr>
            <a:spLocks noGrp="1"/>
          </p:cNvSpPr>
          <p:nvPr>
            <p:ph type="subTitle" idx="1"/>
          </p:nvPr>
        </p:nvSpPr>
        <p:spPr>
          <a:xfrm>
            <a:off x="2643174" y="928670"/>
            <a:ext cx="5143536" cy="4143404"/>
          </a:xfrm>
        </p:spPr>
        <p:txBody>
          <a:bodyPr>
            <a:normAutofit/>
          </a:bodyPr>
          <a:lstStyle/>
          <a:p>
            <a:pPr algn="just">
              <a:spcBef>
                <a:spcPct val="50000"/>
              </a:spcBef>
              <a:defRPr/>
            </a:pPr>
            <a:r>
              <a:rPr lang="ru-RU" sz="1800" dirty="0" smtClean="0">
                <a:solidFill>
                  <a:schemeClr val="tx1"/>
                </a:solidFill>
                <a:cs typeface="Arial" charset="0"/>
              </a:rPr>
              <a:t>Что такое конвенция ООН о правах ребёнка?</a:t>
            </a:r>
            <a:br>
              <a:rPr lang="ru-RU" sz="1800" dirty="0" smtClean="0">
                <a:solidFill>
                  <a:schemeClr val="tx1"/>
                </a:solidFill>
                <a:cs typeface="Arial" charset="0"/>
              </a:rPr>
            </a:br>
            <a:r>
              <a:rPr lang="ru-RU" sz="1800" b="1" dirty="0" smtClean="0">
                <a:solidFill>
                  <a:srgbClr val="00CC99"/>
                </a:solidFill>
                <a:cs typeface="Arial" charset="0"/>
              </a:rPr>
              <a:t>«Конвенция» </a:t>
            </a:r>
            <a:r>
              <a:rPr lang="ru-RU" sz="1800" dirty="0" smtClean="0">
                <a:solidFill>
                  <a:schemeClr val="tx1"/>
                </a:solidFill>
                <a:cs typeface="Arial" charset="0"/>
              </a:rPr>
              <a:t>- </a:t>
            </a:r>
            <a:r>
              <a:rPr lang="ru-RU" sz="1800" b="1" dirty="0" smtClean="0">
                <a:solidFill>
                  <a:schemeClr val="tx1"/>
                </a:solidFill>
                <a:cs typeface="Arial" charset="0"/>
              </a:rPr>
              <a:t>это, по-русски,  международный Договор. Конвенция о правах ребёнка состоит из статей о правах ребёнка, которые обязаны соблюдать во всех странах. </a:t>
            </a:r>
          </a:p>
          <a:p>
            <a:pPr algn="just">
              <a:spcBef>
                <a:spcPct val="50000"/>
              </a:spcBef>
              <a:defRPr/>
            </a:pPr>
            <a:r>
              <a:rPr lang="ru-RU" sz="1800" dirty="0" smtClean="0">
                <a:solidFill>
                  <a:schemeClr val="tx1"/>
                </a:solidFill>
                <a:cs typeface="Arial" charset="0"/>
              </a:rPr>
              <a:t>Следят за соблюдением Конвенции специальные люди – </a:t>
            </a:r>
            <a:r>
              <a:rPr lang="ru-RU" sz="1800" b="1" dirty="0" smtClean="0">
                <a:solidFill>
                  <a:schemeClr val="tx1"/>
                </a:solidFill>
                <a:cs typeface="Arial" charset="0"/>
              </a:rPr>
              <a:t>Уполномоченные по правам ребёнка</a:t>
            </a:r>
            <a:r>
              <a:rPr lang="ru-RU" sz="1800" dirty="0" smtClean="0">
                <a:solidFill>
                  <a:schemeClr val="tx1"/>
                </a:solidFill>
                <a:cs typeface="Arial" charset="0"/>
              </a:rPr>
              <a:t>, которые есть в разных городах нашей страны, а помогают им уполномоченные по защите прав участников образовательного процесса.</a:t>
            </a:r>
            <a:endParaRPr lang="ru-RU" sz="1800" dirty="0" smtClean="0">
              <a:solidFill>
                <a:schemeClr val="tx1"/>
              </a:solidFill>
            </a:endParaRPr>
          </a:p>
          <a:p>
            <a:endParaRPr lang="ru-RU" dirty="0"/>
          </a:p>
        </p:txBody>
      </p:sp>
      <p:pic>
        <p:nvPicPr>
          <p:cNvPr id="1026" name="Picture 2" descr="C:\Documents and Settings\UserOne\Рабочий стол\20.11.2014г\9cda0dfed1b163d246336f1f8b112b8b.jpg"/>
          <p:cNvPicPr>
            <a:picLocks noChangeAspect="1" noChangeArrowheads="1"/>
          </p:cNvPicPr>
          <p:nvPr/>
        </p:nvPicPr>
        <p:blipFill>
          <a:blip r:embed="rId3"/>
          <a:srcRect l="5844" t="28646" r="656"/>
          <a:stretch>
            <a:fillRect/>
          </a:stretch>
        </p:blipFill>
        <p:spPr bwMode="auto">
          <a:xfrm>
            <a:off x="3571868" y="4000504"/>
            <a:ext cx="4680493" cy="2671781"/>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Сайт детского садика 26 п. Рудный - Консультации для родителей"/>
          <p:cNvPicPr>
            <a:picLocks noChangeAspect="1" noChangeArrowheads="1"/>
          </p:cNvPicPr>
          <p:nvPr/>
        </p:nvPicPr>
        <p:blipFill>
          <a:blip r:embed="rId2"/>
          <a:srcRect b="3125"/>
          <a:stretch>
            <a:fillRect/>
          </a:stretch>
        </p:blipFill>
        <p:spPr bwMode="auto">
          <a:xfrm>
            <a:off x="-1" y="0"/>
            <a:ext cx="9144001" cy="6858000"/>
          </a:xfrm>
          <a:prstGeom prst="rect">
            <a:avLst/>
          </a:prstGeom>
          <a:noFill/>
        </p:spPr>
      </p:pic>
      <p:sp>
        <p:nvSpPr>
          <p:cNvPr id="2" name="Заголовок 1"/>
          <p:cNvSpPr>
            <a:spLocks noGrp="1"/>
          </p:cNvSpPr>
          <p:nvPr>
            <p:ph type="ctrTitle"/>
          </p:nvPr>
        </p:nvSpPr>
        <p:spPr>
          <a:xfrm>
            <a:off x="857224" y="357166"/>
            <a:ext cx="7929618" cy="857256"/>
          </a:xfrm>
        </p:spPr>
        <p:txBody>
          <a:bodyPr>
            <a:normAutofit fontScale="90000"/>
          </a:bodyPr>
          <a:lstStyle/>
          <a:p>
            <a:r>
              <a:rPr lang="ru-RU" sz="2700" b="1" dirty="0" smtClean="0">
                <a:solidFill>
                  <a:srgbClr val="00CC99"/>
                </a:solidFill>
                <a:latin typeface="Cambria" pitchFamily="18" charset="0"/>
                <a:cs typeface="Arial" charset="0"/>
              </a:rPr>
              <a:t>Статья 1.</a:t>
            </a:r>
            <a:r>
              <a:rPr lang="ru-RU" sz="2700" b="1" dirty="0" smtClean="0">
                <a:solidFill>
                  <a:srgbClr val="FFFF00"/>
                </a:solidFill>
                <a:latin typeface="Cambria" pitchFamily="18" charset="0"/>
                <a:cs typeface="Arial" charset="0"/>
              </a:rPr>
              <a:t> </a:t>
            </a:r>
            <a:r>
              <a:rPr lang="ru-RU" sz="2700" b="1" i="1" dirty="0" smtClean="0">
                <a:solidFill>
                  <a:srgbClr val="00CC99"/>
                </a:solidFill>
                <a:latin typeface="Cambria" pitchFamily="18" charset="0"/>
                <a:cs typeface="Arial" charset="0"/>
              </a:rPr>
              <a:t>Ребёнком является каждый человек до достижения 18-летнего возраста. </a:t>
            </a:r>
            <a:r>
              <a:rPr lang="ru-RU" sz="2400" b="1" i="1" dirty="0" smtClean="0">
                <a:solidFill>
                  <a:srgbClr val="000099"/>
                </a:solidFill>
                <a:cs typeface="Arial" charset="0"/>
              </a:rPr>
              <a:t/>
            </a:r>
            <a:br>
              <a:rPr lang="ru-RU" sz="2400" b="1" i="1" dirty="0" smtClean="0">
                <a:solidFill>
                  <a:srgbClr val="000099"/>
                </a:solidFill>
                <a:cs typeface="Arial" charset="0"/>
              </a:rPr>
            </a:br>
            <a:endParaRPr lang="ru-RU" sz="2400" dirty="0"/>
          </a:p>
        </p:txBody>
      </p:sp>
      <p:pic>
        <p:nvPicPr>
          <p:cNvPr id="8" name="Picture 7" descr="http://www.zateevo.ru/userfiles/image/Upalnamoch_Prava/002.jpg"/>
          <p:cNvPicPr>
            <a:picLocks noChangeAspect="1" noChangeArrowheads="1"/>
          </p:cNvPicPr>
          <p:nvPr/>
        </p:nvPicPr>
        <p:blipFill>
          <a:blip r:embed="rId3" r:link="rId4"/>
          <a:srcRect/>
          <a:stretch>
            <a:fillRect/>
          </a:stretch>
        </p:blipFill>
        <p:spPr bwMode="auto">
          <a:xfrm>
            <a:off x="3571868" y="1142984"/>
            <a:ext cx="4620288" cy="5515147"/>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Сайт детского садика 26 п. Рудный - Консультации для родителей"/>
          <p:cNvPicPr>
            <a:picLocks noChangeAspect="1" noChangeArrowheads="1"/>
          </p:cNvPicPr>
          <p:nvPr/>
        </p:nvPicPr>
        <p:blipFill>
          <a:blip r:embed="rId2"/>
          <a:srcRect b="3125"/>
          <a:stretch>
            <a:fillRect/>
          </a:stretch>
        </p:blipFill>
        <p:spPr bwMode="auto">
          <a:xfrm>
            <a:off x="-1" y="0"/>
            <a:ext cx="9144001" cy="6858000"/>
          </a:xfrm>
          <a:prstGeom prst="rect">
            <a:avLst/>
          </a:prstGeom>
          <a:noFill/>
        </p:spPr>
      </p:pic>
      <p:sp>
        <p:nvSpPr>
          <p:cNvPr id="2" name="Заголовок 1"/>
          <p:cNvSpPr>
            <a:spLocks noGrp="1"/>
          </p:cNvSpPr>
          <p:nvPr>
            <p:ph type="ctrTitle"/>
          </p:nvPr>
        </p:nvSpPr>
        <p:spPr>
          <a:xfrm>
            <a:off x="785786" y="500042"/>
            <a:ext cx="7643866" cy="1071569"/>
          </a:xfrm>
        </p:spPr>
        <p:txBody>
          <a:bodyPr>
            <a:normAutofit fontScale="90000"/>
          </a:bodyPr>
          <a:lstStyle/>
          <a:p>
            <a:pPr>
              <a:spcBef>
                <a:spcPct val="50000"/>
              </a:spcBef>
              <a:defRPr/>
            </a:pPr>
            <a:r>
              <a:rPr lang="ru-RU" sz="2700" b="1" dirty="0">
                <a:solidFill>
                  <a:srgbClr val="00CC99"/>
                </a:solidFill>
                <a:latin typeface="Cambria" pitchFamily="18" charset="0"/>
                <a:cs typeface="Arial" charset="0"/>
              </a:rPr>
              <a:t>Статья 2. </a:t>
            </a:r>
            <a:r>
              <a:rPr lang="ru-RU" sz="2700" b="1" i="1" dirty="0" smtClean="0">
                <a:solidFill>
                  <a:srgbClr val="00CC99"/>
                </a:solidFill>
                <a:latin typeface="Cambria" pitchFamily="18" charset="0"/>
                <a:cs typeface="Arial" charset="0"/>
              </a:rPr>
              <a:t>Все </a:t>
            </a:r>
            <a:r>
              <a:rPr lang="ru-RU" sz="2700" b="1" i="1" dirty="0">
                <a:solidFill>
                  <a:srgbClr val="00CC99"/>
                </a:solidFill>
                <a:latin typeface="Cambria" pitchFamily="18" charset="0"/>
                <a:cs typeface="Arial" charset="0"/>
              </a:rPr>
              <a:t>дети имеют одинаковые права, независимо от цвета кожи, пола, </a:t>
            </a:r>
            <a:r>
              <a:rPr lang="ru-RU" sz="2700" b="1" i="1" dirty="0" smtClean="0">
                <a:solidFill>
                  <a:srgbClr val="00CC99"/>
                </a:solidFill>
                <a:latin typeface="Cambria" pitchFamily="18" charset="0"/>
                <a:cs typeface="Arial" charset="0"/>
              </a:rPr>
              <a:t/>
            </a:r>
            <a:br>
              <a:rPr lang="ru-RU" sz="2700" b="1" i="1" dirty="0" smtClean="0">
                <a:solidFill>
                  <a:srgbClr val="00CC99"/>
                </a:solidFill>
                <a:latin typeface="Cambria" pitchFamily="18" charset="0"/>
                <a:cs typeface="Arial" charset="0"/>
              </a:rPr>
            </a:br>
            <a:r>
              <a:rPr lang="ru-RU" sz="2700" b="1" i="1" dirty="0" smtClean="0">
                <a:solidFill>
                  <a:srgbClr val="00CC99"/>
                </a:solidFill>
                <a:latin typeface="Cambria" pitchFamily="18" charset="0"/>
                <a:cs typeface="Arial" charset="0"/>
              </a:rPr>
              <a:t>возраста </a:t>
            </a:r>
            <a:r>
              <a:rPr lang="ru-RU" sz="2700" b="1" i="1" dirty="0">
                <a:solidFill>
                  <a:srgbClr val="00CC99"/>
                </a:solidFill>
                <a:latin typeface="Cambria" pitchFamily="18" charset="0"/>
                <a:cs typeface="Arial" charset="0"/>
              </a:rPr>
              <a:t>или религии. </a:t>
            </a:r>
            <a:r>
              <a:rPr lang="ru-RU" b="1" i="1" dirty="0">
                <a:solidFill>
                  <a:srgbClr val="000099"/>
                </a:solidFill>
                <a:latin typeface="Cambria" pitchFamily="18" charset="0"/>
                <a:cs typeface="Arial" charset="0"/>
              </a:rPr>
              <a:t/>
            </a:r>
            <a:br>
              <a:rPr lang="ru-RU" b="1" i="1" dirty="0">
                <a:solidFill>
                  <a:srgbClr val="000099"/>
                </a:solidFill>
                <a:latin typeface="Cambria" pitchFamily="18" charset="0"/>
                <a:cs typeface="Arial" charset="0"/>
              </a:rPr>
            </a:br>
            <a:endParaRPr lang="ru-RU" dirty="0">
              <a:latin typeface="Cambria" pitchFamily="18" charset="0"/>
            </a:endParaRPr>
          </a:p>
        </p:txBody>
      </p:sp>
      <p:pic>
        <p:nvPicPr>
          <p:cNvPr id="6" name="Picture 4" descr="http://www.zateevo.ru/userfiles/image/Upalnamoch_Prava/003.jpg"/>
          <p:cNvPicPr>
            <a:picLocks noChangeAspect="1" noChangeArrowheads="1"/>
          </p:cNvPicPr>
          <p:nvPr/>
        </p:nvPicPr>
        <p:blipFill>
          <a:blip r:embed="rId3" r:link="rId4"/>
          <a:srcRect l="2463"/>
          <a:stretch>
            <a:fillRect/>
          </a:stretch>
        </p:blipFill>
        <p:spPr bwMode="auto">
          <a:xfrm>
            <a:off x="3500430" y="1428736"/>
            <a:ext cx="4572032" cy="5233976"/>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Сайт детского садика 26 п. Рудный - Консультации для родителей"/>
          <p:cNvPicPr>
            <a:picLocks noChangeAspect="1" noChangeArrowheads="1"/>
          </p:cNvPicPr>
          <p:nvPr/>
        </p:nvPicPr>
        <p:blipFill>
          <a:blip r:embed="rId2"/>
          <a:srcRect b="3125"/>
          <a:stretch>
            <a:fillRect/>
          </a:stretch>
        </p:blipFill>
        <p:spPr bwMode="auto">
          <a:xfrm>
            <a:off x="-1" y="0"/>
            <a:ext cx="9144001" cy="6858000"/>
          </a:xfrm>
          <a:prstGeom prst="rect">
            <a:avLst/>
          </a:prstGeom>
          <a:noFill/>
        </p:spPr>
      </p:pic>
      <p:sp>
        <p:nvSpPr>
          <p:cNvPr id="2" name="Заголовок 1"/>
          <p:cNvSpPr>
            <a:spLocks noGrp="1"/>
          </p:cNvSpPr>
          <p:nvPr>
            <p:ph type="ctrTitle"/>
          </p:nvPr>
        </p:nvSpPr>
        <p:spPr>
          <a:xfrm>
            <a:off x="785786" y="285728"/>
            <a:ext cx="8129590" cy="1012823"/>
          </a:xfrm>
        </p:spPr>
        <p:txBody>
          <a:bodyPr>
            <a:noAutofit/>
          </a:bodyPr>
          <a:lstStyle/>
          <a:p>
            <a:pPr>
              <a:spcBef>
                <a:spcPct val="50000"/>
              </a:spcBef>
              <a:defRPr/>
            </a:pPr>
            <a:r>
              <a:rPr lang="ru-RU" sz="2400" b="1" dirty="0">
                <a:solidFill>
                  <a:srgbClr val="00CC99"/>
                </a:solidFill>
                <a:latin typeface="Cambria" pitchFamily="18" charset="0"/>
                <a:cs typeface="Arial" charset="0"/>
              </a:rPr>
              <a:t>Статья </a:t>
            </a:r>
            <a:r>
              <a:rPr lang="ru-RU" sz="2400" b="1" dirty="0" smtClean="0">
                <a:solidFill>
                  <a:srgbClr val="00CC99"/>
                </a:solidFill>
                <a:latin typeface="Cambria" pitchFamily="18" charset="0"/>
                <a:cs typeface="Arial" charset="0"/>
              </a:rPr>
              <a:t>3.</a:t>
            </a:r>
            <a:r>
              <a:rPr lang="ru-RU" sz="2400" b="1" i="1" dirty="0" smtClean="0">
                <a:solidFill>
                  <a:srgbClr val="00CC99"/>
                </a:solidFill>
                <a:latin typeface="Cambria" pitchFamily="18" charset="0"/>
                <a:cs typeface="Arial" charset="0"/>
              </a:rPr>
              <a:t> Все </a:t>
            </a:r>
            <a:r>
              <a:rPr lang="ru-RU" sz="2400" b="1" i="1" dirty="0">
                <a:solidFill>
                  <a:srgbClr val="00CC99"/>
                </a:solidFill>
                <a:latin typeface="Cambria" pitchFamily="18" charset="0"/>
                <a:cs typeface="Arial" charset="0"/>
              </a:rPr>
              <a:t>взрослые всегда должны поступать так, чтобы обеспечить наилучшие интересы детей.</a:t>
            </a:r>
            <a:r>
              <a:rPr lang="ru-RU" sz="2400" b="1" i="1" dirty="0">
                <a:solidFill>
                  <a:srgbClr val="00CC99"/>
                </a:solidFill>
                <a:ea typeface="Arial Unicode MS" pitchFamily="34" charset="-128"/>
                <a:cs typeface="Arial Unicode MS" pitchFamily="34" charset="-128"/>
              </a:rPr>
              <a:t/>
            </a:r>
            <a:br>
              <a:rPr lang="ru-RU" sz="2400" b="1" i="1" dirty="0">
                <a:solidFill>
                  <a:srgbClr val="00CC99"/>
                </a:solidFill>
                <a:ea typeface="Arial Unicode MS" pitchFamily="34" charset="-128"/>
                <a:cs typeface="Arial Unicode MS" pitchFamily="34" charset="-128"/>
              </a:rPr>
            </a:br>
            <a:endParaRPr lang="ru-RU" sz="2400" dirty="0">
              <a:solidFill>
                <a:srgbClr val="00CC99"/>
              </a:solidFill>
            </a:endParaRPr>
          </a:p>
        </p:txBody>
      </p:sp>
      <p:pic>
        <p:nvPicPr>
          <p:cNvPr id="5" name="Picture 5" descr="http://www.zateevo.ru/userfiles/image/Upalnamoch_Prava/004.jpg"/>
          <p:cNvPicPr>
            <a:picLocks noChangeAspect="1" noChangeArrowheads="1"/>
          </p:cNvPicPr>
          <p:nvPr/>
        </p:nvPicPr>
        <p:blipFill>
          <a:blip r:embed="rId3" r:link="rId4"/>
          <a:srcRect/>
          <a:stretch>
            <a:fillRect/>
          </a:stretch>
        </p:blipFill>
        <p:spPr bwMode="auto">
          <a:xfrm>
            <a:off x="3643306" y="1214422"/>
            <a:ext cx="4695525" cy="5432527"/>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Сайт детского садика 26 п. Рудный - Консультации для родителей"/>
          <p:cNvPicPr>
            <a:picLocks noChangeAspect="1" noChangeArrowheads="1"/>
          </p:cNvPicPr>
          <p:nvPr/>
        </p:nvPicPr>
        <p:blipFill>
          <a:blip r:embed="rId2"/>
          <a:srcRect b="3125"/>
          <a:stretch>
            <a:fillRect/>
          </a:stretch>
        </p:blipFill>
        <p:spPr bwMode="auto">
          <a:xfrm>
            <a:off x="-1" y="0"/>
            <a:ext cx="9144001" cy="6858000"/>
          </a:xfrm>
          <a:prstGeom prst="rect">
            <a:avLst/>
          </a:prstGeom>
          <a:noFill/>
        </p:spPr>
      </p:pic>
      <p:sp>
        <p:nvSpPr>
          <p:cNvPr id="2" name="Заголовок 1"/>
          <p:cNvSpPr>
            <a:spLocks noGrp="1"/>
          </p:cNvSpPr>
          <p:nvPr>
            <p:ph type="ctrTitle"/>
          </p:nvPr>
        </p:nvSpPr>
        <p:spPr>
          <a:xfrm>
            <a:off x="500034" y="285728"/>
            <a:ext cx="7772400" cy="1084261"/>
          </a:xfrm>
        </p:spPr>
        <p:txBody>
          <a:bodyPr>
            <a:noAutofit/>
          </a:bodyPr>
          <a:lstStyle/>
          <a:p>
            <a:r>
              <a:rPr lang="ru-RU" sz="2400" b="1" dirty="0" smtClean="0">
                <a:solidFill>
                  <a:srgbClr val="00CC99"/>
                </a:solidFill>
                <a:latin typeface="Cambria" pitchFamily="18" charset="0"/>
                <a:cs typeface="Arial" charset="0"/>
              </a:rPr>
              <a:t>Статья 4.</a:t>
            </a:r>
            <a:r>
              <a:rPr lang="ru-RU" sz="2400" b="1" dirty="0" smtClean="0">
                <a:solidFill>
                  <a:srgbClr val="FFFF00"/>
                </a:solidFill>
                <a:latin typeface="Cambria" pitchFamily="18" charset="0"/>
                <a:cs typeface="Arial" charset="0"/>
              </a:rPr>
              <a:t> </a:t>
            </a:r>
            <a:r>
              <a:rPr lang="ru-RU" sz="2400" b="1" i="1" dirty="0" smtClean="0">
                <a:solidFill>
                  <a:srgbClr val="00CC99"/>
                </a:solidFill>
                <a:latin typeface="Cambria" pitchFamily="18" charset="0"/>
                <a:cs typeface="Arial" charset="0"/>
              </a:rPr>
              <a:t>Государство несёт ответственность за соблюдение прав всех детей. </a:t>
            </a:r>
            <a:r>
              <a:rPr lang="ru-RU" sz="2400" b="1" i="1" dirty="0" smtClean="0">
                <a:solidFill>
                  <a:srgbClr val="000099"/>
                </a:solidFill>
                <a:cs typeface="Arial" charset="0"/>
              </a:rPr>
              <a:t/>
            </a:r>
            <a:br>
              <a:rPr lang="ru-RU" sz="2400" b="1" i="1" dirty="0" smtClean="0">
                <a:solidFill>
                  <a:srgbClr val="000099"/>
                </a:solidFill>
                <a:cs typeface="Arial" charset="0"/>
              </a:rPr>
            </a:br>
            <a:endParaRPr lang="ru-RU" sz="2400" dirty="0"/>
          </a:p>
        </p:txBody>
      </p:sp>
      <p:pic>
        <p:nvPicPr>
          <p:cNvPr id="5" name="Picture 5" descr="http://www.zateevo.ru/userfiles/image/Upalnamoch_Prava/005.jpg"/>
          <p:cNvPicPr>
            <a:picLocks noChangeAspect="1" noChangeArrowheads="1"/>
          </p:cNvPicPr>
          <p:nvPr/>
        </p:nvPicPr>
        <p:blipFill>
          <a:blip r:embed="rId3" r:link="rId4"/>
          <a:srcRect/>
          <a:stretch>
            <a:fillRect/>
          </a:stretch>
        </p:blipFill>
        <p:spPr bwMode="auto">
          <a:xfrm>
            <a:off x="3857620" y="1214422"/>
            <a:ext cx="4714908" cy="544489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Сайт детского садика 26 п. Рудный - Консультации для родителей"/>
          <p:cNvPicPr>
            <a:picLocks noChangeAspect="1" noChangeArrowheads="1"/>
          </p:cNvPicPr>
          <p:nvPr/>
        </p:nvPicPr>
        <p:blipFill>
          <a:blip r:embed="rId2"/>
          <a:srcRect b="3125"/>
          <a:stretch>
            <a:fillRect/>
          </a:stretch>
        </p:blipFill>
        <p:spPr bwMode="auto">
          <a:xfrm>
            <a:off x="0" y="0"/>
            <a:ext cx="9144001" cy="6858000"/>
          </a:xfrm>
          <a:prstGeom prst="rect">
            <a:avLst/>
          </a:prstGeom>
          <a:noFill/>
        </p:spPr>
      </p:pic>
      <p:sp>
        <p:nvSpPr>
          <p:cNvPr id="2" name="Заголовок 1"/>
          <p:cNvSpPr>
            <a:spLocks noGrp="1"/>
          </p:cNvSpPr>
          <p:nvPr>
            <p:ph type="ctrTitle"/>
          </p:nvPr>
        </p:nvSpPr>
        <p:spPr>
          <a:xfrm>
            <a:off x="714348" y="285728"/>
            <a:ext cx="7358114" cy="1571636"/>
          </a:xfrm>
        </p:spPr>
        <p:txBody>
          <a:bodyPr>
            <a:noAutofit/>
          </a:bodyPr>
          <a:lstStyle/>
          <a:p>
            <a:r>
              <a:rPr lang="ru-RU" sz="2400" b="1" dirty="0" smtClean="0">
                <a:solidFill>
                  <a:srgbClr val="00CC99"/>
                </a:solidFill>
                <a:latin typeface="Cambria" pitchFamily="18" charset="0"/>
                <a:cs typeface="Arial" charset="0"/>
              </a:rPr>
              <a:t>Статья 5 и статья 18. </a:t>
            </a:r>
            <a:r>
              <a:rPr lang="ru-RU" sz="2400" b="1" i="1" dirty="0">
                <a:solidFill>
                  <a:srgbClr val="00CC99"/>
                </a:solidFill>
                <a:latin typeface="Cambria" pitchFamily="18" charset="0"/>
                <a:cs typeface="Arial" charset="0"/>
              </a:rPr>
              <a:t>Родители несут основную долю ответственности за воспитание своих детей. Наилучшие интересы ребёнка являются предметом их основной заботы. </a:t>
            </a:r>
            <a:br>
              <a:rPr lang="ru-RU" sz="2400" b="1" i="1" dirty="0">
                <a:solidFill>
                  <a:srgbClr val="00CC99"/>
                </a:solidFill>
                <a:latin typeface="Cambria" pitchFamily="18" charset="0"/>
                <a:cs typeface="Arial" charset="0"/>
              </a:rPr>
            </a:br>
            <a:endParaRPr lang="ru-RU" sz="2400" dirty="0">
              <a:solidFill>
                <a:srgbClr val="00CC99"/>
              </a:solidFill>
              <a:latin typeface="Cambria" pitchFamily="18" charset="0"/>
            </a:endParaRPr>
          </a:p>
        </p:txBody>
      </p:sp>
      <p:pic>
        <p:nvPicPr>
          <p:cNvPr id="5" name="Picture 5" descr="http://www.zateevo.ru/userfiles/image/Upalnamoch_Prava/006.jpg"/>
          <p:cNvPicPr>
            <a:picLocks noChangeAspect="1" noChangeArrowheads="1"/>
          </p:cNvPicPr>
          <p:nvPr/>
        </p:nvPicPr>
        <p:blipFill>
          <a:blip r:embed="rId3" r:link="rId4"/>
          <a:srcRect l="1587" r="3175"/>
          <a:stretch>
            <a:fillRect/>
          </a:stretch>
        </p:blipFill>
        <p:spPr bwMode="auto">
          <a:xfrm>
            <a:off x="3929058" y="1714488"/>
            <a:ext cx="4286280" cy="503770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Сайт детского садика 26 п. Рудный - Консультации для родителей"/>
          <p:cNvPicPr>
            <a:picLocks noChangeAspect="1" noChangeArrowheads="1"/>
          </p:cNvPicPr>
          <p:nvPr/>
        </p:nvPicPr>
        <p:blipFill>
          <a:blip r:embed="rId2"/>
          <a:srcRect b="3125"/>
          <a:stretch>
            <a:fillRect/>
          </a:stretch>
        </p:blipFill>
        <p:spPr bwMode="auto">
          <a:xfrm>
            <a:off x="-1" y="0"/>
            <a:ext cx="9144001" cy="6858000"/>
          </a:xfrm>
          <a:prstGeom prst="rect">
            <a:avLst/>
          </a:prstGeom>
          <a:noFill/>
        </p:spPr>
      </p:pic>
      <p:sp>
        <p:nvSpPr>
          <p:cNvPr id="2" name="Заголовок 1"/>
          <p:cNvSpPr>
            <a:spLocks noGrp="1"/>
          </p:cNvSpPr>
          <p:nvPr>
            <p:ph type="ctrTitle"/>
          </p:nvPr>
        </p:nvSpPr>
        <p:spPr>
          <a:xfrm>
            <a:off x="214282" y="142852"/>
            <a:ext cx="7529538" cy="928693"/>
          </a:xfrm>
        </p:spPr>
        <p:txBody>
          <a:bodyPr>
            <a:noAutofit/>
          </a:bodyPr>
          <a:lstStyle/>
          <a:p>
            <a:pPr>
              <a:spcBef>
                <a:spcPct val="50000"/>
              </a:spcBef>
              <a:defRPr/>
            </a:pPr>
            <a:r>
              <a:rPr lang="ru-RU" sz="2400" b="1" dirty="0">
                <a:solidFill>
                  <a:srgbClr val="00CC99"/>
                </a:solidFill>
                <a:latin typeface="Cambria" pitchFamily="18" charset="0"/>
                <a:cs typeface="Arial" charset="0"/>
              </a:rPr>
              <a:t>Статья </a:t>
            </a:r>
            <a:r>
              <a:rPr lang="ru-RU" sz="2400" b="1" dirty="0" smtClean="0">
                <a:solidFill>
                  <a:srgbClr val="00CC99"/>
                </a:solidFill>
                <a:latin typeface="Cambria" pitchFamily="18" charset="0"/>
                <a:cs typeface="Arial" charset="0"/>
              </a:rPr>
              <a:t>6.</a:t>
            </a:r>
            <a:r>
              <a:rPr lang="ru-RU" sz="2400" b="1" dirty="0" smtClean="0">
                <a:solidFill>
                  <a:srgbClr val="FFFF00"/>
                </a:solidFill>
                <a:latin typeface="Cambria" pitchFamily="18" charset="0"/>
                <a:cs typeface="Arial" charset="0"/>
              </a:rPr>
              <a:t> </a:t>
            </a:r>
            <a:r>
              <a:rPr lang="ru-RU" sz="2400" b="1" i="1" dirty="0" smtClean="0">
                <a:solidFill>
                  <a:srgbClr val="00CC99"/>
                </a:solidFill>
                <a:latin typeface="Cambria" pitchFamily="18" charset="0"/>
                <a:cs typeface="Arial" charset="0"/>
              </a:rPr>
              <a:t>Все </a:t>
            </a:r>
            <a:r>
              <a:rPr lang="ru-RU" sz="2400" b="1" i="1" dirty="0">
                <a:solidFill>
                  <a:srgbClr val="00CC99"/>
                </a:solidFill>
                <a:latin typeface="Cambria" pitchFamily="18" charset="0"/>
                <a:cs typeface="Arial" charset="0"/>
              </a:rPr>
              <a:t>дети имеют право на жизнь. </a:t>
            </a:r>
            <a:br>
              <a:rPr lang="ru-RU" sz="2400" b="1" i="1" dirty="0">
                <a:solidFill>
                  <a:srgbClr val="00CC99"/>
                </a:solidFill>
                <a:latin typeface="Cambria" pitchFamily="18" charset="0"/>
                <a:cs typeface="Arial" charset="0"/>
              </a:rPr>
            </a:br>
            <a:endParaRPr lang="ru-RU" sz="2400" dirty="0">
              <a:solidFill>
                <a:srgbClr val="00CC99"/>
              </a:solidFill>
              <a:latin typeface="Cambria" pitchFamily="18" charset="0"/>
            </a:endParaRPr>
          </a:p>
        </p:txBody>
      </p:sp>
      <p:pic>
        <p:nvPicPr>
          <p:cNvPr id="5" name="Picture 5" descr="http://www.zateevo.ru/userfiles/image/Upalnamoch_Prava/007.jpg"/>
          <p:cNvPicPr>
            <a:picLocks noChangeAspect="1" noChangeArrowheads="1"/>
          </p:cNvPicPr>
          <p:nvPr/>
        </p:nvPicPr>
        <p:blipFill>
          <a:blip r:embed="rId3" r:link="rId4"/>
          <a:srcRect/>
          <a:stretch>
            <a:fillRect/>
          </a:stretch>
        </p:blipFill>
        <p:spPr bwMode="auto">
          <a:xfrm>
            <a:off x="3500430" y="857232"/>
            <a:ext cx="5160935" cy="576262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542</TotalTime>
  <Words>550</Words>
  <Application>Microsoft Office PowerPoint</Application>
  <PresentationFormat>Экран (4:3)</PresentationFormat>
  <Paragraphs>42</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Основные конституционные гарантии и права ребенка</vt:lpstr>
      <vt:lpstr>Права ребенка – Права человека 20 ноября – Всемирный день ребёнка! </vt:lpstr>
      <vt:lpstr>Конвенция о правах ребенка</vt:lpstr>
      <vt:lpstr>Статья 1. Ребёнком является каждый человек до достижения 18-летнего возраста.  </vt:lpstr>
      <vt:lpstr>Статья 2. Все дети имеют одинаковые права, независимо от цвета кожи, пола,  возраста или религии.  </vt:lpstr>
      <vt:lpstr>Статья 3. Все взрослые всегда должны поступать так, чтобы обеспечить наилучшие интересы детей. </vt:lpstr>
      <vt:lpstr>Статья 4. Государство несёт ответственность за соблюдение прав всех детей.  </vt:lpstr>
      <vt:lpstr>Статья 5 и статья 18. Родители несут основную долю ответственности за воспитание своих детей. Наилучшие интересы ребёнка являются предметом их основной заботы.  </vt:lpstr>
      <vt:lpstr>Статья 6. Все дети имеют право на жизнь.  </vt:lpstr>
      <vt:lpstr>Статья 7, 8. Все дети имеют право на имя и на приобретение гражданства. Статья 9. Все дети имеют право жить со своими родителями, за исключением случаев, когда это невозможно.  </vt:lpstr>
      <vt:lpstr>Статья 10,22. Всем детям-беженцам должна быть предоставлена защита и помощь в воссоединении с семьёй.  Статья 11. Вывозить детей из страны нелегально запрещено.  </vt:lpstr>
      <vt:lpstr>Статья 12, 13. Все дети имеют право свободно выражать мнение. Ребёнок имеет право на то, чтобы его мнение было услышано и принято во внимание.  Статья 14,15. Все дети имеют право организовывать клубы по интересам.  Статья 16. Все дети имеют право на частную жизнь  Статья 17. Все дети имеют право высказывать своё мнение и получать информацию.  </vt:lpstr>
      <vt:lpstr>  </vt:lpstr>
      <vt:lpstr>Статья 20. Дети имеют право на особую защиту и помощь, если у них нет возможности жить со своими родителями.</vt:lpstr>
      <vt:lpstr> </vt:lpstr>
      <vt:lpstr> </vt:lpstr>
      <vt:lpstr> </vt:lpstr>
      <vt:lpstr>Слайд 18</vt:lpstr>
      <vt:lpstr> </vt:lpstr>
      <vt:lpstr> </vt:lpstr>
      <vt:lpstr>  </vt:lpstr>
      <vt:lpstr>Слайд 22</vt:lpstr>
      <vt:lpstr> </vt:lpstr>
      <vt:lpstr> </vt:lpstr>
    </vt:vector>
  </TitlesOfParts>
  <Company>Internat76_2</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Основные конституционные гарантии и права ребенка</dc:title>
  <dc:creator>Internat76_1</dc:creator>
  <cp:lastModifiedBy>Internat76_1</cp:lastModifiedBy>
  <cp:revision>54</cp:revision>
  <dcterms:created xsi:type="dcterms:W3CDTF">2014-11-18T05:49:49Z</dcterms:created>
  <dcterms:modified xsi:type="dcterms:W3CDTF">2014-11-19T09:41:41Z</dcterms:modified>
</cp:coreProperties>
</file>