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6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4DEE07-FE32-45CD-9177-7ACAA687099D}" type="datetimeFigureOut">
              <a:rPr lang="ru-RU" smtClean="0"/>
              <a:pPr/>
              <a:t>19.08.2014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9CA6E2B-7D09-46EB-BEAA-CBEC4AA87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5262" y="214290"/>
            <a:ext cx="7406640" cy="33547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Реализация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преемственности  между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ДОУ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начальной  школой в условиях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Федеральных государственных образовательных и Федеральных государственных требований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G:\ГОТОВО ПРЕЕМСТВЕННОСТЬ СО ШКОЛОЙ\school219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929066"/>
            <a:ext cx="2472377" cy="274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00042"/>
            <a:ext cx="7498080" cy="2928958"/>
          </a:xfrm>
        </p:spPr>
        <p:txBody>
          <a:bodyPr>
            <a:normAutofit fontScale="70000" lnSpcReduction="20000"/>
          </a:bodyPr>
          <a:lstStyle/>
          <a:p>
            <a:pPr marL="82296" lvl="0" indent="0" algn="ctr">
              <a:buNone/>
            </a:pP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Основные направления</a:t>
            </a:r>
          </a:p>
          <a:p>
            <a:pPr marL="82296" lvl="0" indent="0" algn="ctr">
              <a:buNone/>
            </a:pPr>
            <a:endParaRPr lang="ru-RU" sz="5100" b="1" dirty="0" smtClean="0"/>
          </a:p>
          <a:p>
            <a:pPr lvl="0"/>
            <a:r>
              <a:rPr lang="ru-RU" sz="4600" b="1" i="1" dirty="0" smtClean="0"/>
              <a:t>методическая работа с педагогами</a:t>
            </a:r>
            <a:r>
              <a:rPr lang="ru-RU" sz="4600" dirty="0" smtClean="0"/>
              <a:t> </a:t>
            </a:r>
          </a:p>
          <a:p>
            <a:pPr lvl="0"/>
            <a:r>
              <a:rPr lang="ru-RU" sz="4600" b="1" i="1" dirty="0" smtClean="0"/>
              <a:t>работа с детьми</a:t>
            </a:r>
            <a:r>
              <a:rPr lang="ru-RU" sz="4600" dirty="0" smtClean="0"/>
              <a:t> </a:t>
            </a:r>
          </a:p>
          <a:p>
            <a:r>
              <a:rPr lang="ru-RU" sz="4600" b="1" i="1" dirty="0" smtClean="0"/>
              <a:t>работа с родителями</a:t>
            </a:r>
            <a:endParaRPr lang="ru-RU" sz="4600" dirty="0"/>
          </a:p>
        </p:txBody>
      </p:sp>
      <p:pic>
        <p:nvPicPr>
          <p:cNvPr id="4" name="Picture 3" descr="D:\school0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356992"/>
            <a:ext cx="335755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42852"/>
            <a:ext cx="771530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60648"/>
            <a:ext cx="7498080" cy="23825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Анкетирование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«Готов ли ваш ребенок к школе?»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«Насколько вы готовы быть родителем школьника?»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3415971" cy="308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2636912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/>
              <a:t>44% </a:t>
            </a:r>
            <a:r>
              <a:rPr lang="ru-RU" sz="2400" dirty="0"/>
              <a:t>родителей утверждают, что их дети готовы к обучению в школе</a:t>
            </a:r>
          </a:p>
          <a:p>
            <a:pPr>
              <a:buNone/>
            </a:pPr>
            <a:r>
              <a:rPr lang="ru-RU" sz="2400" dirty="0"/>
              <a:t>    </a:t>
            </a:r>
            <a:r>
              <a:rPr lang="ru-RU" sz="2400" b="1" dirty="0"/>
              <a:t>44 % </a:t>
            </a:r>
            <a:r>
              <a:rPr lang="ru-RU" sz="2400" dirty="0"/>
              <a:t>сомневаются в полной готовности </a:t>
            </a:r>
          </a:p>
          <a:p>
            <a:pPr>
              <a:buNone/>
            </a:pPr>
            <a:r>
              <a:rPr lang="ru-RU" sz="2400" dirty="0"/>
              <a:t>    </a:t>
            </a:r>
            <a:r>
              <a:rPr lang="ru-RU" sz="2400" b="1" dirty="0"/>
              <a:t>12 % </a:t>
            </a:r>
            <a:r>
              <a:rPr lang="ru-RU" sz="2400" dirty="0"/>
              <a:t>родителей сделали вывод, что их дети еще не готовы к обучению.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рождение книги\ФОТО ДОШКОЛА\P104046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384376" cy="2304256"/>
          </a:xfrm>
          <a:prstGeom prst="rect">
            <a:avLst/>
          </a:prstGeom>
          <a:ln w="127000" cap="rnd">
            <a:solidFill>
              <a:srgbClr val="7030A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88080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Школа дошколят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C:\Users\user\Desktop\рождение книги\ФОТО ДОШКОЛА\P104045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96751"/>
            <a:ext cx="2880320" cy="2088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Desktop\рождение книги\ФОТО ДОШКОЛА\P104045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39" y="3845907"/>
            <a:ext cx="3096344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рождение книги\ФОТО ДОШКОЛА\P104046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05" r="13354"/>
          <a:stretch/>
        </p:blipFill>
        <p:spPr bwMode="auto">
          <a:xfrm rot="5400000">
            <a:off x="5787649" y="3333367"/>
            <a:ext cx="2376265" cy="3401346"/>
          </a:xfrm>
          <a:prstGeom prst="rect">
            <a:avLst/>
          </a:prstGeom>
          <a:ln w="57150" cap="sq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6083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7530040" cy="5771728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Целью </a:t>
            </a:r>
            <a:r>
              <a:rPr lang="ru-RU" sz="2800" dirty="0"/>
              <a:t>подготовительного курса является развитие детей старшего дошкольного возраста, позволяющие им в дальнейшем успешно усвоить программу начальной школы</a:t>
            </a:r>
            <a:r>
              <a:rPr lang="ru-RU" dirty="0" smtClean="0"/>
              <a:t>.</a:t>
            </a:r>
          </a:p>
          <a:p>
            <a:pPr marL="82296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Задачи занятий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800" dirty="0"/>
              <a:t>создать благоприятные условия для адаптации дошкольников к обучению в школе;</a:t>
            </a:r>
          </a:p>
          <a:p>
            <a:pPr lvl="0"/>
            <a:r>
              <a:rPr lang="ru-RU" sz="2800" dirty="0"/>
              <a:t>активизировать внимание, мышление, речь, память, развить мелкую моторику детей;</a:t>
            </a:r>
          </a:p>
          <a:p>
            <a:pPr lvl="0"/>
            <a:r>
              <a:rPr lang="ru-RU" sz="2800" dirty="0"/>
              <a:t>способствовать формированию познавательной активности, психологической готовности и мотивации детей к обучению.</a:t>
            </a:r>
          </a:p>
          <a:p>
            <a:endParaRPr lang="ru-RU" dirty="0"/>
          </a:p>
        </p:txBody>
      </p:sp>
      <p:pic>
        <p:nvPicPr>
          <p:cNvPr id="4" name="Рисунок 3" descr="E:\3875_html_1a5fb6f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1401720" cy="246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914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картинки\school2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00306"/>
            <a:ext cx="7643866" cy="3879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75442" y="980728"/>
            <a:ext cx="749808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Благодарим за внимание!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4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10" y="0"/>
            <a:ext cx="7500990" cy="29289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«Школьное обучение никогда не начинается с пустого места, а всегда опирается на определённую стадию развития, проделанную ребёнком».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Л. С. </a:t>
            </a:r>
            <a:r>
              <a:rPr lang="ru-RU" b="1" i="1" dirty="0" err="1" smtClean="0"/>
              <a:t>Выготский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G:\картинки\school2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786058"/>
            <a:ext cx="6060265" cy="3833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48883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Проблемы  при  обеспечении  преемственности  детского  сада 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  школы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G:\ГОТОВО ПРЕЕМСТВЕННОСТЬ СО ШКОЛОЙ\school217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9" y="2071678"/>
            <a:ext cx="28575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ГОТОВО ПРЕЕМСТВЕННОСТЬ СО ШКОЛОЙ\school217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786190"/>
            <a:ext cx="333375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ГОТОВО ПРЕЕМСТВЕННОСТЬ СО ШКОЛОЙ\school2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22" y="2071678"/>
            <a:ext cx="2439078" cy="3632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00042"/>
            <a:ext cx="7498080" cy="52332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1.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Выбор  школы  для  обучения  ребёнка  и  выбор  программы  обучения.</a:t>
            </a:r>
          </a:p>
          <a:p>
            <a:pPr>
              <a:buNone/>
            </a:pPr>
            <a:r>
              <a:rPr lang="ru-RU" dirty="0" smtClean="0"/>
              <a:t>           Непосредственный  контакт  психологов  детского  сада  и  школы,  встречи  родителей  и  детей  с  будущими  педагогами,  знакомство  с  образовательными  программами  до   поступления  ребёнка  в  школу,  помогут  определиться  с  выбором  школы  и  предотвратить  возможные  негативные  последствия.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2.Проблема  завышенных  требований  к  готовности  ребёнка  к  школьному  обучению  в  части  школ.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 smtClean="0"/>
              <a:t>Сотрудничество  </a:t>
            </a:r>
            <a:r>
              <a:rPr lang="ru-RU" sz="2800" dirty="0"/>
              <a:t>психологов  детских  садов  и  школ  по  проблеме  преемственности,  формирование  у  педагогов  понимания  значимости  процесса  развития  ребёнка, а  не  накопление  знаний,  поможет  исправить  эту  негативную  практику,  сохранить  здоровье  детей,  не  ущемляя  законное  право  ребёнка  на  образование.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391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7498080" cy="38722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         3.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Проблема  недостаточного  использования  игровой  деятельности  при  переходе  детей  в  школу. </a:t>
            </a:r>
          </a:p>
          <a:p>
            <a:pPr>
              <a:buNone/>
            </a:pPr>
            <a:r>
              <a:rPr lang="ru-RU" dirty="0" smtClean="0"/>
              <a:t>Работа  по  преемственности  даёт  возможность  совместно  с  педагогом-психологом  школы  разработать  ряд  мероприятий  для  учителей  начальных  классов  по  осознанию  возрастных  особенностей  детей  и  выделению  основных  приёмов  в  работе,  характерных  данному  возрастному  периоду.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29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66506"/>
            <a:ext cx="2104810" cy="194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_News_image_top_47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606816"/>
            <a:ext cx="2076404" cy="193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0108"/>
            <a:ext cx="7498080" cy="150019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Механизм  решения  проблемы  преемственности  детского  сада  и  начальной  школы</a:t>
            </a:r>
            <a:endParaRPr lang="ru-RU" sz="2800" dirty="0"/>
          </a:p>
        </p:txBody>
      </p:sp>
      <p:pic>
        <p:nvPicPr>
          <p:cNvPr id="4" name="Picture 6" descr="86370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5067312" cy="380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2440" y="1214755"/>
            <a:ext cx="7602048" cy="519566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2600" dirty="0" smtClean="0"/>
              <a:t>   1. Заключение  договора  между  детским  садом  и  школой  по  обеспечению  преемственности.    </a:t>
            </a:r>
          </a:p>
          <a:p>
            <a:pPr lvl="0">
              <a:buNone/>
            </a:pPr>
            <a:r>
              <a:rPr lang="ru-RU" sz="2600" dirty="0" smtClean="0"/>
              <a:t>   2. Составление  проекта   совместной  деятельности  по  обеспечению  преемственности. </a:t>
            </a:r>
          </a:p>
          <a:p>
            <a:pPr lvl="0">
              <a:buNone/>
            </a:pPr>
            <a:r>
              <a:rPr lang="ru-RU" sz="2600" dirty="0" smtClean="0"/>
              <a:t>   3. Проведение  профилактических  мероприятий (« День  открытых  дверей», « День  Знаний»,  совместные  праздники  и  т.д.)</a:t>
            </a:r>
          </a:p>
          <a:p>
            <a:pPr>
              <a:buNone/>
            </a:pPr>
            <a:r>
              <a:rPr lang="ru-RU" sz="2600" dirty="0" smtClean="0"/>
              <a:t>   4. Планирование  совместной  деятельности  по  адаптации  детей  в  школе (неделя «Содружество»).</a:t>
            </a:r>
          </a:p>
          <a:p>
            <a:pPr>
              <a:buNone/>
            </a:pPr>
            <a:r>
              <a:rPr lang="ru-RU" sz="2600" dirty="0" smtClean="0"/>
              <a:t>   5. Проведение  мониторинга  процесса  адаптации  детей  к  школе.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26064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Механизм решения проблемы преемственности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57148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Параметры по осуществлению преемственности</a:t>
            </a:r>
          </a:p>
          <a:p>
            <a:pPr>
              <a:buNone/>
            </a:pPr>
            <a:r>
              <a:rPr lang="ru-RU" dirty="0" smtClean="0"/>
              <a:t>1.Преемственность  в  содержании  обучения  и  воспитания.</a:t>
            </a:r>
          </a:p>
          <a:p>
            <a:pPr>
              <a:buNone/>
            </a:pPr>
            <a:r>
              <a:rPr lang="ru-RU" dirty="0" smtClean="0"/>
              <a:t>2.Преемственность  в  формах  и  методах  работы.</a:t>
            </a:r>
          </a:p>
          <a:p>
            <a:pPr>
              <a:buNone/>
            </a:pPr>
            <a:r>
              <a:rPr lang="ru-RU" dirty="0" smtClean="0"/>
              <a:t>3.Преемственность  педагогических  требований  и  условий  воспитания 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175</TotalTime>
  <Words>416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Реализация преемственности  между ДОУ и начальной  школой в условиях         Федеральных государственных образовательных и Федеральных государственных требований</vt:lpstr>
      <vt:lpstr>Слайд 2</vt:lpstr>
      <vt:lpstr> Проблемы  при  обеспечении  преемственности  детского  сада   и  школы </vt:lpstr>
      <vt:lpstr>Слайд 4</vt:lpstr>
      <vt:lpstr>2.Проблема  завышенных  требований  к  готовности  ребёнка  к  школьному  обучению  в  части  школ.</vt:lpstr>
      <vt:lpstr>Слайд 6</vt:lpstr>
      <vt:lpstr>Механизм  решения  проблемы  преемственности  детского  сада  и  начальной  школы</vt:lpstr>
      <vt:lpstr>Слайд 8</vt:lpstr>
      <vt:lpstr>Слайд 9</vt:lpstr>
      <vt:lpstr>Слайд 10</vt:lpstr>
      <vt:lpstr>Слайд 11</vt:lpstr>
      <vt:lpstr>Анкетирование  «Готов ли ваш ребенок к школе?»  «Насколько вы готовы быть родителем школьника?»</vt:lpstr>
      <vt:lpstr>Школа дошколят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преемственности  между ДОО и начальной  школой в условиях         ФГОС и ФГТ</dc:title>
  <dc:creator>Юленька</dc:creator>
  <cp:lastModifiedBy>Юльчик</cp:lastModifiedBy>
  <cp:revision>20</cp:revision>
  <dcterms:created xsi:type="dcterms:W3CDTF">2014-08-14T13:48:33Z</dcterms:created>
  <dcterms:modified xsi:type="dcterms:W3CDTF">2014-08-19T19:08:00Z</dcterms:modified>
</cp:coreProperties>
</file>