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0" r:id="rId2"/>
    <p:sldId id="256" r:id="rId3"/>
    <p:sldId id="258" r:id="rId4"/>
    <p:sldId id="259" r:id="rId5"/>
    <p:sldId id="261" r:id="rId6"/>
    <p:sldId id="262" r:id="rId7"/>
    <p:sldId id="263" r:id="rId8"/>
    <p:sldId id="264" r:id="rId9"/>
    <p:sldId id="267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2514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FB9B04-202A-4189-9BC2-22910BD2965A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2FACEB-E599-4AE9-ADC8-B654E6916B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1871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ACEB-E599-4AE9-ADC8-B654E6916B0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ACEB-E599-4AE9-ADC8-B654E6916B0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ACEB-E599-4AE9-ADC8-B654E6916B0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ACEB-E599-4AE9-ADC8-B654E6916B0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ACEB-E599-4AE9-ADC8-B654E6916B0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ACEB-E599-4AE9-ADC8-B654E6916B0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ACEB-E599-4AE9-ADC8-B654E6916B0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ACEB-E599-4AE9-ADC8-B654E6916B0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ACEB-E599-4AE9-ADC8-B654E6916B0E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F410-0565-4914-AE99-1C7D23105CC7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0CA8D-7A14-40F1-8FA4-0EC9A7866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F410-0565-4914-AE99-1C7D23105CC7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0CA8D-7A14-40F1-8FA4-0EC9A7866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F410-0565-4914-AE99-1C7D23105CC7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0CA8D-7A14-40F1-8FA4-0EC9A7866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F410-0565-4914-AE99-1C7D23105CC7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0CA8D-7A14-40F1-8FA4-0EC9A7866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F410-0565-4914-AE99-1C7D23105CC7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0CA8D-7A14-40F1-8FA4-0EC9A7866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F410-0565-4914-AE99-1C7D23105CC7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0CA8D-7A14-40F1-8FA4-0EC9A7866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F410-0565-4914-AE99-1C7D23105CC7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0CA8D-7A14-40F1-8FA4-0EC9A7866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F410-0565-4914-AE99-1C7D23105CC7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0CA8D-7A14-40F1-8FA4-0EC9A7866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F410-0565-4914-AE99-1C7D23105CC7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0CA8D-7A14-40F1-8FA4-0EC9A7866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F410-0565-4914-AE99-1C7D23105CC7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0CA8D-7A14-40F1-8FA4-0EC9A7866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F410-0565-4914-AE99-1C7D23105CC7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0CA8D-7A14-40F1-8FA4-0EC9A7866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7000"/>
            <a:lum/>
          </a:blip>
          <a:srcRect/>
          <a:tile tx="0" ty="0" sx="50000" sy="5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BF410-0565-4914-AE99-1C7D23105CC7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0CA8D-7A14-40F1-8FA4-0EC9A7866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Admin\&#1056;&#1072;&#1073;&#1086;&#1095;&#1080;&#1081;%20&#1089;&#1090;&#1086;&#1083;\&#1052;&#1077;&#1083;&#1086;&#1076;&#1080;&#1103;%20-%20&#1042;%20&#1075;&#1086;&#1089;&#1090;&#1103;&#1093;%20&#1091;%20&#1089;&#1082;&#1072;&#1079;&#1082;&#1080;%20(audiopoisk.com)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3.xml"/><Relationship Id="rId7" Type="http://schemas.openxmlformats.org/officeDocument/2006/relationships/slide" Target="slide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00074" y="980728"/>
            <a:ext cx="7743852" cy="300039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MS Mincho" pitchFamily="49" charset="-128"/>
                <a:ea typeface="MS Mincho" pitchFamily="49" charset="-128"/>
              </a:rPr>
              <a:t>Урок – викторина</a:t>
            </a: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  <a:cs typeface="Tahoma" pitchFamily="34" charset="0"/>
              </a:rPr>
              <a:t>«По дорогам сказки»</a:t>
            </a:r>
            <a:endParaRPr lang="ru-RU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latin typeface="Monotype Corsiva" pitchFamily="66" charset="0"/>
              <a:cs typeface="Tahoma" pitchFamily="34" charset="0"/>
            </a:endParaRPr>
          </a:p>
        </p:txBody>
      </p:sp>
      <p:pic>
        <p:nvPicPr>
          <p:cNvPr id="9" name="Мелодия - В гостях у сказки (audiopoisk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501090" y="614364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285728"/>
            <a:ext cx="9001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Вспомни как можно больше произведений, в названиях которых упоминаются доставшийся им цвет и его оттенки.</a:t>
            </a:r>
            <a:endParaRPr lang="ru-RU" sz="2000" i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714488"/>
            <a:ext cx="714380" cy="756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4997056" y="1789498"/>
            <a:ext cx="714380" cy="707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2066" y="5072074"/>
            <a:ext cx="714380" cy="756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0628" y="3429000"/>
            <a:ext cx="785818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2844" y="5143512"/>
            <a:ext cx="714380" cy="756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2844" y="3500438"/>
            <a:ext cx="714379" cy="756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  <p:sp>
        <p:nvSpPr>
          <p:cNvPr id="11" name="TextBox 10"/>
          <p:cNvSpPr txBox="1"/>
          <p:nvPr/>
        </p:nvSpPr>
        <p:spPr>
          <a:xfrm>
            <a:off x="857224" y="1571612"/>
            <a:ext cx="35004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Monotype Corsiva" pitchFamily="66" charset="0"/>
              </a:rPr>
              <a:t> С. Аксаков «Аленький цветочек»</a:t>
            </a:r>
            <a:endParaRPr lang="ru-RU" sz="2000" dirty="0">
              <a:latin typeface="Monotype Corsiva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57224" y="2143116"/>
            <a:ext cx="3857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Monotype Corsiva" pitchFamily="66" charset="0"/>
              </a:rPr>
              <a:t>Г.-Х. Андерсен «Красные башмачки»</a:t>
            </a:r>
            <a:endParaRPr lang="ru-RU" sz="2000" dirty="0">
              <a:latin typeface="Monotype Corsiva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7224" y="1857364"/>
            <a:ext cx="3286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Monotype Corsiva" pitchFamily="66" charset="0"/>
              </a:rPr>
              <a:t> Ш. Перро «Красная Шапочка»</a:t>
            </a:r>
            <a:endParaRPr lang="ru-RU" sz="2000" dirty="0">
              <a:latin typeface="Monotype Corsiva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57224" y="2428868"/>
            <a:ext cx="33575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Monotype Corsiva" pitchFamily="66" charset="0"/>
              </a:rPr>
              <a:t>Ю. </a:t>
            </a:r>
            <a:r>
              <a:rPr lang="ru-RU" sz="2000" dirty="0" err="1" smtClean="0">
                <a:latin typeface="Monotype Corsiva" pitchFamily="66" charset="0"/>
              </a:rPr>
              <a:t>Мориц</a:t>
            </a:r>
            <a:r>
              <a:rPr lang="ru-RU" sz="2000" dirty="0" smtClean="0">
                <a:latin typeface="Monotype Corsiva" pitchFamily="66" charset="0"/>
              </a:rPr>
              <a:t> «Малиновая кошка»</a:t>
            </a:r>
            <a:endParaRPr lang="ru-RU" sz="2000" dirty="0">
              <a:latin typeface="Monotype Corsiva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57224" y="2714620"/>
            <a:ext cx="2286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Monotype Corsiva" pitchFamily="66" charset="0"/>
              </a:rPr>
              <a:t> Ю. Коваль «Алый»</a:t>
            </a:r>
            <a:endParaRPr lang="ru-RU" sz="2000" dirty="0">
              <a:latin typeface="Monotype Corsiva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86446" y="1785926"/>
            <a:ext cx="300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А. </a:t>
            </a:r>
            <a:r>
              <a:rPr lang="ru-RU" sz="2000" dirty="0" smtClean="0">
                <a:latin typeface="Monotype Corsiva" pitchFamily="66" charset="0"/>
              </a:rPr>
              <a:t>Куприн «Белый пудель»</a:t>
            </a:r>
            <a:endParaRPr lang="ru-RU" sz="2000" dirty="0">
              <a:latin typeface="Monotype Corsiva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86446" y="2071678"/>
            <a:ext cx="2786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Бр</a:t>
            </a:r>
            <a:r>
              <a:rPr lang="ru-RU" sz="2000" dirty="0" smtClean="0">
                <a:latin typeface="Monotype Corsiva" pitchFamily="66" charset="0"/>
              </a:rPr>
              <a:t>. Гримм «Белая змея»</a:t>
            </a:r>
            <a:endParaRPr lang="ru-RU" sz="2000" dirty="0"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86446" y="1500174"/>
            <a:ext cx="3143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i="1" dirty="0" smtClean="0">
                <a:latin typeface="Monotype Corsiva" pitchFamily="66" charset="0"/>
              </a:rPr>
              <a:t> </a:t>
            </a:r>
            <a:r>
              <a:rPr lang="ru-RU" sz="2000" dirty="0" smtClean="0">
                <a:latin typeface="Monotype Corsiva" pitchFamily="66" charset="0"/>
              </a:rPr>
              <a:t>Б. Житков «Белый домик»</a:t>
            </a:r>
            <a:endParaRPr lang="ru-RU" sz="2000" dirty="0">
              <a:latin typeface="Monotype Corsiva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86446" y="2357430"/>
            <a:ext cx="3071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2000" dirty="0" smtClean="0">
                <a:latin typeface="Monotype Corsiva" pitchFamily="66" charset="0"/>
              </a:rPr>
              <a:t>Ю. Коваль «Белая лошадь»</a:t>
            </a:r>
            <a:endParaRPr lang="ru-RU" sz="2000" dirty="0">
              <a:latin typeface="Monotype Corsiva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86446" y="2643182"/>
            <a:ext cx="2928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2000" dirty="0" smtClean="0">
                <a:latin typeface="Monotype Corsiva" pitchFamily="66" charset="0"/>
              </a:rPr>
              <a:t>Е. Пермяк «Белая шубка»</a:t>
            </a:r>
            <a:endParaRPr lang="ru-RU" sz="2000" dirty="0">
              <a:latin typeface="Monotype Corsiva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57224" y="3429000"/>
            <a:ext cx="35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2000" dirty="0" smtClean="0">
                <a:latin typeface="Monotype Corsiva" pitchFamily="66" charset="0"/>
              </a:rPr>
              <a:t>В. Волков «Желтый туман»</a:t>
            </a:r>
            <a:endParaRPr lang="ru-RU" sz="2000" dirty="0">
              <a:latin typeface="Monotype Corsiva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57224" y="3714752"/>
            <a:ext cx="371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Monotype Corsiva" pitchFamily="66" charset="0"/>
              </a:rPr>
              <a:t> А. Толстой «Золотой ключик»</a:t>
            </a:r>
            <a:endParaRPr lang="ru-RU" sz="2000" dirty="0">
              <a:latin typeface="Monotype Corsiva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57224" y="4000504"/>
            <a:ext cx="4214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 smtClean="0">
                <a:latin typeface="Monotype Corsiva" pitchFamily="66" charset="0"/>
              </a:rPr>
              <a:t>А. Пушкин «Сказка о золотом петушке»</a:t>
            </a:r>
            <a:endParaRPr lang="ru-RU" sz="2000" dirty="0">
              <a:latin typeface="Monotype Corsiva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86446" y="3357562"/>
            <a:ext cx="3143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Бр</a:t>
            </a:r>
            <a:r>
              <a:rPr lang="ru-RU" sz="2000" dirty="0" smtClean="0">
                <a:latin typeface="Monotype Corsiva" pitchFamily="66" charset="0"/>
              </a:rPr>
              <a:t>. Гримм «Синяя свечка»</a:t>
            </a:r>
            <a:endParaRPr lang="ru-RU" sz="2000" dirty="0">
              <a:latin typeface="Monotype Corsiva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86446" y="3643314"/>
            <a:ext cx="321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2000" dirty="0" smtClean="0">
                <a:latin typeface="Monotype Corsiva" pitchFamily="66" charset="0"/>
              </a:rPr>
              <a:t>Ш. Перро «Синяя Борода»</a:t>
            </a:r>
            <a:endParaRPr lang="ru-RU" sz="2000" dirty="0">
              <a:latin typeface="Monotype Corsiva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86446" y="3929066"/>
            <a:ext cx="33575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Monotype Corsiva" pitchFamily="66" charset="0"/>
              </a:rPr>
              <a:t> М. Метерлинк «Синяя птица»</a:t>
            </a:r>
            <a:endParaRPr lang="ru-RU" sz="2000" dirty="0">
              <a:latin typeface="Monotype Corsiva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57224" y="4643446"/>
            <a:ext cx="35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Monotype Corsiva" pitchFamily="66" charset="0"/>
              </a:rPr>
              <a:t> П. Бажов «Голубая змейка»</a:t>
            </a:r>
            <a:endParaRPr lang="ru-RU" sz="2000" dirty="0">
              <a:latin typeface="Monotype Corsiva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57224" y="4929198"/>
            <a:ext cx="3429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2000" dirty="0" smtClean="0">
                <a:latin typeface="Monotype Corsiva" pitchFamily="66" charset="0"/>
              </a:rPr>
              <a:t>А. Гайдар «Голубая чашка»</a:t>
            </a:r>
            <a:endParaRPr lang="ru-RU" sz="2000" dirty="0">
              <a:latin typeface="Monotype Corsiva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57224" y="5214950"/>
            <a:ext cx="371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Monotype Corsiva" pitchFamily="66" charset="0"/>
              </a:rPr>
              <a:t> В. </a:t>
            </a:r>
            <a:r>
              <a:rPr lang="ru-RU" sz="2000" dirty="0" err="1" smtClean="0">
                <a:latin typeface="Monotype Corsiva" pitchFamily="66" charset="0"/>
              </a:rPr>
              <a:t>Железников</a:t>
            </a:r>
            <a:r>
              <a:rPr lang="ru-RU" sz="2000" dirty="0" smtClean="0">
                <a:latin typeface="Monotype Corsiva" pitchFamily="66" charset="0"/>
              </a:rPr>
              <a:t> «Голубая Катя»</a:t>
            </a:r>
            <a:endParaRPr lang="ru-RU" sz="2000" dirty="0">
              <a:latin typeface="Monotype Corsiva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57224" y="5500702"/>
            <a:ext cx="35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2000" dirty="0" smtClean="0">
                <a:latin typeface="Monotype Corsiva" pitchFamily="66" charset="0"/>
              </a:rPr>
              <a:t>Г. </a:t>
            </a:r>
            <a:r>
              <a:rPr lang="ru-RU" sz="2000" dirty="0" err="1" smtClean="0">
                <a:latin typeface="Monotype Corsiva" pitchFamily="66" charset="0"/>
              </a:rPr>
              <a:t>Скребицкий</a:t>
            </a:r>
            <a:r>
              <a:rPr lang="ru-RU" sz="2000" dirty="0" smtClean="0">
                <a:latin typeface="Monotype Corsiva" pitchFamily="66" charset="0"/>
              </a:rPr>
              <a:t> Голубой дворец»</a:t>
            </a:r>
            <a:endParaRPr lang="ru-RU" sz="2000" dirty="0">
              <a:latin typeface="Monotype Corsiva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57224" y="5786454"/>
            <a:ext cx="3071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Monotype Corsiva" pitchFamily="66" charset="0"/>
              </a:rPr>
              <a:t> Н. Сладков «Голубой рак»</a:t>
            </a:r>
            <a:endParaRPr lang="ru-RU" sz="2000" dirty="0">
              <a:latin typeface="Monotype Corsiva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57224" y="6000768"/>
            <a:ext cx="3643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Monotype Corsiva" pitchFamily="66" charset="0"/>
              </a:rPr>
              <a:t> Дж. </a:t>
            </a:r>
            <a:r>
              <a:rPr lang="ru-RU" sz="2000" dirty="0" err="1" smtClean="0">
                <a:latin typeface="Monotype Corsiva" pitchFamily="66" charset="0"/>
              </a:rPr>
              <a:t>Родари</a:t>
            </a:r>
            <a:r>
              <a:rPr lang="ru-RU" sz="2000" dirty="0" smtClean="0">
                <a:latin typeface="Monotype Corsiva" pitchFamily="66" charset="0"/>
              </a:rPr>
              <a:t> «Голубой светофор»</a:t>
            </a:r>
            <a:endParaRPr lang="ru-RU" sz="2000" dirty="0">
              <a:latin typeface="Monotype Corsiva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786446" y="4643446"/>
            <a:ext cx="33575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2000" dirty="0" smtClean="0">
                <a:latin typeface="Monotype Corsiva" pitchFamily="66" charset="0"/>
              </a:rPr>
              <a:t>Н. Некрасов «Зеленый шум»</a:t>
            </a:r>
            <a:endParaRPr lang="ru-RU" sz="2000" dirty="0">
              <a:latin typeface="Monotype Corsiva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786446" y="4929198"/>
            <a:ext cx="3143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2000" dirty="0" smtClean="0">
                <a:latin typeface="Monotype Corsiva" pitchFamily="66" charset="0"/>
              </a:rPr>
              <a:t>П. Бажов «Зеленая кобылка»</a:t>
            </a:r>
            <a:endParaRPr lang="ru-RU" sz="2000" dirty="0">
              <a:latin typeface="Monotype Corsiva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786446" y="5214950"/>
            <a:ext cx="3143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2000" dirty="0" smtClean="0">
                <a:latin typeface="Monotype Corsiva" pitchFamily="66" charset="0"/>
              </a:rPr>
              <a:t>В. Бианки «Зеленый пруд»</a:t>
            </a:r>
            <a:endParaRPr lang="ru-RU" sz="2000" dirty="0">
              <a:latin typeface="Monotype Corsiva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786446" y="5500702"/>
            <a:ext cx="33575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2000" dirty="0" smtClean="0">
                <a:latin typeface="Monotype Corsiva" pitchFamily="66" charset="0"/>
              </a:rPr>
              <a:t>С. Черный «Зеленые стихи»</a:t>
            </a:r>
            <a:endParaRPr lang="ru-RU" sz="2000" dirty="0">
              <a:latin typeface="Monotype Corsiva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786446" y="5786454"/>
            <a:ext cx="27862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2000" dirty="0" smtClean="0">
                <a:latin typeface="Monotype Corsiva" pitchFamily="66" charset="0"/>
              </a:rPr>
              <a:t>А. Волков «Волшебник изумрудного города»</a:t>
            </a:r>
            <a:endParaRPr lang="ru-RU" sz="2000" dirty="0">
              <a:latin typeface="Monotype Corsiva" pitchFamily="66" charset="0"/>
            </a:endParaRPr>
          </a:p>
        </p:txBody>
      </p:sp>
      <p:sp>
        <p:nvSpPr>
          <p:cNvPr id="3" name="Управляющая кнопка: далее 2">
            <a:hlinkClick r:id="rId9" action="ppaction://hlinksldjump" highlightClick="1"/>
          </p:cNvPr>
          <p:cNvSpPr/>
          <p:nvPr/>
        </p:nvSpPr>
        <p:spPr>
          <a:xfrm>
            <a:off x="8786842" y="6353944"/>
            <a:ext cx="357158" cy="504056"/>
          </a:xfrm>
          <a:prstGeom prst="actionButtonForwardNex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3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4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2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80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60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4000"/>
                            </p:stCondLst>
                            <p:childTnLst>
                              <p:par>
                                <p:cTn id="37" presetID="8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2000"/>
                            </p:stCondLst>
                            <p:childTnLst>
                              <p:par>
                                <p:cTn id="41" presetID="8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0"/>
                            </p:stCondLst>
                            <p:childTnLst>
                              <p:par>
                                <p:cTn id="45" presetID="8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8000"/>
                            </p:stCondLst>
                            <p:childTnLst>
                              <p:par>
                                <p:cTn id="49" presetID="8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5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6000"/>
                            </p:stCondLst>
                            <p:childTnLst>
                              <p:par>
                                <p:cTn id="53" presetID="8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5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4000"/>
                            </p:stCondLst>
                            <p:childTnLst>
                              <p:par>
                                <p:cTn id="57" presetID="8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12000"/>
                            </p:stCondLst>
                            <p:childTnLst>
                              <p:par>
                                <p:cTn id="61" presetID="8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5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0"/>
                            </p:stCondLst>
                            <p:childTnLst>
                              <p:par>
                                <p:cTn id="65" presetID="8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5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8000"/>
                            </p:stCondLst>
                            <p:childTnLst>
                              <p:par>
                                <p:cTn id="69" presetID="8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5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36000"/>
                            </p:stCondLst>
                            <p:childTnLst>
                              <p:par>
                                <p:cTn id="73" presetID="8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5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44000"/>
                            </p:stCondLst>
                            <p:childTnLst>
                              <p:par>
                                <p:cTn id="77" presetID="8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5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2000"/>
                            </p:stCondLst>
                            <p:childTnLst>
                              <p:par>
                                <p:cTn id="81" presetID="8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5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60000"/>
                            </p:stCondLst>
                            <p:childTnLst>
                              <p:par>
                                <p:cTn id="85" presetID="8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5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68000"/>
                            </p:stCondLst>
                            <p:childTnLst>
                              <p:par>
                                <p:cTn id="89" presetID="8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1" dur="5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76000"/>
                            </p:stCondLst>
                            <p:childTnLst>
                              <p:par>
                                <p:cTn id="93" presetID="8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81000"/>
                            </p:stCondLst>
                            <p:childTnLst>
                              <p:par>
                                <p:cTn id="97" presetID="8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86000"/>
                            </p:stCondLst>
                            <p:childTnLst>
                              <p:par>
                                <p:cTn id="101" presetID="8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3" dur="5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94000"/>
                            </p:stCondLst>
                            <p:childTnLst>
                              <p:par>
                                <p:cTn id="105" presetID="8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7" dur="5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2000"/>
                            </p:stCondLst>
                            <p:childTnLst>
                              <p:par>
                                <p:cTn id="109" presetID="8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1" dur="5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3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42910" y="571480"/>
            <a:ext cx="4572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  <a:hlinkClick r:id="rId3" action="ppaction://hlinksldjump"/>
              </a:rPr>
              <a:t>Первый тур «Угадай сказку»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14876" y="1500174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  <a:hlinkClick r:id="rId4" action="ppaction://hlinksldjump"/>
              </a:rPr>
              <a:t>Второй тур «Кто автор»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786" y="2000240"/>
            <a:ext cx="4000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  <a:hlinkClick r:id="rId5" action="ppaction://hlinksldjump"/>
              </a:rPr>
              <a:t>Третий тур  «В какой стране жил автор»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29058" y="2857496"/>
            <a:ext cx="50006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  <a:hlinkClick r:id="rId6" action="ppaction://hlinksldjump"/>
              </a:rPr>
              <a:t>Четвертый тур « Волшебные превращения»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4348" y="4071942"/>
            <a:ext cx="4572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  <a:hlinkClick r:id="rId7" action="ppaction://hlinksldjump"/>
              </a:rPr>
              <a:t>Пятый тур «Сказка – ложь, да в ней намек»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86314" y="4929198"/>
            <a:ext cx="4357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  <a:hlinkClick r:id="rId8" action="ppaction://hlinksldjump"/>
              </a:rPr>
              <a:t>Шестой тур «Волшебное средство»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4348" y="5715016"/>
            <a:ext cx="5143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  <a:hlinkClick r:id="rId9" action="ppaction://hlinksldjump"/>
              </a:rPr>
              <a:t>Седьмой тур «Волшебные краски"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71612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643306" y="1643050"/>
            <a:ext cx="4929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«Бременские музыканты»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14744" y="3500438"/>
            <a:ext cx="4857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«Храбрый портняжка»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57620" y="5500702"/>
            <a:ext cx="2500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«Метелица»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357166"/>
            <a:ext cx="1961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+mj-lt"/>
              </a:rPr>
              <a:t>Мельник,</a:t>
            </a:r>
            <a:endParaRPr lang="ru-RU" sz="2800" i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00232" y="357166"/>
            <a:ext cx="2024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Бремен</a:t>
            </a:r>
            <a:r>
              <a:rPr lang="ru-RU" sz="2800" dirty="0" smtClean="0"/>
              <a:t>,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3357554" y="357166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охотник</a:t>
            </a:r>
            <a:r>
              <a:rPr lang="ru-RU" sz="2800" i="1" dirty="0"/>
              <a:t>,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86314" y="357166"/>
            <a:ext cx="1721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/>
              <a:t>с</a:t>
            </a:r>
            <a:r>
              <a:rPr lang="ru-RU" sz="2800" i="1" dirty="0" smtClean="0"/>
              <a:t>обака</a:t>
            </a:r>
            <a:r>
              <a:rPr lang="ru-RU" dirty="0" smtClean="0"/>
              <a:t>,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072198" y="357166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/>
              <a:t>п</a:t>
            </a:r>
            <a:r>
              <a:rPr lang="ru-RU" sz="2800" i="1" dirty="0" smtClean="0"/>
              <a:t>етух,</a:t>
            </a:r>
            <a:endParaRPr lang="ru-RU" sz="28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7286644" y="357166"/>
            <a:ext cx="128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/>
              <a:t>о</a:t>
            </a:r>
            <a:r>
              <a:rPr lang="ru-RU" sz="2800" i="1" dirty="0" smtClean="0"/>
              <a:t>сел,</a:t>
            </a:r>
            <a:endParaRPr lang="ru-RU" sz="28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357158" y="1000108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/>
              <a:t>р</a:t>
            </a:r>
            <a:r>
              <a:rPr lang="ru-RU" sz="2800" i="1" dirty="0" smtClean="0"/>
              <a:t>азбойники,</a:t>
            </a:r>
            <a:endParaRPr lang="ru-RU" sz="280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2285984" y="1000108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/>
              <a:t>к</a:t>
            </a:r>
            <a:r>
              <a:rPr lang="ru-RU" sz="2800" i="1" dirty="0" smtClean="0"/>
              <a:t>от.</a:t>
            </a:r>
            <a:endParaRPr lang="ru-RU" sz="2800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285720" y="2643182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Варенье,</a:t>
            </a:r>
            <a:endParaRPr lang="ru-RU" sz="2800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1785918" y="2643182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мухи,</a:t>
            </a:r>
            <a:endParaRPr lang="ru-RU" sz="280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2714612" y="2643182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err="1" smtClean="0"/>
              <a:t>Ганс</a:t>
            </a:r>
            <a:r>
              <a:rPr lang="ru-RU" sz="2800" i="1" dirty="0" smtClean="0"/>
              <a:t>,</a:t>
            </a:r>
            <a:endParaRPr lang="ru-RU" sz="2800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3571868" y="264318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великан,</a:t>
            </a:r>
            <a:endParaRPr lang="ru-RU" sz="2800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5143504" y="2643182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король,</a:t>
            </a:r>
            <a:endParaRPr lang="ru-RU" sz="2800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6429388" y="2643182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единорог.</a:t>
            </a:r>
            <a:endParaRPr lang="ru-RU" sz="2800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285720" y="4500570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Мачеха,</a:t>
            </a:r>
            <a:endParaRPr lang="ru-RU" sz="2800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1643042" y="4500570"/>
            <a:ext cx="192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веретено,</a:t>
            </a:r>
            <a:endParaRPr lang="ru-RU" sz="2800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3286116" y="4500570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яблоня,</a:t>
            </a:r>
            <a:endParaRPr lang="ru-RU" sz="2800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4500562" y="4500570"/>
            <a:ext cx="2000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старушка,</a:t>
            </a:r>
            <a:endParaRPr lang="ru-RU" sz="2800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6215074" y="4500570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золото,</a:t>
            </a:r>
            <a:endParaRPr lang="ru-RU" sz="2800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7500958" y="4500570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дождь,</a:t>
            </a:r>
            <a:endParaRPr lang="ru-RU" sz="2800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285720" y="50006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ленивица.</a:t>
            </a:r>
            <a:endParaRPr lang="ru-RU" sz="2800" i="1" dirty="0"/>
          </a:p>
        </p:txBody>
      </p:sp>
      <p:sp>
        <p:nvSpPr>
          <p:cNvPr id="2" name="Управляющая кнопка: далее 1">
            <a:hlinkClick r:id="" action="ppaction://hlinkshowjump?jump=previousslide" highlightClick="1"/>
          </p:cNvPr>
          <p:cNvSpPr/>
          <p:nvPr/>
        </p:nvSpPr>
        <p:spPr>
          <a:xfrm>
            <a:off x="8713934" y="6311586"/>
            <a:ext cx="431567" cy="546414"/>
          </a:xfrm>
          <a:prstGeom prst="actionButtonForwardNex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000"/>
                            </p:stCondLst>
                            <p:childTnLst>
                              <p:par>
                                <p:cTn id="4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2000"/>
                            </p:stCondLst>
                            <p:childTnLst>
                              <p:par>
                                <p:cTn id="51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4000"/>
                            </p:stCondLst>
                            <p:childTnLst>
                              <p:par>
                                <p:cTn id="56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6000"/>
                            </p:stCondLst>
                            <p:childTnLst>
                              <p:par>
                                <p:cTn id="61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8000"/>
                            </p:stCondLst>
                            <p:childTnLst>
                              <p:par>
                                <p:cTn id="66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0"/>
                            </p:stCondLst>
                            <p:childTnLst>
                              <p:par>
                                <p:cTn id="71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2000"/>
                            </p:stCondLst>
                            <p:childTnLst>
                              <p:par>
                                <p:cTn id="76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40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4500"/>
                            </p:stCondLst>
                            <p:childTnLst>
                              <p:par>
                                <p:cTn id="85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9900"/>
                            </p:stCondLst>
                            <p:childTnLst>
                              <p:par>
                                <p:cTn id="91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1900"/>
                            </p:stCondLst>
                            <p:childTnLst>
                              <p:par>
                                <p:cTn id="96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3900"/>
                            </p:stCondLst>
                            <p:childTnLst>
                              <p:par>
                                <p:cTn id="101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5900"/>
                            </p:stCondLst>
                            <p:childTnLst>
                              <p:par>
                                <p:cTn id="106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7900"/>
                            </p:stCondLst>
                            <p:childTnLst>
                              <p:par>
                                <p:cTn id="111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49900"/>
                            </p:stCondLst>
                            <p:childTnLst>
                              <p:par>
                                <p:cTn id="116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1900"/>
                            </p:stCondLst>
                            <p:childTnLst>
                              <p:par>
                                <p:cTn id="121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3900"/>
                            </p:stCondLst>
                            <p:childTnLst>
                              <p:par>
                                <p:cTn id="12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7" grpId="1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714752"/>
            <a:ext cx="1928826" cy="19288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26" y="214290"/>
            <a:ext cx="1928826" cy="207170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34" y="285728"/>
            <a:ext cx="2000264" cy="196144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00826" y="3714752"/>
            <a:ext cx="2143123" cy="185738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00430" y="2071678"/>
            <a:ext cx="2071702" cy="184973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</p:pic>
      <p:sp>
        <p:nvSpPr>
          <p:cNvPr id="8" name="TextBox 7"/>
          <p:cNvSpPr txBox="1"/>
          <p:nvPr/>
        </p:nvSpPr>
        <p:spPr>
          <a:xfrm>
            <a:off x="428596" y="2500306"/>
            <a:ext cx="221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+mj-lt"/>
              </a:rPr>
              <a:t>«Приключения </a:t>
            </a:r>
            <a:r>
              <a:rPr lang="ru-RU" sz="2000" b="1" i="1" dirty="0" err="1" smtClean="0">
                <a:latin typeface="+mj-lt"/>
              </a:rPr>
              <a:t>Чиполлино</a:t>
            </a:r>
            <a:r>
              <a:rPr lang="ru-RU" sz="2000" b="1" i="1" dirty="0" smtClean="0">
                <a:latin typeface="+mj-lt"/>
              </a:rPr>
              <a:t>»</a:t>
            </a:r>
            <a:endParaRPr lang="ru-RU" sz="2000" b="1" i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868" y="4214818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+mj-lt"/>
              </a:rPr>
              <a:t>«Золушка»</a:t>
            </a:r>
            <a:endParaRPr lang="ru-RU" sz="2000" b="1" i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00826" y="2500306"/>
            <a:ext cx="19288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+mj-lt"/>
              </a:rPr>
              <a:t>«Цветик – </a:t>
            </a:r>
            <a:r>
              <a:rPr lang="ru-RU" sz="2000" b="1" i="1" dirty="0" err="1" smtClean="0">
                <a:latin typeface="+mj-lt"/>
              </a:rPr>
              <a:t>семицветик</a:t>
            </a:r>
            <a:r>
              <a:rPr lang="ru-RU" sz="2000" b="1" i="1" dirty="0" smtClean="0">
                <a:latin typeface="+mj-lt"/>
              </a:rPr>
              <a:t>»</a:t>
            </a:r>
            <a:endParaRPr lang="ru-RU" sz="2000" b="1" i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8596" y="5786454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+mj-lt"/>
              </a:rPr>
              <a:t>«Красная Шапочка»</a:t>
            </a:r>
            <a:endParaRPr lang="ru-RU" sz="2000" b="1" i="1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72264" y="5786454"/>
            <a:ext cx="19288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+mj-lt"/>
              </a:rPr>
              <a:t>«Горшочек каши»</a:t>
            </a:r>
            <a:endParaRPr lang="ru-RU" sz="2000" b="1" i="1" dirty="0">
              <a:latin typeface="+mj-lt"/>
            </a:endParaRPr>
          </a:p>
        </p:txBody>
      </p:sp>
      <p:sp>
        <p:nvSpPr>
          <p:cNvPr id="2" name="Управляющая кнопка: далее 1">
            <a:hlinkClick r:id="rId8" action="ppaction://hlinksldjump" highlightClick="1"/>
          </p:cNvPr>
          <p:cNvSpPr/>
          <p:nvPr/>
        </p:nvSpPr>
        <p:spPr>
          <a:xfrm>
            <a:off x="8622792" y="6362019"/>
            <a:ext cx="521208" cy="521208"/>
          </a:xfrm>
          <a:prstGeom prst="actionButtonForwardNex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00034" y="428604"/>
            <a:ext cx="8072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+mj-lt"/>
              </a:rPr>
              <a:t>«Золушка», «Кот в сапогах», «Мальчик с пальчик», «Волшебница».</a:t>
            </a:r>
            <a:endParaRPr lang="ru-RU" sz="2400" b="1" i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00496" y="1500174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Шарль Перро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4348" y="2500306"/>
            <a:ext cx="73581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+mj-lt"/>
              </a:rPr>
              <a:t>«Снежная Королева», «Русалочка», «Дикие лебеди», «Огниво».</a:t>
            </a:r>
            <a:endParaRPr lang="ru-RU" sz="2400" b="1" i="1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43372" y="3500438"/>
            <a:ext cx="428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Ганс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- Христиан Андерсен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57224" y="4357694"/>
            <a:ext cx="8001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+mj-lt"/>
              </a:rPr>
              <a:t>«Храбрый портняжка», «Король – </a:t>
            </a:r>
            <a:r>
              <a:rPr lang="ru-RU" sz="2400" b="1" i="1" dirty="0" err="1" smtClean="0">
                <a:latin typeface="+mj-lt"/>
              </a:rPr>
              <a:t>Дроздовик</a:t>
            </a:r>
            <a:r>
              <a:rPr lang="ru-RU" sz="2400" b="1" i="1" dirty="0" smtClean="0">
                <a:latin typeface="+mj-lt"/>
              </a:rPr>
              <a:t>», «Госпожа Метелица», «Соломинка, уголек и боб».</a:t>
            </a:r>
            <a:endParaRPr lang="ru-RU" sz="2400" b="1" i="1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29124" y="5357826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Братья Гримм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Управляющая кнопка: далее 1">
            <a:hlinkClick r:id="rId3" action="ppaction://hlinksldjump" highlightClick="1"/>
          </p:cNvPr>
          <p:cNvSpPr/>
          <p:nvPr/>
        </p:nvSpPr>
        <p:spPr>
          <a:xfrm>
            <a:off x="8622792" y="6209928"/>
            <a:ext cx="521208" cy="648072"/>
          </a:xfrm>
          <a:prstGeom prst="actionButtonForwardNex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8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60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7148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Братья Гримм</a:t>
            </a:r>
            <a:endParaRPr lang="ru-RU" sz="3200" b="1" i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8662" y="1214422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i="1" dirty="0" smtClean="0"/>
              <a:t>Швеция</a:t>
            </a:r>
            <a:endParaRPr lang="ru-RU" sz="24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928662" y="1643050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i="1" dirty="0" smtClean="0"/>
              <a:t>Германия</a:t>
            </a:r>
            <a:endParaRPr lang="ru-RU" sz="24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857224" y="2071678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i="1" dirty="0" smtClean="0"/>
              <a:t>Норвегия</a:t>
            </a:r>
            <a:endParaRPr lang="ru-RU" sz="24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4929190" y="571480"/>
            <a:ext cx="3929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Валентин Катаев</a:t>
            </a:r>
            <a:endParaRPr lang="ru-RU" sz="3200" b="1" i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8" y="1214422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i="1" dirty="0" smtClean="0"/>
              <a:t>Россия</a:t>
            </a:r>
            <a:endParaRPr lang="ru-RU" sz="24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5715008" y="1643050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i="1" dirty="0" smtClean="0"/>
              <a:t>Германия</a:t>
            </a:r>
            <a:endParaRPr lang="ru-RU" sz="2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715008" y="2071678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i="1" dirty="0" smtClean="0"/>
              <a:t>Финляндия</a:t>
            </a:r>
            <a:endParaRPr lang="ru-RU" sz="24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714348" y="3286124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Шарль Перро</a:t>
            </a:r>
            <a:endParaRPr lang="ru-RU" sz="3200" b="1" i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5786" y="4000504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i="1" dirty="0" smtClean="0"/>
              <a:t>Италия</a:t>
            </a:r>
            <a:endParaRPr lang="ru-RU" sz="24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785786" y="4429132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i="1" dirty="0" smtClean="0"/>
              <a:t>Россия</a:t>
            </a:r>
            <a:endParaRPr lang="ru-RU" sz="24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785786" y="4857760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i="1" dirty="0" smtClean="0"/>
              <a:t>Франция</a:t>
            </a:r>
            <a:endParaRPr lang="ru-RU" sz="24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5214942" y="3286124"/>
            <a:ext cx="3143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Г.-Х. Андерсен</a:t>
            </a:r>
            <a:endParaRPr lang="ru-RU" sz="3200" b="1" i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86446" y="4071942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i="1" dirty="0" smtClean="0"/>
              <a:t>Италия</a:t>
            </a:r>
            <a:endParaRPr lang="ru-RU" sz="24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5786446" y="4429132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i="1" dirty="0" smtClean="0"/>
              <a:t>Дания</a:t>
            </a:r>
            <a:endParaRPr lang="ru-RU" sz="240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5786446" y="4857760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i="1" dirty="0" smtClean="0"/>
              <a:t>Испания</a:t>
            </a:r>
            <a:endParaRPr lang="ru-RU" sz="2400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4429124" y="3357562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8" name="Управляющая кнопка: далее 17">
            <a:hlinkClick r:id="rId3" action="ppaction://hlinksldjump" highlightClick="1"/>
          </p:cNvPr>
          <p:cNvSpPr/>
          <p:nvPr/>
        </p:nvSpPr>
        <p:spPr>
          <a:xfrm>
            <a:off x="8578960" y="6431743"/>
            <a:ext cx="565040" cy="432048"/>
          </a:xfrm>
          <a:prstGeom prst="actionButtonForwardNex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8000"/>
                            </p:stCondLst>
                            <p:childTnLst>
                              <p:par>
                                <p:cTn id="8" presetID="8" presetClass="emph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animRot by="21600000">
                                      <p:cBhvr>
                                        <p:cTn id="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" presetID="8" presetClass="emph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animRot by="21600000">
                                      <p:cBhvr>
                                        <p:cTn id="12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4000"/>
                            </p:stCondLst>
                            <p:childTnLst>
                              <p:par>
                                <p:cTn id="14" presetID="8" presetClass="emph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animRot by="21600000">
                                      <p:cBhvr>
                                        <p:cTn id="1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3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548680"/>
            <a:ext cx="48245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ru-RU" sz="2800" b="1" i="1" dirty="0"/>
              <a:t>о</a:t>
            </a:r>
            <a:r>
              <a:rPr lang="ru-RU" sz="2800" b="1" i="1" dirty="0" smtClean="0"/>
              <a:t>диннадцать братьев - принцев</a:t>
            </a:r>
            <a:endParaRPr lang="ru-RU" sz="28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91700" y="1772816"/>
            <a:ext cx="242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ru-RU" sz="2800" b="1" i="1" dirty="0" smtClean="0"/>
              <a:t>тыква</a:t>
            </a:r>
            <a:endParaRPr lang="ru-RU" sz="28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68171" y="2564904"/>
            <a:ext cx="3683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ru-RU" sz="2800" b="1" i="1" dirty="0" err="1" smtClean="0"/>
              <a:t>Рике</a:t>
            </a:r>
            <a:r>
              <a:rPr lang="ru-RU" sz="2800" b="1" i="1" dirty="0" smtClean="0"/>
              <a:t> - хохолок</a:t>
            </a:r>
            <a:endParaRPr lang="ru-RU" sz="28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68171" y="3471889"/>
            <a:ext cx="3617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ru-RU" sz="2800" b="1" i="1" dirty="0"/>
              <a:t>с</a:t>
            </a:r>
            <a:r>
              <a:rPr lang="ru-RU" sz="2800" b="1" i="1" dirty="0" smtClean="0"/>
              <a:t>ын мельника</a:t>
            </a:r>
            <a:endParaRPr lang="ru-RU" sz="28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91700" y="4293096"/>
            <a:ext cx="24122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ru-RU" sz="2800" b="1" i="1" dirty="0" smtClean="0"/>
              <a:t>людоед</a:t>
            </a:r>
            <a:endParaRPr lang="ru-RU" sz="28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91700" y="5154893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ru-RU" sz="2800" b="1" i="1" dirty="0"/>
              <a:t>г</a:t>
            </a:r>
            <a:r>
              <a:rPr lang="ru-RU" sz="2800" b="1" i="1" dirty="0" smtClean="0"/>
              <a:t>адкий утенок</a:t>
            </a:r>
            <a:endParaRPr lang="ru-RU" sz="28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191700" y="5980832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ru-RU" sz="2800" b="1" i="1" dirty="0"/>
              <a:t>я</a:t>
            </a:r>
            <a:r>
              <a:rPr lang="ru-RU" sz="2800" b="1" i="1" dirty="0" smtClean="0"/>
              <a:t>чменное семечко</a:t>
            </a:r>
            <a:endParaRPr lang="ru-RU" sz="28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160199" y="548680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</a:rPr>
              <a:t>в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 лебедей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43504" y="1785926"/>
            <a:ext cx="2352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</a:rPr>
              <a:t>в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 карету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43504" y="2571744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</a:rPr>
              <a:t>в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 прекрасного принца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43504" y="3500438"/>
            <a:ext cx="23252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</a:rPr>
              <a:t>в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 маркиза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48064" y="4293096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</a:rPr>
              <a:t>в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 льва, мышку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43504" y="5143512"/>
            <a:ext cx="21109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</a:rPr>
              <a:t>в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 лебедя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71502" y="5980832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</a:rPr>
              <a:t>в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b="1" i="1" dirty="0" err="1" smtClean="0">
                <a:solidFill>
                  <a:schemeClr val="accent2">
                    <a:lumMod val="75000"/>
                  </a:schemeClr>
                </a:solidFill>
              </a:rPr>
              <a:t>Дюймовочку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Управляющая кнопка: далее 16">
            <a:hlinkClick r:id="rId3" action="ppaction://hlinksldjump" highlightClick="1"/>
          </p:cNvPr>
          <p:cNvSpPr/>
          <p:nvPr/>
        </p:nvSpPr>
        <p:spPr>
          <a:xfrm>
            <a:off x="8748464" y="6281936"/>
            <a:ext cx="428058" cy="576064"/>
          </a:xfrm>
          <a:prstGeom prst="actionButtonForwardNex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4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8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«Спящая красавица»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980728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«</a:t>
            </a:r>
            <a:r>
              <a:rPr lang="ru-RU" sz="2400" b="1" i="1" dirty="0" err="1" smtClean="0">
                <a:solidFill>
                  <a:schemeClr val="accent2">
                    <a:lumMod val="75000"/>
                  </a:schemeClr>
                </a:solidFill>
              </a:rPr>
              <a:t>Рике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 – хохолок»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700808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«Золушка»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2492896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«Волшебница»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3501008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«Красная Шапочка»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4437112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«Кот в сапогах»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5445224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«Мальчик с пальчик»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25938" y="260648"/>
            <a:ext cx="500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Глупый киснет, а умный все промыслит.</a:t>
            </a:r>
            <a:endParaRPr lang="ru-RU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125938" y="980728"/>
            <a:ext cx="4910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В чем оплошаешь, за то и отвечаешь.</a:t>
            </a:r>
            <a:endParaRPr lang="ru-RU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211960" y="1628800"/>
            <a:ext cx="4932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Не ищи красоты – ищи доброты.</a:t>
            </a:r>
            <a:endParaRPr lang="ru-RU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211960" y="2492896"/>
            <a:ext cx="2503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Мал да удал.</a:t>
            </a:r>
            <a:endParaRPr lang="ru-RU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355976" y="3501008"/>
            <a:ext cx="446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Все хорошо, что хорошо кончается.</a:t>
            </a:r>
            <a:endParaRPr lang="ru-RU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355976" y="4437112"/>
            <a:ext cx="4680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Неизведанный друг не хорош для услуг.</a:t>
            </a:r>
            <a:endParaRPr lang="ru-RU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355976" y="5445224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Красна птица пером, а человек – умом.</a:t>
            </a:r>
            <a:endParaRPr lang="ru-RU" sz="2000" b="1" dirty="0"/>
          </a:p>
        </p:txBody>
      </p:sp>
      <p:sp>
        <p:nvSpPr>
          <p:cNvPr id="17" name="Управляющая кнопка: далее 16">
            <a:hlinkClick r:id="rId3" action="ppaction://hlinksldjump" highlightClick="1"/>
          </p:cNvPr>
          <p:cNvSpPr/>
          <p:nvPr/>
        </p:nvSpPr>
        <p:spPr>
          <a:xfrm>
            <a:off x="8820472" y="6381328"/>
            <a:ext cx="323528" cy="476672"/>
          </a:xfrm>
          <a:prstGeom prst="actionButtonForwardNex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32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8" presetClass="emph" presetSubtype="0" fill="hold" grpId="0" nodeType="withEffect">
                                  <p:stCondLst>
                                    <p:cond delay="32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3850"/>
                            </p:stCondLst>
                            <p:childTnLst>
                              <p:par>
                                <p:cTn id="10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4850"/>
                            </p:stCondLst>
                            <p:childTnLst>
                              <p:par>
                                <p:cTn id="15" presetID="18" presetClass="emph" presetSubtype="0" fill="hold" grpId="0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8" presetClass="emph" presetSubtype="0" fill="hold" grpId="0" nodeType="withEffect">
                                  <p:stCondLst>
                                    <p:cond delay="30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7450"/>
                            </p:stCondLst>
                            <p:childTnLst>
                              <p:par>
                                <p:cTn id="20" presetID="18" presetClass="emph" presetSubtype="0" fill="hold" grpId="0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8" presetClass="emph" presetSubtype="0" fill="hold" grpId="0" nodeType="withEffect">
                                  <p:stCondLst>
                                    <p:cond delay="30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3" dur="4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1090"/>
                            </p:stCondLst>
                            <p:childTnLst>
                              <p:par>
                                <p:cTn id="25" presetID="18" presetClass="emph" presetSubtype="0" fill="hold" grpId="0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8" presetClass="emph" presetSubtype="0" fill="hold" grpId="0" nodeType="withEffect">
                                  <p:stCondLst>
                                    <p:cond delay="30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4690"/>
                            </p:stCondLst>
                            <p:childTnLst>
                              <p:par>
                                <p:cTn id="30" presetID="18" presetClass="emph" presetSubtype="0" fill="hold" grpId="0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8" presetClass="emph" presetSubtype="0" fill="hold" grpId="0" nodeType="withEffect">
                                  <p:stCondLst>
                                    <p:cond delay="30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8890"/>
                            </p:stCondLst>
                            <p:childTnLst>
                              <p:par>
                                <p:cTn id="35" presetID="18" presetClass="emph" presetSubtype="0" fill="hold" grpId="0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8" presetClass="emph" presetSubtype="0" fill="hold" grpId="0" nodeType="withEffect">
                                  <p:stCondLst>
                                    <p:cond delay="30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642918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i="1" dirty="0" smtClean="0"/>
              <a:t> у Оле - </a:t>
            </a:r>
            <a:r>
              <a:rPr lang="ru-RU" sz="2400" b="1" i="1" dirty="0" err="1" smtClean="0"/>
              <a:t>Лукойе</a:t>
            </a:r>
            <a:endParaRPr lang="ru-RU" sz="24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571472" y="1357298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i="1" dirty="0" smtClean="0"/>
              <a:t> у солдата</a:t>
            </a:r>
            <a:endParaRPr lang="ru-RU" sz="24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2071678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i="1" dirty="0" smtClean="0"/>
              <a:t> у феи счастья</a:t>
            </a:r>
            <a:endParaRPr lang="ru-RU" sz="24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2786058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i="1" dirty="0" smtClean="0"/>
              <a:t> у Емели</a:t>
            </a:r>
            <a:endParaRPr lang="ru-RU" sz="24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3357562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i="1" dirty="0" smtClean="0"/>
              <a:t> у свинопаса</a:t>
            </a:r>
            <a:endParaRPr lang="ru-RU" sz="24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571472" y="4000504"/>
            <a:ext cx="314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i="1" dirty="0" smtClean="0"/>
              <a:t> у купеческого сына</a:t>
            </a:r>
            <a:endParaRPr lang="ru-RU" sz="24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571472" y="4643446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i="1" dirty="0" smtClean="0"/>
              <a:t> у короля эльфов</a:t>
            </a:r>
            <a:endParaRPr lang="ru-RU" sz="24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71472" y="5286388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i="1" dirty="0" smtClean="0"/>
              <a:t> у </a:t>
            </a:r>
            <a:r>
              <a:rPr lang="ru-RU" sz="2400" b="1" i="1" dirty="0" err="1" smtClean="0"/>
              <a:t>Бильбо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Бэггинса</a:t>
            </a:r>
            <a:endParaRPr lang="ru-RU" sz="2400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571472" y="5929330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i="1" dirty="0" smtClean="0"/>
              <a:t> у девочки Жени</a:t>
            </a:r>
            <a:endParaRPr lang="ru-RU" sz="24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4857752" y="571480"/>
            <a:ext cx="4000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волшебный зонтик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29190" y="1357298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огниво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29190" y="2000240"/>
            <a:ext cx="2857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калоши счастья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00628" y="2714620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щука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00628" y="3357562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волшебный горшочек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72066" y="4000504"/>
            <a:ext cx="2857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сундук - самолет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43504" y="4643446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крылья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43504" y="5214950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кольцо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43504" y="5786454"/>
            <a:ext cx="3071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цветик - 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</a:rPr>
              <a:t>семицветик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Управляющая кнопка: далее 20">
            <a:hlinkClick r:id="rId2" action="ppaction://hlinksldjump" highlightClick="1"/>
          </p:cNvPr>
          <p:cNvSpPr/>
          <p:nvPr/>
        </p:nvSpPr>
        <p:spPr>
          <a:xfrm>
            <a:off x="8858279" y="6390995"/>
            <a:ext cx="309471" cy="443974"/>
          </a:xfrm>
          <a:prstGeom prst="actionButtonForwardNex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8000"/>
                            </p:stCondLst>
                            <p:childTnLst>
                              <p:par>
                                <p:cTn id="10" presetID="19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6000"/>
                            </p:stCondLst>
                            <p:childTnLst>
                              <p:par>
                                <p:cTn id="15" presetID="19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4000"/>
                            </p:stCondLst>
                            <p:childTnLst>
                              <p:par>
                                <p:cTn id="20" presetID="19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2000"/>
                            </p:stCondLst>
                            <p:childTnLst>
                              <p:par>
                                <p:cTn id="25" presetID="19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0"/>
                            </p:stCondLst>
                            <p:childTnLst>
                              <p:par>
                                <p:cTn id="30" presetID="19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8000"/>
                            </p:stCondLst>
                            <p:childTnLst>
                              <p:par>
                                <p:cTn id="35" presetID="19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6000"/>
                            </p:stCondLst>
                            <p:childTnLst>
                              <p:par>
                                <p:cTn id="40" presetID="19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4000"/>
                            </p:stCondLst>
                            <p:childTnLst>
                              <p:par>
                                <p:cTn id="45" presetID="19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1011</TotalTime>
  <Words>614</Words>
  <Application>Microsoft Office PowerPoint</Application>
  <PresentationFormat>Экран (4:3)</PresentationFormat>
  <Paragraphs>143</Paragraphs>
  <Slides>10</Slides>
  <Notes>9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Урок – викторина «По дорогам сказки»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104</cp:revision>
  <dcterms:created xsi:type="dcterms:W3CDTF">2012-06-20T15:21:59Z</dcterms:created>
  <dcterms:modified xsi:type="dcterms:W3CDTF">2012-06-26T19:47:33Z</dcterms:modified>
</cp:coreProperties>
</file>