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51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B9B04-202A-4189-9BC2-22910BD2965A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FACEB-E599-4AE9-ADC8-B654E6916B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187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ACEB-E599-4AE9-ADC8-B654E6916B0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7000"/>
            <a:lum/>
          </a:blip>
          <a:srcRect/>
          <a:tile tx="0" ty="0" sx="50000" sy="5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F410-0565-4914-AE99-1C7D23105CC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0CA8D-7A14-40F1-8FA4-0EC9A7866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&#1052;&#1077;&#1083;&#1086;&#1076;&#1080;&#1103;%20-%20&#1042;%20&#1075;&#1086;&#1089;&#1090;&#1103;&#1093;%20&#1091;%20&#1089;&#1082;&#1072;&#1079;&#1082;&#1080;%20(audiopoisk.com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00074" y="980728"/>
            <a:ext cx="7743852" cy="300039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MS Mincho" pitchFamily="49" charset="-128"/>
                <a:ea typeface="MS Mincho" pitchFamily="49" charset="-128"/>
              </a:rPr>
              <a:t>Урок – викторина</a:t>
            </a: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cs typeface="Tahoma" pitchFamily="34" charset="0"/>
              </a:rPr>
              <a:t>«По дорогам сказки»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Monotype Corsiva" pitchFamily="66" charset="0"/>
              <a:cs typeface="Tahoma" pitchFamily="34" charset="0"/>
            </a:endParaRPr>
          </a:p>
        </p:txBody>
      </p:sp>
      <p:pic>
        <p:nvPicPr>
          <p:cNvPr id="9" name="Мелодия - В гостях у сказки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0109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85728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Вспомни как можно больше произведений, в названиях которых упоминаются доставшийся им цвет и его оттенки.</a:t>
            </a:r>
            <a:endParaRPr lang="ru-RU" sz="2000" i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714488"/>
            <a:ext cx="714380" cy="75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4997056" y="1789498"/>
            <a:ext cx="714380" cy="70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5072074"/>
            <a:ext cx="714380" cy="75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3429000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5143512"/>
            <a:ext cx="714380" cy="75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44" y="3500438"/>
            <a:ext cx="714379" cy="75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sp>
        <p:nvSpPr>
          <p:cNvPr id="11" name="TextBox 10"/>
          <p:cNvSpPr txBox="1"/>
          <p:nvPr/>
        </p:nvSpPr>
        <p:spPr>
          <a:xfrm>
            <a:off x="857224" y="1571612"/>
            <a:ext cx="3500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С. Аксаков «Аленький цветочек»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2143116"/>
            <a:ext cx="3857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Г.-Х. Андерсен «Красные башмачки»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224" y="1857364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Ш. Перро «Красная Шапочка»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2428868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Ю. </a:t>
            </a:r>
            <a:r>
              <a:rPr lang="ru-RU" sz="2000" dirty="0" err="1" smtClean="0">
                <a:latin typeface="Monotype Corsiva" pitchFamily="66" charset="0"/>
              </a:rPr>
              <a:t>Мориц</a:t>
            </a:r>
            <a:r>
              <a:rPr lang="ru-RU" sz="2000" dirty="0" smtClean="0">
                <a:latin typeface="Monotype Corsiva" pitchFamily="66" charset="0"/>
              </a:rPr>
              <a:t> «Малиновая кошка»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2714620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Ю. Коваль «Алый»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6446" y="1785926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А. </a:t>
            </a:r>
            <a:r>
              <a:rPr lang="ru-RU" sz="2000" dirty="0" smtClean="0">
                <a:latin typeface="Monotype Corsiva" pitchFamily="66" charset="0"/>
              </a:rPr>
              <a:t>Куприн «Белый пудель»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86446" y="2071678"/>
            <a:ext cx="2786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Бр</a:t>
            </a:r>
            <a:r>
              <a:rPr lang="ru-RU" sz="2000" dirty="0" smtClean="0">
                <a:latin typeface="Monotype Corsiva" pitchFamily="66" charset="0"/>
              </a:rPr>
              <a:t>. Гримм «Белая змея»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86446" y="1500174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i="1" dirty="0" smtClean="0">
                <a:latin typeface="Monotype Corsiva" pitchFamily="66" charset="0"/>
              </a:rPr>
              <a:t> </a:t>
            </a:r>
            <a:r>
              <a:rPr lang="ru-RU" sz="2000" dirty="0" smtClean="0">
                <a:latin typeface="Monotype Corsiva" pitchFamily="66" charset="0"/>
              </a:rPr>
              <a:t>Б. Житков «Белый домик»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86446" y="235743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Ю. Коваль «Белая лошадь»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86446" y="264318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Е. Пермяк «Белая шубка»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7224" y="3429000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В. Волков «Желтый туман»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224" y="3714752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А. Толстой «Золотой ключик»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7224" y="400050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А. Пушкин «Сказка о золотом петушке»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86446" y="3357562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Бр</a:t>
            </a:r>
            <a:r>
              <a:rPr lang="ru-RU" sz="2000" dirty="0" smtClean="0">
                <a:latin typeface="Monotype Corsiva" pitchFamily="66" charset="0"/>
              </a:rPr>
              <a:t>. Гримм «Синяя свечка»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6446" y="3643314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Ш. Перро «Синяя Борода»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6446" y="3929066"/>
            <a:ext cx="3357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М. Метерлинк «Синяя птица»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57224" y="464344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П. Бажов «Голубая змейка»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7224" y="4929198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А. Гайдар «Голубая чашка»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57224" y="5214950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В. </a:t>
            </a:r>
            <a:r>
              <a:rPr lang="ru-RU" sz="2000" dirty="0" err="1" smtClean="0">
                <a:latin typeface="Monotype Corsiva" pitchFamily="66" charset="0"/>
              </a:rPr>
              <a:t>Железников</a:t>
            </a:r>
            <a:r>
              <a:rPr lang="ru-RU" sz="2000" dirty="0" smtClean="0">
                <a:latin typeface="Monotype Corsiva" pitchFamily="66" charset="0"/>
              </a:rPr>
              <a:t> «Голубая Катя»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7224" y="5500702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Г. </a:t>
            </a:r>
            <a:r>
              <a:rPr lang="ru-RU" sz="2000" dirty="0" err="1" smtClean="0">
                <a:latin typeface="Monotype Corsiva" pitchFamily="66" charset="0"/>
              </a:rPr>
              <a:t>Скребицкий</a:t>
            </a:r>
            <a:r>
              <a:rPr lang="ru-RU" sz="2000" dirty="0" smtClean="0">
                <a:latin typeface="Monotype Corsiva" pitchFamily="66" charset="0"/>
              </a:rPr>
              <a:t> Голубой дворец»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224" y="5786454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Н. Сладков «Голубой рак»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7224" y="6000768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Monotype Corsiva" pitchFamily="66" charset="0"/>
              </a:rPr>
              <a:t> Дж. </a:t>
            </a:r>
            <a:r>
              <a:rPr lang="ru-RU" sz="2000" dirty="0" err="1" smtClean="0">
                <a:latin typeface="Monotype Corsiva" pitchFamily="66" charset="0"/>
              </a:rPr>
              <a:t>Родари</a:t>
            </a:r>
            <a:r>
              <a:rPr lang="ru-RU" sz="2000" dirty="0" smtClean="0">
                <a:latin typeface="Monotype Corsiva" pitchFamily="66" charset="0"/>
              </a:rPr>
              <a:t> «Голубой светофор»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86446" y="4643446"/>
            <a:ext cx="3357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Н. Некрасов «Зеленый шум»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86446" y="4929198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П. Бажов «Зеленая кобылка»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86446" y="5214950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В. Бианки «Зеленый пруд»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86446" y="5500702"/>
            <a:ext cx="3357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С. Черный «Зеленые стихи»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86446" y="5786454"/>
            <a:ext cx="2786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А. Волков «Волшебник изумрудного города»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" name="Управляющая кнопка: далее 2">
            <a:hlinkClick r:id="rId9" action="ppaction://hlinksldjump" highlightClick="1"/>
          </p:cNvPr>
          <p:cNvSpPr/>
          <p:nvPr/>
        </p:nvSpPr>
        <p:spPr>
          <a:xfrm>
            <a:off x="8786842" y="6353944"/>
            <a:ext cx="357158" cy="504056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3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6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40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2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80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6000"/>
                            </p:stCondLst>
                            <p:childTnLst>
                              <p:par>
                                <p:cTn id="53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40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20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8000"/>
                            </p:stCondLst>
                            <p:childTnLst>
                              <p:par>
                                <p:cTn id="69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6000"/>
                            </p:stCondLst>
                            <p:childTnLst>
                              <p:par>
                                <p:cTn id="73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4000"/>
                            </p:stCondLst>
                            <p:childTnLst>
                              <p:par>
                                <p:cTn id="77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2000"/>
                            </p:stCondLst>
                            <p:childTnLst>
                              <p:par>
                                <p:cTn id="81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00"/>
                            </p:stCondLst>
                            <p:childTnLst>
                              <p:par>
                                <p:cTn id="85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68000"/>
                            </p:stCondLst>
                            <p:childTnLst>
                              <p:par>
                                <p:cTn id="89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6000"/>
                            </p:stCondLst>
                            <p:childTnLst>
                              <p:par>
                                <p:cTn id="93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1000"/>
                            </p:stCondLst>
                            <p:childTnLst>
                              <p:par>
                                <p:cTn id="97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86000"/>
                            </p:stCondLst>
                            <p:childTnLst>
                              <p:par>
                                <p:cTn id="101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94000"/>
                            </p:stCondLst>
                            <p:childTnLst>
                              <p:par>
                                <p:cTn id="105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2000"/>
                            </p:stCondLst>
                            <p:childTnLst>
                              <p:par>
                                <p:cTn id="109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3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2910" y="571480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3" action="ppaction://hlinksldjump"/>
              </a:rPr>
              <a:t>Первый тур «Угадай сказку»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4876" y="1500174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4" action="ppaction://hlinksldjump"/>
              </a:rPr>
              <a:t>Второй тур «Кто автор»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2000240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5" action="ppaction://hlinksldjump"/>
              </a:rPr>
              <a:t>Третий тур  «В какой стране жил автор»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9058" y="2857496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6" action="ppaction://hlinksldjump"/>
              </a:rPr>
              <a:t>Четвертый тур « Волшебные превращения»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4071942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7" action="ppaction://hlinksldjump"/>
              </a:rPr>
              <a:t>Пятый тур «Сказка – ложь, да в ней намек»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4929198"/>
            <a:ext cx="435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8" action="ppaction://hlinksldjump"/>
              </a:rPr>
              <a:t>Шестой тур «Волшебное средство»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5715016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hlinkClick r:id="rId9" action="ppaction://hlinksldjump"/>
              </a:rPr>
              <a:t>Седьмой тур «Волшебные краски"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71612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43306" y="164305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«Бременские музыканты»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3500438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«Храбрый портняжка»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7620" y="5500702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«Метелица»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357166"/>
            <a:ext cx="196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+mj-lt"/>
              </a:rPr>
              <a:t>Мельник,</a:t>
            </a:r>
            <a:endParaRPr lang="ru-RU" sz="2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0232" y="357166"/>
            <a:ext cx="2024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Бремен</a:t>
            </a:r>
            <a:r>
              <a:rPr lang="ru-RU" sz="2800" dirty="0" smtClean="0"/>
              <a:t>,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357554" y="357166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охотник</a:t>
            </a:r>
            <a:r>
              <a:rPr lang="ru-RU" sz="2800" i="1" dirty="0"/>
              <a:t>,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6314" y="357166"/>
            <a:ext cx="1721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с</a:t>
            </a:r>
            <a:r>
              <a:rPr lang="ru-RU" sz="2800" i="1" dirty="0" smtClean="0"/>
              <a:t>обака</a:t>
            </a:r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72198" y="357166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п</a:t>
            </a:r>
            <a:r>
              <a:rPr lang="ru-RU" sz="2800" i="1" dirty="0" smtClean="0"/>
              <a:t>етух,</a:t>
            </a:r>
            <a:endParaRPr lang="ru-RU" sz="28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86644" y="35716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о</a:t>
            </a:r>
            <a:r>
              <a:rPr lang="ru-RU" sz="2800" i="1" dirty="0" smtClean="0"/>
              <a:t>сел,</a:t>
            </a:r>
            <a:endParaRPr lang="ru-RU" sz="28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100010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р</a:t>
            </a:r>
            <a:r>
              <a:rPr lang="ru-RU" sz="2800" i="1" dirty="0" smtClean="0"/>
              <a:t>азбойники,</a:t>
            </a:r>
            <a:endParaRPr lang="ru-RU" sz="28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85984" y="100010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к</a:t>
            </a:r>
            <a:r>
              <a:rPr lang="ru-RU" sz="2800" i="1" dirty="0" smtClean="0"/>
              <a:t>от.</a:t>
            </a:r>
            <a:endParaRPr lang="ru-RU" sz="28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5720" y="264318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Варенье,</a:t>
            </a:r>
            <a:endParaRPr lang="ru-RU" sz="28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785918" y="264318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мухи,</a:t>
            </a:r>
            <a:endParaRPr lang="ru-RU" sz="28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12" y="264318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 smtClean="0"/>
              <a:t>Ганс</a:t>
            </a:r>
            <a:r>
              <a:rPr lang="ru-RU" sz="2800" i="1" dirty="0" smtClean="0"/>
              <a:t>,</a:t>
            </a:r>
            <a:endParaRPr lang="ru-RU" sz="28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71868" y="264318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великан,</a:t>
            </a:r>
            <a:endParaRPr lang="ru-RU" sz="28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5143504" y="264318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король,</a:t>
            </a:r>
            <a:endParaRPr lang="ru-RU" sz="28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29388" y="264318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единорог.</a:t>
            </a:r>
            <a:endParaRPr lang="ru-RU" sz="28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285720" y="4500570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Мачеха,</a:t>
            </a:r>
            <a:endParaRPr lang="ru-RU" sz="28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1643042" y="450057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веретено,</a:t>
            </a:r>
            <a:endParaRPr lang="ru-RU" sz="28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86116" y="4500570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яблоня,</a:t>
            </a:r>
            <a:endParaRPr lang="ru-RU" sz="28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500562" y="4500570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старушка,</a:t>
            </a:r>
            <a:endParaRPr lang="ru-RU" sz="28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4500570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золото,</a:t>
            </a:r>
            <a:endParaRPr lang="ru-RU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7500958" y="4500570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дождь,</a:t>
            </a:r>
            <a:endParaRPr lang="ru-RU" sz="28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285720" y="500063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ленивица.</a:t>
            </a:r>
            <a:endParaRPr lang="ru-RU" sz="2800" i="1" dirty="0"/>
          </a:p>
        </p:txBody>
      </p:sp>
      <p:sp>
        <p:nvSpPr>
          <p:cNvPr id="2" name="Управляющая кнопка: далее 1">
            <a:hlinkClick r:id="" action="ppaction://hlinkshowjump?jump=previousslide" highlightClick="1"/>
          </p:cNvPr>
          <p:cNvSpPr/>
          <p:nvPr/>
        </p:nvSpPr>
        <p:spPr>
          <a:xfrm>
            <a:off x="8713934" y="6311586"/>
            <a:ext cx="431567" cy="546414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5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000"/>
                            </p:stCondLst>
                            <p:childTnLst>
                              <p:par>
                                <p:cTn id="5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000"/>
                            </p:stCondLst>
                            <p:childTnLst>
                              <p:par>
                                <p:cTn id="6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8000"/>
                            </p:stCondLst>
                            <p:childTnLst>
                              <p:par>
                                <p:cTn id="6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0"/>
                            </p:stCondLst>
                            <p:childTnLst>
                              <p:par>
                                <p:cTn id="7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2000"/>
                            </p:stCondLst>
                            <p:childTnLst>
                              <p:par>
                                <p:cTn id="7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4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4500"/>
                            </p:stCondLst>
                            <p:childTnLst>
                              <p:par>
                                <p:cTn id="85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9900"/>
                            </p:stCondLst>
                            <p:childTnLst>
                              <p:par>
                                <p:cTn id="9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1900"/>
                            </p:stCondLst>
                            <p:childTnLst>
                              <p:par>
                                <p:cTn id="9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3900"/>
                            </p:stCondLst>
                            <p:childTnLst>
                              <p:par>
                                <p:cTn id="10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5900"/>
                            </p:stCondLst>
                            <p:childTnLst>
                              <p:par>
                                <p:cTn id="10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7900"/>
                            </p:stCondLst>
                            <p:childTnLst>
                              <p:par>
                                <p:cTn id="11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9900"/>
                            </p:stCondLst>
                            <p:childTnLst>
                              <p:par>
                                <p:cTn id="1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1900"/>
                            </p:stCondLst>
                            <p:childTnLst>
                              <p:par>
                                <p:cTn id="12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3900"/>
                            </p:stCondLst>
                            <p:childTnLst>
                              <p:par>
                                <p:cTn id="12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714752"/>
            <a:ext cx="1928826" cy="19288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214290"/>
            <a:ext cx="1928826" cy="207170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85728"/>
            <a:ext cx="2000264" cy="19614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3714752"/>
            <a:ext cx="2143123" cy="18573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0430" y="2071678"/>
            <a:ext cx="2071702" cy="184973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8" name="TextBox 7"/>
          <p:cNvSpPr txBox="1"/>
          <p:nvPr/>
        </p:nvSpPr>
        <p:spPr>
          <a:xfrm>
            <a:off x="428596" y="2500306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+mj-lt"/>
              </a:rPr>
              <a:t>«Приключения </a:t>
            </a:r>
            <a:r>
              <a:rPr lang="ru-RU" sz="2000" b="1" i="1" dirty="0" err="1" smtClean="0">
                <a:latin typeface="+mj-lt"/>
              </a:rPr>
              <a:t>Чиполлино</a:t>
            </a:r>
            <a:r>
              <a:rPr lang="ru-RU" sz="2000" b="1" i="1" dirty="0" smtClean="0">
                <a:latin typeface="+mj-lt"/>
              </a:rPr>
              <a:t>»</a:t>
            </a:r>
            <a:endParaRPr lang="ru-RU" sz="2000" b="1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421481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+mj-lt"/>
              </a:rPr>
              <a:t>«Золушка»</a:t>
            </a:r>
            <a:endParaRPr lang="ru-RU" sz="2000" b="1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0826" y="250030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+mj-lt"/>
              </a:rPr>
              <a:t>«Цветик – </a:t>
            </a:r>
            <a:r>
              <a:rPr lang="ru-RU" sz="2000" b="1" i="1" dirty="0" err="1" smtClean="0">
                <a:latin typeface="+mj-lt"/>
              </a:rPr>
              <a:t>семицветик</a:t>
            </a:r>
            <a:r>
              <a:rPr lang="ru-RU" sz="2000" b="1" i="1" dirty="0" smtClean="0">
                <a:latin typeface="+mj-lt"/>
              </a:rPr>
              <a:t>»</a:t>
            </a:r>
            <a:endParaRPr lang="ru-RU" sz="2000" b="1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5786454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+mj-lt"/>
              </a:rPr>
              <a:t>«Красная Шапочка»</a:t>
            </a:r>
            <a:endParaRPr lang="ru-RU" sz="2000" b="1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2264" y="5786454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+mj-lt"/>
              </a:rPr>
              <a:t>«Горшочек каши»</a:t>
            </a:r>
            <a:endParaRPr lang="ru-RU" sz="2000" b="1" i="1" dirty="0">
              <a:latin typeface="+mj-lt"/>
            </a:endParaRPr>
          </a:p>
        </p:txBody>
      </p:sp>
      <p:sp>
        <p:nvSpPr>
          <p:cNvPr id="2" name="Управляющая кнопка: далее 1">
            <a:hlinkClick r:id="rId8" action="ppaction://hlinksldjump" highlightClick="1"/>
          </p:cNvPr>
          <p:cNvSpPr/>
          <p:nvPr/>
        </p:nvSpPr>
        <p:spPr>
          <a:xfrm>
            <a:off x="8622792" y="6362019"/>
            <a:ext cx="521208" cy="52120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0034" y="428604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+mj-lt"/>
              </a:rPr>
              <a:t>«Золушка», «Кот в сапогах», «Мальчик с пальчик», «Волшебница».</a:t>
            </a:r>
            <a:endParaRPr lang="ru-RU" sz="2400" b="1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150017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Шарль Перро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2500306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+mj-lt"/>
              </a:rPr>
              <a:t>«Снежная Королева», «Русалочка», «Дикие лебеди», «Огниво».</a:t>
            </a:r>
            <a:endParaRPr lang="ru-RU" sz="2400" b="1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43372" y="3500438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Ганс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- Христиан Андерсен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4357694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+mj-lt"/>
              </a:rPr>
              <a:t>«Храбрый портняжка», «Король – </a:t>
            </a:r>
            <a:r>
              <a:rPr lang="ru-RU" sz="2400" b="1" i="1" dirty="0" err="1" smtClean="0">
                <a:latin typeface="+mj-lt"/>
              </a:rPr>
              <a:t>Дроздовик</a:t>
            </a:r>
            <a:r>
              <a:rPr lang="ru-RU" sz="2400" b="1" i="1" dirty="0" smtClean="0">
                <a:latin typeface="+mj-lt"/>
              </a:rPr>
              <a:t>», «Госпожа Метелица», «Соломинка, уголек и боб».</a:t>
            </a:r>
            <a:endParaRPr lang="ru-RU" sz="2400" b="1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9124" y="5357826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Братья Гримм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Управляющая кнопка: далее 1">
            <a:hlinkClick r:id="rId3" action="ppaction://hlinksldjump" highlightClick="1"/>
          </p:cNvPr>
          <p:cNvSpPr/>
          <p:nvPr/>
        </p:nvSpPr>
        <p:spPr>
          <a:xfrm>
            <a:off x="8622792" y="6209928"/>
            <a:ext cx="521208" cy="648072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Братья Гримм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21442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Швеция</a:t>
            </a:r>
            <a:endParaRPr lang="ru-RU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64305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Германия</a:t>
            </a:r>
            <a:endParaRPr lang="ru-RU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207167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Норвегия</a:t>
            </a:r>
            <a:endParaRPr lang="ru-RU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571480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Валентин Катаев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121442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Россия</a:t>
            </a:r>
            <a:endParaRPr lang="ru-RU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8" y="164305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Германия</a:t>
            </a:r>
            <a:endParaRPr lang="ru-RU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715008" y="207167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Финляндия</a:t>
            </a:r>
            <a:endParaRPr lang="ru-RU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328612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Шарль Перро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400050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Италия</a:t>
            </a:r>
            <a:endParaRPr lang="ru-RU" sz="2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5786" y="442913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Россия</a:t>
            </a:r>
            <a:endParaRPr lang="ru-RU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785786" y="485776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Франция</a:t>
            </a:r>
            <a:endParaRPr lang="ru-RU" sz="24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14942" y="3286124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Г.-Х. Андерсен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86446" y="407194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Италия</a:t>
            </a:r>
            <a:endParaRPr lang="ru-RU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86446" y="442913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Дания</a:t>
            </a:r>
            <a:endParaRPr lang="ru-RU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86446" y="485776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/>
              <a:t>Испания</a:t>
            </a:r>
            <a:endParaRPr lang="ru-RU" sz="2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29124" y="335756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Управляющая кнопка: далее 17">
            <a:hlinkClick r:id="rId3" action="ppaction://hlinksldjump" highlightClick="1"/>
          </p:cNvPr>
          <p:cNvSpPr/>
          <p:nvPr/>
        </p:nvSpPr>
        <p:spPr>
          <a:xfrm>
            <a:off x="8578960" y="6431743"/>
            <a:ext cx="565040" cy="43204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0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" presetID="8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/>
              <a:t>о</a:t>
            </a:r>
            <a:r>
              <a:rPr lang="ru-RU" sz="2800" b="1" i="1" dirty="0" smtClean="0"/>
              <a:t>диннадцать братьев - принцев</a:t>
            </a:r>
            <a:endParaRPr lang="ru-RU" sz="28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91700" y="1772816"/>
            <a:ext cx="242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 smtClean="0"/>
              <a:t>тыква</a:t>
            </a:r>
            <a:endParaRPr lang="ru-RU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68171" y="2564904"/>
            <a:ext cx="3683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 err="1" smtClean="0"/>
              <a:t>Рике</a:t>
            </a:r>
            <a:r>
              <a:rPr lang="ru-RU" sz="2800" b="1" i="1" dirty="0" smtClean="0"/>
              <a:t> - хохолок</a:t>
            </a:r>
            <a:endParaRPr lang="ru-RU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68171" y="3471889"/>
            <a:ext cx="3617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/>
              <a:t>с</a:t>
            </a:r>
            <a:r>
              <a:rPr lang="ru-RU" sz="2800" b="1" i="1" dirty="0" smtClean="0"/>
              <a:t>ын мельника</a:t>
            </a:r>
            <a:endParaRPr lang="ru-RU" sz="28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91700" y="4293096"/>
            <a:ext cx="241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 smtClean="0"/>
              <a:t>людоед</a:t>
            </a:r>
            <a:endParaRPr lang="ru-RU" sz="28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91700" y="5154893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/>
              <a:t>г</a:t>
            </a:r>
            <a:r>
              <a:rPr lang="ru-RU" sz="2800" b="1" i="1" dirty="0" smtClean="0"/>
              <a:t>адкий утенок</a:t>
            </a:r>
            <a:endParaRPr lang="ru-RU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91700" y="598083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800" b="1" i="1" dirty="0"/>
              <a:t>я</a:t>
            </a:r>
            <a:r>
              <a:rPr lang="ru-RU" sz="2800" b="1" i="1" dirty="0" smtClean="0"/>
              <a:t>чменное семечко</a:t>
            </a:r>
            <a:endParaRPr lang="ru-RU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160199" y="5486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лебедей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504" y="1785926"/>
            <a:ext cx="2352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карету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2571744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прекрасного принца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3504" y="3500438"/>
            <a:ext cx="2325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маркиза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8064" y="429309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льва, мышку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504" y="5143512"/>
            <a:ext cx="2110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лебедя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1502" y="598083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Дюймовочку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Управляющая кнопка: далее 16">
            <a:hlinkClick r:id="rId3" action="ppaction://hlinksldjump" highlightClick="1"/>
          </p:cNvPr>
          <p:cNvSpPr/>
          <p:nvPr/>
        </p:nvSpPr>
        <p:spPr>
          <a:xfrm>
            <a:off x="8748464" y="6281936"/>
            <a:ext cx="428058" cy="576064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«Спящая красавица»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Рике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 – хохолок»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70080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«Золушка»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49289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«Волшебница»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50100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«Красная Шапочка»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43711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«Кот в сапогах»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445224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«Мальчик с пальчик»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5938" y="260648"/>
            <a:ext cx="500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Глупый киснет, а умный все промыслит.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25938" y="980728"/>
            <a:ext cx="4910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чем оплошаешь, за то и отвечаешь.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1628800"/>
            <a:ext cx="4932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Не ищи красоты – ищи доброты.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11960" y="2492896"/>
            <a:ext cx="2503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Мал да удал.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55976" y="3501008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Все хорошо, что хорошо кончается.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355976" y="4437112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Неизведанный друг не хорош для услуг.</a:t>
            </a:r>
            <a:endParaRPr lang="ru-RU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355976" y="5445224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Красна птица пером, а человек – умом.</a:t>
            </a:r>
            <a:endParaRPr lang="ru-RU" sz="2000" b="1" dirty="0"/>
          </a:p>
        </p:txBody>
      </p:sp>
      <p:sp>
        <p:nvSpPr>
          <p:cNvPr id="17" name="Управляющая кнопка: далее 16">
            <a:hlinkClick r:id="rId3" action="ppaction://hlinksldjump" highlightClick="1"/>
          </p:cNvPr>
          <p:cNvSpPr/>
          <p:nvPr/>
        </p:nvSpPr>
        <p:spPr>
          <a:xfrm>
            <a:off x="8820472" y="6381328"/>
            <a:ext cx="323528" cy="476672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3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grpId="0" nodeType="withEffect">
                                  <p:stCondLst>
                                    <p:cond delay="3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3850"/>
                            </p:stCondLst>
                            <p:childTnLst>
                              <p:par>
                                <p:cTn id="10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850"/>
                            </p:stCondLst>
                            <p:childTnLst>
                              <p:par>
                                <p:cTn id="15" presetID="18" presetClass="emph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450"/>
                            </p:stCondLst>
                            <p:childTnLst>
                              <p:par>
                                <p:cTn id="20" presetID="18" presetClass="emph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8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4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090"/>
                            </p:stCondLst>
                            <p:childTnLst>
                              <p:par>
                                <p:cTn id="25" presetID="18" presetClass="emph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4690"/>
                            </p:stCondLst>
                            <p:childTnLst>
                              <p:par>
                                <p:cTn id="30" presetID="18" presetClass="emph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8890"/>
                            </p:stCondLst>
                            <p:childTnLst>
                              <p:par>
                                <p:cTn id="35" presetID="18" presetClass="emph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8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Оле - </a:t>
            </a:r>
            <a:r>
              <a:rPr lang="ru-RU" sz="2400" b="1" i="1" dirty="0" err="1" smtClean="0"/>
              <a:t>Лукойе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35729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солдата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071678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феи счастья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786058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Емели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335756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свинопаса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400050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купеческого сына</a:t>
            </a:r>
            <a:endParaRPr lang="ru-RU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464344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короля эльфов</a:t>
            </a:r>
            <a:endParaRPr lang="ru-RU" sz="2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5286388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</a:t>
            </a:r>
            <a:r>
              <a:rPr lang="ru-RU" sz="2400" b="1" i="1" dirty="0" err="1" smtClean="0"/>
              <a:t>Бильбо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Бэггинса</a:t>
            </a:r>
            <a:endParaRPr lang="ru-RU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592933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/>
              <a:t> у девочки Жени</a:t>
            </a:r>
            <a:endParaRPr lang="ru-RU" sz="24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57752" y="57148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волшебный зонтик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9190" y="135729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огниво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29190" y="2000240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калоши счастья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628" y="271462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щука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628" y="3357562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волшебный горшочек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2066" y="4000504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сундук - самолет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3504" y="464344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крылья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3504" y="521495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кольцо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43504" y="578645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цветик -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семицветик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Управляющая кнопка: далее 20">
            <a:hlinkClick r:id="rId2" action="ppaction://hlinksldjump" highlightClick="1"/>
          </p:cNvPr>
          <p:cNvSpPr/>
          <p:nvPr/>
        </p:nvSpPr>
        <p:spPr>
          <a:xfrm>
            <a:off x="8858279" y="6390995"/>
            <a:ext cx="309471" cy="443974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000"/>
                            </p:stCondLst>
                            <p:childTnLst>
                              <p:par>
                                <p:cTn id="25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0"/>
                            </p:stCondLst>
                            <p:childTnLst>
                              <p:par>
                                <p:cTn id="30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8000"/>
                            </p:stCondLst>
                            <p:childTnLst>
                              <p:par>
                                <p:cTn id="35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6000"/>
                            </p:stCondLst>
                            <p:childTnLst>
                              <p:par>
                                <p:cTn id="40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4000"/>
                            </p:stCondLst>
                            <p:childTnLst>
                              <p:par>
                                <p:cTn id="45" presetID="19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1011</TotalTime>
  <Words>614</Words>
  <Application>Microsoft Office PowerPoint</Application>
  <PresentationFormat>Экран (4:3)</PresentationFormat>
  <Paragraphs>143</Paragraphs>
  <Slides>10</Slides>
  <Notes>9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Урок – викторина «По дорогам сказки»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104</cp:revision>
  <dcterms:created xsi:type="dcterms:W3CDTF">2012-06-20T15:21:59Z</dcterms:created>
  <dcterms:modified xsi:type="dcterms:W3CDTF">2012-06-26T19:47:33Z</dcterms:modified>
</cp:coreProperties>
</file>