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4" r:id="rId5"/>
    <p:sldId id="266" r:id="rId6"/>
    <p:sldId id="261" r:id="rId7"/>
    <p:sldId id="267" r:id="rId8"/>
    <p:sldId id="270" r:id="rId9"/>
    <p:sldId id="268" r:id="rId10"/>
    <p:sldId id="269" r:id="rId11"/>
    <p:sldId id="258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51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6614-F0CC-4BFC-9999-6E799EABB587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FF30-BB9C-4F66-9B71-D4F16E56A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arm7.staticflickr.com/6207/6125950990_be20b9d47f_m.jpg" TargetMode="External"/><Relationship Id="rId2" Type="http://schemas.openxmlformats.org/officeDocument/2006/relationships/hyperlink" Target="http://i.istockimg.com/file_thumbview_approve/11820937/2/stock-photo-11820937-daredevil-adrenaline-junky-white-mice-extreme-skateboard-jumping-stunt-mous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rtiny.ucoz.ru/_ph/522/2/558286391.gif" TargetMode="External"/><Relationship Id="rId5" Type="http://schemas.openxmlformats.org/officeDocument/2006/relationships/hyperlink" Target="http://art-apple.ru/albums/userpics/10001/illustration1.jpg" TargetMode="External"/><Relationship Id="rId4" Type="http://schemas.openxmlformats.org/officeDocument/2006/relationships/hyperlink" Target="http://1.bp.blogspot.com/_JCSiW4cwDkw/SX9V6ifd3DI/AAAAAAAACOE/hvYWvGA7HRA/s400/thumbnail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jpeg"/><Relationship Id="rId2" Type="http://schemas.openxmlformats.org/officeDocument/2006/relationships/audio" Target="file:///C:\Users\User\Desktop\3&#1073;%203&#1074;\MODULE%203%205a\02%20-%20Ex.%203,%20p.%2043.mp3" TargetMode="External"/><Relationship Id="rId1" Type="http://schemas.openxmlformats.org/officeDocument/2006/relationships/audio" Target="file:///C:\Users\User\Desktop\3&#1073;%203&#1074;\MODULE%203%205a\01%20-%20Ex.%201,%20p.%2042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Module%203%205b\03%20-%20Ex.%204,%20p.%2045.mp3" TargetMode="Externa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Food </a:t>
            </a:r>
            <a:r>
              <a:rPr lang="en-US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like!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Скорова Надежда Константиновна</a:t>
            </a:r>
          </a:p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английского языка</a:t>
            </a:r>
          </a:p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СОШ 420</a:t>
            </a:r>
          </a:p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2012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328498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к уроку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692696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en-US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60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en-US" sz="6000" b="1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6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r>
              <a:rPr lang="en-US" sz="60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r>
              <a:rPr lang="en-US" sz="6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sz="6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105273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about yourself</a:t>
            </a:r>
            <a:endParaRPr lang="ru-RU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404664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7 </a:t>
            </a:r>
            <a:r>
              <a:rPr lang="ru-RU" sz="2800" dirty="0" smtClean="0">
                <a:solidFill>
                  <a:schemeClr val="bg1"/>
                </a:solidFill>
              </a:rPr>
              <a:t>(4</a:t>
            </a:r>
            <a:r>
              <a:rPr lang="en-US" sz="2800" dirty="0" smtClean="0">
                <a:solidFill>
                  <a:schemeClr val="bg1"/>
                </a:solidFill>
              </a:rPr>
              <a:t>5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2420888"/>
            <a:ext cx="60841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like __________.</a:t>
            </a:r>
          </a:p>
          <a:p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don’t like _________.</a:t>
            </a:r>
          </a:p>
          <a:p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favourite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food is __________.</a:t>
            </a:r>
          </a:p>
          <a:p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е.jpg"/>
          <p:cNvPicPr>
            <a:picLocks noChangeAspect="1"/>
          </p:cNvPicPr>
          <p:nvPr/>
        </p:nvPicPr>
        <p:blipFill>
          <a:blip r:embed="rId2" cstate="screen">
            <a:lum bright="-10000" contrast="30000"/>
          </a:blip>
          <a:stretch>
            <a:fillRect/>
          </a:stretch>
        </p:blipFill>
        <p:spPr>
          <a:xfrm>
            <a:off x="5436096" y="1988840"/>
            <a:ext cx="1021205" cy="9361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Рисунок 7" descr="бу.jpg"/>
          <p:cNvPicPr>
            <a:picLocks noChangeAspect="1"/>
          </p:cNvPicPr>
          <p:nvPr/>
        </p:nvPicPr>
        <p:blipFill>
          <a:blip r:embed="rId3" cstate="screen">
            <a:lum bright="-10000" contrast="30000"/>
          </a:blip>
          <a:stretch>
            <a:fillRect/>
          </a:stretch>
        </p:blipFill>
        <p:spPr>
          <a:xfrm>
            <a:off x="6372200" y="2924944"/>
            <a:ext cx="1092734" cy="1036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Рисунок 9" descr="с.jpg"/>
          <p:cNvPicPr>
            <a:picLocks noChangeAspect="1"/>
          </p:cNvPicPr>
          <p:nvPr/>
        </p:nvPicPr>
        <p:blipFill>
          <a:blip r:embed="rId4" cstate="screen">
            <a:lum bright="-10000" contrast="30000"/>
          </a:blip>
          <a:stretch>
            <a:fillRect/>
          </a:stretch>
        </p:blipFill>
        <p:spPr>
          <a:xfrm>
            <a:off x="7452320" y="3861048"/>
            <a:ext cx="654936" cy="100969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1" name="Содержимое 3" descr="мальчик.jpg"/>
          <p:cNvPicPr>
            <a:picLocks noChangeAspect="1"/>
          </p:cNvPicPr>
          <p:nvPr/>
        </p:nvPicPr>
        <p:blipFill>
          <a:blip r:embed="rId5" cstate="screen">
            <a:lum bright="-20000" contrast="30000"/>
          </a:blip>
          <a:stretch>
            <a:fillRect/>
          </a:stretch>
        </p:blipFill>
        <p:spPr>
          <a:xfrm>
            <a:off x="611560" y="5085184"/>
            <a:ext cx="1296144" cy="129614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457200" y="384473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Hometask</a:t>
            </a: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060848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Student’s book:</a:t>
            </a:r>
          </a:p>
          <a:p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</a:p>
          <a:p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Workbook: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1988840"/>
            <a:ext cx="1440160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, 2</a:t>
            </a:r>
            <a:r>
              <a:rPr lang="ru-RU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smtClean="0">
                <a:solidFill>
                  <a:schemeClr val="bg1"/>
                </a:solidFill>
              </a:rPr>
              <a:t>44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3717032"/>
            <a:ext cx="2232248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3, 4, 5, 6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438618"/>
            <a:ext cx="86460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http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://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istockimg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com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file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_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thumbview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_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approve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/11820937/2/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stock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photo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11820937-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daredevil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adrenaline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junky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white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mice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extreme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skateboard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jumping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stunt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mouse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  <a:hlinkClick r:id="rId2"/>
              </a:rPr>
              <a:t>jpg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-  мышь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hlinkClick r:id="rId3"/>
            </a:endParaRPr>
          </a:p>
          <a:p>
            <a:pPr>
              <a:buNone/>
            </a:pPr>
            <a:endParaRPr lang="ru-RU" sz="2000" dirty="0" smtClean="0">
              <a:hlinkClick r:id="rId3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42088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http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://1.</a:t>
            </a:r>
            <a:r>
              <a:rPr lang="en-US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bp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lang="en-US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blogspot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com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/_</a:t>
            </a:r>
            <a:r>
              <a:rPr lang="en-US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JCSiW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4</a:t>
            </a:r>
            <a:r>
              <a:rPr lang="en-US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cwDkw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SX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9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V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6</a:t>
            </a:r>
            <a:r>
              <a:rPr lang="en-US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ifd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3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DI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AAAAAAAACOE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lang="en-US" sz="2000" dirty="0" err="1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hvYWvGA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7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HRA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s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400/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thumbnail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  <a:hlinkClick r:id="rId4"/>
              </a:rPr>
              <a:t>jpg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0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мальчик </a:t>
            </a: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645024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hlinkClick r:id="rId5"/>
              </a:rPr>
              <a:t>http://art-apple.ru/albums/userpics/10001/illustration1.jpg</a:t>
            </a:r>
            <a:r>
              <a:rPr lang="en-US" sz="2400" u="sng" dirty="0" smtClean="0"/>
              <a:t> </a:t>
            </a:r>
            <a:r>
              <a:rPr lang="ru-RU" sz="2400" u="sng" dirty="0" smtClean="0"/>
              <a:t> </a:t>
            </a:r>
            <a:r>
              <a:rPr lang="ru-RU" sz="2400" dirty="0" smtClean="0"/>
              <a:t>- девочка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43711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Н.И.Быкова, Д.Дули,  М.Д. Поспелова, В. Эванс Английский язык 3 класс Учебник  Просвещение 2011 г.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515719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Н.И.Быкова, Д.Дули,  М.Д. Поспелова, В. Эванс Английский язык 3 класс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</a:t>
            </a:r>
            <a:r>
              <a:rPr lang="en-US" sz="2000" dirty="0" smtClean="0">
                <a:solidFill>
                  <a:srgbClr val="002060"/>
                </a:solidFill>
              </a:rPr>
              <a:t>D</a:t>
            </a:r>
            <a:r>
              <a:rPr lang="ru-RU" sz="2000" dirty="0" smtClean="0">
                <a:solidFill>
                  <a:srgbClr val="002060"/>
                </a:solidFill>
              </a:rPr>
              <a:t>  Просвещение 2011 г.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5877272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Н.И.Быкова, Д.Дули,  М.Д. Поспелова, В. Эванс Английский в фокусе -3 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Книга для учителя  Просвещение 2008г.  Урок 5</a:t>
            </a:r>
            <a:r>
              <a:rPr lang="en-US" sz="2000" dirty="0" smtClean="0">
                <a:solidFill>
                  <a:srgbClr val="002060"/>
                </a:solidFill>
              </a:rPr>
              <a:t>b</a:t>
            </a:r>
            <a:r>
              <a:rPr lang="ru-RU" sz="2000" dirty="0" smtClean="0">
                <a:solidFill>
                  <a:srgbClr val="002060"/>
                </a:solidFill>
              </a:rPr>
              <a:t> (с. 49-50)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105835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hlinkClick r:id="rId6"/>
              </a:rPr>
              <a:t>http://kartiny.ucoz.ru/_ph/522/2/558286391.gif</a:t>
            </a:r>
            <a:r>
              <a:rPr lang="ru-RU" sz="2400" u="sng" dirty="0" smtClean="0"/>
              <a:t>  - нотки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15.11.12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5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124744"/>
            <a:ext cx="8712968" cy="5256584"/>
          </a:xfrm>
        </p:spPr>
        <p:txBody>
          <a:bodyPr>
            <a:normAutofit lnSpcReduction="10000"/>
          </a:bodyPr>
          <a:lstStyle/>
          <a:p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на уроке:</a:t>
            </a:r>
            <a:endParaRPr lang="en-US" sz="28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вспоминаем словами по теме </a:t>
            </a:r>
            <a:r>
              <a:rPr 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“Food”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проверяем домашнее задание, поём песенку и читаем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диалог ( Майя и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Лулу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учимся уточнять, любишь ли ты эту еду и отвечать «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учимся расспрашивать о любимой еде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Раскала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отвечать «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/ «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говорить о том, какую еду любит и какую еду не любит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Раскал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говорить о любимой и нелюбимой еде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читаем слова с буквой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знакомимся с домашним заданием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ьь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lum bright="-10000" contrast="30000"/>
          </a:blip>
          <a:stretch>
            <a:fillRect/>
          </a:stretch>
        </p:blipFill>
        <p:spPr>
          <a:xfrm>
            <a:off x="1115616" y="692696"/>
            <a:ext cx="1020819" cy="8640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е.jpg"/>
          <p:cNvPicPr>
            <a:picLocks noChangeAspect="1"/>
          </p:cNvPicPr>
          <p:nvPr/>
        </p:nvPicPr>
        <p:blipFill>
          <a:blip r:embed="rId3" cstate="screen">
            <a:lum bright="-10000" contrast="30000"/>
          </a:blip>
          <a:stretch>
            <a:fillRect/>
          </a:stretch>
        </p:blipFill>
        <p:spPr>
          <a:xfrm>
            <a:off x="1115616" y="2060848"/>
            <a:ext cx="1021205" cy="9361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Рисунок 5" descr="с.jpg"/>
          <p:cNvPicPr>
            <a:picLocks noChangeAspect="1"/>
          </p:cNvPicPr>
          <p:nvPr/>
        </p:nvPicPr>
        <p:blipFill>
          <a:blip r:embed="rId4" cstate="screen">
            <a:lum bright="-10000" contrast="30000"/>
          </a:blip>
          <a:stretch>
            <a:fillRect/>
          </a:stretch>
        </p:blipFill>
        <p:spPr>
          <a:xfrm>
            <a:off x="1259632" y="3573016"/>
            <a:ext cx="654936" cy="100969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Рисунок 6" descr="ф.jpg"/>
          <p:cNvPicPr>
            <a:picLocks noChangeAspect="1"/>
          </p:cNvPicPr>
          <p:nvPr/>
        </p:nvPicPr>
        <p:blipFill>
          <a:blip r:embed="rId5" cstate="screen">
            <a:lum bright="-10000" contrast="30000"/>
          </a:blip>
          <a:stretch>
            <a:fillRect/>
          </a:stretch>
        </p:blipFill>
        <p:spPr>
          <a:xfrm>
            <a:off x="1187624" y="5157192"/>
            <a:ext cx="803144" cy="96947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Рисунок 7" descr="ж.jpg"/>
          <p:cNvPicPr>
            <a:picLocks noChangeAspect="1"/>
          </p:cNvPicPr>
          <p:nvPr/>
        </p:nvPicPr>
        <p:blipFill>
          <a:blip r:embed="rId6" cstate="screen">
            <a:lum bright="-10000" contrast="30000"/>
          </a:blip>
          <a:stretch>
            <a:fillRect/>
          </a:stretch>
        </p:blipFill>
        <p:spPr>
          <a:xfrm>
            <a:off x="4067944" y="764704"/>
            <a:ext cx="820344" cy="125615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9" name="Рисунок 8" descr="з.jpg"/>
          <p:cNvPicPr>
            <a:picLocks noChangeAspect="1"/>
          </p:cNvPicPr>
          <p:nvPr/>
        </p:nvPicPr>
        <p:blipFill>
          <a:blip r:embed="rId7" cstate="screen">
            <a:lum bright="-10000" contrast="30000"/>
          </a:blip>
          <a:stretch>
            <a:fillRect/>
          </a:stretch>
        </p:blipFill>
        <p:spPr>
          <a:xfrm>
            <a:off x="7164288" y="764704"/>
            <a:ext cx="604294" cy="11087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Рисунок 9" descr="л.jpg"/>
          <p:cNvPicPr>
            <a:picLocks noChangeAspect="1"/>
          </p:cNvPicPr>
          <p:nvPr/>
        </p:nvPicPr>
        <p:blipFill>
          <a:blip r:embed="rId8" cstate="screen">
            <a:lum bright="-10000" contrast="30000"/>
          </a:blip>
          <a:stretch>
            <a:fillRect/>
          </a:stretch>
        </p:blipFill>
        <p:spPr>
          <a:xfrm>
            <a:off x="3923928" y="3789040"/>
            <a:ext cx="1053840" cy="65090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1" name="Рисунок 10" descr="3.jpg"/>
          <p:cNvPicPr>
            <a:picLocks noChangeAspect="1"/>
          </p:cNvPicPr>
          <p:nvPr/>
        </p:nvPicPr>
        <p:blipFill>
          <a:blip r:embed="rId9" cstate="screen">
            <a:lum bright="-10000" contrast="30000"/>
          </a:blip>
          <a:stretch>
            <a:fillRect/>
          </a:stretch>
        </p:blipFill>
        <p:spPr>
          <a:xfrm>
            <a:off x="7092280" y="2492896"/>
            <a:ext cx="792708" cy="7879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2" name="Рисунок 11" descr="д.jpg"/>
          <p:cNvPicPr>
            <a:picLocks noChangeAspect="1"/>
          </p:cNvPicPr>
          <p:nvPr/>
        </p:nvPicPr>
        <p:blipFill>
          <a:blip r:embed="rId10" cstate="screen">
            <a:lum bright="-10000" contrast="30000"/>
          </a:blip>
          <a:stretch>
            <a:fillRect/>
          </a:stretch>
        </p:blipFill>
        <p:spPr>
          <a:xfrm>
            <a:off x="6732240" y="3861048"/>
            <a:ext cx="1349356" cy="69036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5" name="Рисунок 14" descr="бу.jpg"/>
          <p:cNvPicPr>
            <a:picLocks noChangeAspect="1"/>
          </p:cNvPicPr>
          <p:nvPr/>
        </p:nvPicPr>
        <p:blipFill>
          <a:blip r:embed="rId11" cstate="screen">
            <a:lum bright="-10000" contrast="30000"/>
          </a:blip>
          <a:stretch>
            <a:fillRect/>
          </a:stretch>
        </p:blipFill>
        <p:spPr>
          <a:xfrm>
            <a:off x="3923928" y="5013176"/>
            <a:ext cx="1092734" cy="1036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6" name="Рисунок 15" descr="Безымянный.jpg"/>
          <p:cNvPicPr>
            <a:picLocks noChangeAspect="1"/>
          </p:cNvPicPr>
          <p:nvPr/>
        </p:nvPicPr>
        <p:blipFill>
          <a:blip r:embed="rId12" cstate="screen">
            <a:lum bright="-10000" contrast="30000"/>
          </a:blip>
          <a:stretch>
            <a:fillRect/>
          </a:stretch>
        </p:blipFill>
        <p:spPr>
          <a:xfrm>
            <a:off x="6804248" y="5445224"/>
            <a:ext cx="1351024" cy="52539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7" name="Рисунок 16" descr="сыр.jpg"/>
          <p:cNvPicPr>
            <a:picLocks noChangeAspect="1"/>
          </p:cNvPicPr>
          <p:nvPr/>
        </p:nvPicPr>
        <p:blipFill>
          <a:blip r:embed="rId13" cstate="screen">
            <a:lum bright="-10000" contrast="30000"/>
          </a:blip>
          <a:stretch>
            <a:fillRect/>
          </a:stretch>
        </p:blipFill>
        <p:spPr>
          <a:xfrm flipV="1">
            <a:off x="4067944" y="2636912"/>
            <a:ext cx="905256" cy="5608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" name="TextBox 13"/>
          <p:cNvSpPr txBox="1"/>
          <p:nvPr/>
        </p:nvSpPr>
        <p:spPr>
          <a:xfrm>
            <a:off x="3059832" y="0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it?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14847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chicken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29249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vegetables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560" y="450912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cream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602128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chocolate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1920" y="19888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water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79912" y="314096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23928" y="443711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602128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burger</a:t>
            </a:r>
            <a:r>
              <a:rPr 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ru-RU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184482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lemonade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2280" y="321297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</a:t>
            </a:r>
            <a:r>
              <a:rPr 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ru-RU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4208" y="458112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sandwich</a:t>
            </a:r>
            <a:r>
              <a:rPr 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endParaRPr lang="ru-RU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76256" y="594928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chips</a:t>
            </a:r>
            <a:endParaRPr lang="ru-RU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3б 3в\Module_2 _3a\нотки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620688"/>
            <a:ext cx="1512391" cy="5519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27984" y="980728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 (12)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8367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sing!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01 - Ex. 1, p. 4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99592" y="1412776"/>
            <a:ext cx="304800" cy="304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27984" y="1628800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smtClean="0">
                <a:solidFill>
                  <a:schemeClr val="bg1"/>
                </a:solidFill>
              </a:rPr>
              <a:t>43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155679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read!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оловок 5"/>
          <p:cNvSpPr txBox="1">
            <a:spLocks noGrp="1"/>
          </p:cNvSpPr>
          <p:nvPr>
            <p:ph type="title"/>
          </p:nvPr>
        </p:nvSpPr>
        <p:spPr>
          <a:xfrm>
            <a:off x="539552" y="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02 - Ex. 3, p. 43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236296" y="1412776"/>
            <a:ext cx="304800" cy="304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91680" y="2276872"/>
            <a:ext cx="66247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like ...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Я люблю …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don’t like ...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не люблю …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like ...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       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 любишь …?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I don’t!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Нет!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have some ...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мне немного …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you are!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Вот, возьми!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for ...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для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59492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Yes!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8304" y="59492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No!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Maya likes burgers.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 descr="Безымянный4.jpg"/>
          <p:cNvPicPr>
            <a:picLocks noChangeAspect="1"/>
          </p:cNvPicPr>
          <p:nvPr/>
        </p:nvPicPr>
        <p:blipFill>
          <a:blip r:embed="rId7" cstate="screen">
            <a:lum bright="-10000" contrast="30000"/>
          </a:blip>
          <a:stretch>
            <a:fillRect/>
          </a:stretch>
        </p:blipFill>
        <p:spPr>
          <a:xfrm rot="10984581" flipH="1">
            <a:off x="6615374" y="4964612"/>
            <a:ext cx="901511" cy="1035991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296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619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5"/>
          <p:cNvSpPr txBox="1">
            <a:spLocks noGrp="1"/>
          </p:cNvSpPr>
          <p:nvPr>
            <p:ph type="title"/>
          </p:nvPr>
        </p:nvSpPr>
        <p:spPr>
          <a:xfrm>
            <a:off x="539552" y="769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Please, check up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908720"/>
            <a:ext cx="1152128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908720"/>
            <a:ext cx="1224136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43808" y="908720"/>
          <a:ext cx="3347864" cy="3096344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347864"/>
              </a:tblGrid>
              <a:tr h="309634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ru-RU" sz="2800" b="0" dirty="0" smtClean="0"/>
                        <a:t>        </a:t>
                      </a:r>
                      <a:r>
                        <a:rPr lang="en-US" sz="2800" b="0" dirty="0" smtClean="0"/>
                        <a:t>1  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pizza</a:t>
                      </a:r>
                    </a:p>
                    <a:p>
                      <a:r>
                        <a:rPr lang="ru-RU" sz="2800" dirty="0" smtClean="0"/>
                        <a:t>        </a:t>
                      </a:r>
                      <a:r>
                        <a:rPr lang="en-US" sz="2800" dirty="0" smtClean="0"/>
                        <a:t>2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ice cream</a:t>
                      </a:r>
                    </a:p>
                    <a:p>
                      <a:r>
                        <a:rPr lang="ru-RU" sz="2800" dirty="0" smtClean="0"/>
                        <a:t>        </a:t>
                      </a:r>
                      <a:r>
                        <a:rPr lang="en-US" sz="2800" dirty="0" smtClean="0"/>
                        <a:t>3 </a:t>
                      </a:r>
                      <a:r>
                        <a:rPr lang="en-US" sz="2800" b="0" dirty="0" smtClean="0"/>
                        <a:t> 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chocolate</a:t>
                      </a:r>
                    </a:p>
                    <a:p>
                      <a:r>
                        <a:rPr lang="ru-RU" sz="2800" dirty="0" smtClean="0"/>
                        <a:t>       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en-US" sz="2800" dirty="0" smtClean="0"/>
                        <a:t>4 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lemonade</a:t>
                      </a:r>
                    </a:p>
                    <a:p>
                      <a:r>
                        <a:rPr lang="ru-RU" sz="2800" dirty="0" smtClean="0"/>
                        <a:t>        </a:t>
                      </a:r>
                      <a:r>
                        <a:rPr lang="en-US" sz="2800" dirty="0" smtClean="0"/>
                        <a:t>5 </a:t>
                      </a:r>
                      <a:r>
                        <a:rPr lang="en-US" sz="2800" b="0" dirty="0" smtClean="0"/>
                        <a:t> 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burgers</a:t>
                      </a:r>
                      <a:endParaRPr lang="ru-RU" sz="28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059832" y="1052736"/>
          <a:ext cx="2952328" cy="579120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46423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Jack’s Snack Bar</a:t>
                      </a:r>
                      <a:endParaRPr lang="ru-RU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51520" y="4653136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likes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chocolate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like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lemonade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530120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Jill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likes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vegetables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doesn’t like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594928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likes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cream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he doesn’t like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5076056" y="4725144"/>
            <a:ext cx="1296144" cy="504056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Кольцо 22"/>
          <p:cNvSpPr/>
          <p:nvPr/>
        </p:nvSpPr>
        <p:spPr>
          <a:xfrm>
            <a:off x="5148064" y="5373216"/>
            <a:ext cx="1368152" cy="504056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ольцо 23"/>
          <p:cNvSpPr/>
          <p:nvPr/>
        </p:nvSpPr>
        <p:spPr>
          <a:xfrm>
            <a:off x="4932040" y="6021288"/>
            <a:ext cx="1368152" cy="504056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ольцо 24"/>
          <p:cNvSpPr/>
          <p:nvPr/>
        </p:nvSpPr>
        <p:spPr>
          <a:xfrm>
            <a:off x="1835696" y="4797152"/>
            <a:ext cx="288032" cy="36004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Кольцо 25"/>
          <p:cNvSpPr/>
          <p:nvPr/>
        </p:nvSpPr>
        <p:spPr>
          <a:xfrm>
            <a:off x="1691680" y="5445224"/>
            <a:ext cx="216024" cy="36004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1763688" y="6093296"/>
            <a:ext cx="216024" cy="360040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люс 27"/>
          <p:cNvSpPr/>
          <p:nvPr/>
        </p:nvSpPr>
        <p:spPr>
          <a:xfrm>
            <a:off x="1403648" y="4149080"/>
            <a:ext cx="504056" cy="432048"/>
          </a:xfrm>
          <a:prstGeom prst="mathPlus">
            <a:avLst/>
          </a:prstGeom>
          <a:ln w="635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Минус 28"/>
          <p:cNvSpPr/>
          <p:nvPr/>
        </p:nvSpPr>
        <p:spPr>
          <a:xfrm>
            <a:off x="5436096" y="4149080"/>
            <a:ext cx="482352" cy="576064"/>
          </a:xfrm>
          <a:prstGeom prst="mathMinus">
            <a:avLst/>
          </a:prstGeom>
          <a:ln w="3175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льчик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lum bright="-20000" contrast="30000"/>
          </a:blip>
          <a:stretch>
            <a:fillRect/>
          </a:stretch>
        </p:blipFill>
        <p:spPr>
          <a:xfrm>
            <a:off x="323528" y="260648"/>
            <a:ext cx="1124744" cy="112474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девочка.jpg"/>
          <p:cNvPicPr>
            <a:picLocks noChangeAspect="1"/>
          </p:cNvPicPr>
          <p:nvPr/>
        </p:nvPicPr>
        <p:blipFill>
          <a:blip r:embed="rId3" cstate="screen">
            <a:lum bright="-20000" contrast="30000"/>
          </a:blip>
          <a:stretch>
            <a:fillRect/>
          </a:stretch>
        </p:blipFill>
        <p:spPr>
          <a:xfrm>
            <a:off x="7524328" y="332656"/>
            <a:ext cx="1124744" cy="112474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extBox 6"/>
          <p:cNvSpPr txBox="1"/>
          <p:nvPr/>
        </p:nvSpPr>
        <p:spPr>
          <a:xfrm>
            <a:off x="3851920" y="836712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ru-RU" sz="2800" dirty="0" smtClean="0">
                <a:solidFill>
                  <a:schemeClr val="bg1"/>
                </a:solidFill>
              </a:rPr>
              <a:t> (4</a:t>
            </a:r>
            <a:r>
              <a:rPr lang="en-US" sz="2800" dirty="0" smtClean="0">
                <a:solidFill>
                  <a:schemeClr val="bg1"/>
                </a:solidFill>
              </a:rPr>
              <a:t>4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0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up a dialogue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1556792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Anna, do you like _______?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198884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Yes, I do!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6056" y="155679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chicken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7704" y="249289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Jack, do you like ______ ?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7704" y="30689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Yes, I do!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/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8024" y="249289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burgers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Безымянны009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tretch>
            <a:fillRect/>
          </a:stretch>
        </p:blipFill>
        <p:spPr>
          <a:xfrm>
            <a:off x="1331640" y="3933056"/>
            <a:ext cx="6443472" cy="17861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39752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0112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Jack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306896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No, I don’t!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21" grpId="1"/>
      <p:bldP spid="23" grpId="0"/>
      <p:bldP spid="24" grpId="0"/>
      <p:bldP spid="25" grpId="0"/>
      <p:bldP spid="25" grpId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836712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and answer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188640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ru-RU" sz="2800" dirty="0" smtClean="0">
                <a:solidFill>
                  <a:schemeClr val="bg1"/>
                </a:solidFill>
              </a:rPr>
              <a:t> (4</a:t>
            </a:r>
            <a:r>
              <a:rPr lang="en-US" sz="2800" dirty="0" smtClean="0">
                <a:solidFill>
                  <a:schemeClr val="bg1"/>
                </a:solidFill>
              </a:rPr>
              <a:t>4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6" name="Рисунок 35" descr="0 - копия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1403648" y="1700808"/>
            <a:ext cx="6620256" cy="234696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7" name="TextBox 56"/>
          <p:cNvSpPr txBox="1"/>
          <p:nvPr/>
        </p:nvSpPr>
        <p:spPr>
          <a:xfrm>
            <a:off x="1835696" y="450912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Does Rascal like _________?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35696" y="530120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he does! / No, he doesn’t!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" name="Рисунок 59" descr="Безымянный 2.jpg"/>
          <p:cNvPicPr>
            <a:picLocks noChangeAspect="1"/>
          </p:cNvPicPr>
          <p:nvPr/>
        </p:nvPicPr>
        <p:blipFill>
          <a:blip r:embed="rId3" cstate="screen">
            <a:lum bright="-10000" contrast="30000"/>
          </a:blip>
          <a:stretch>
            <a:fillRect/>
          </a:stretch>
        </p:blipFill>
        <p:spPr>
          <a:xfrm rot="10459520" flipH="1">
            <a:off x="577395" y="4616470"/>
            <a:ext cx="754655" cy="80282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1" name="Рисунок 60" descr="Безымянный4.jpg"/>
          <p:cNvPicPr>
            <a:picLocks noChangeAspect="1"/>
          </p:cNvPicPr>
          <p:nvPr/>
        </p:nvPicPr>
        <p:blipFill>
          <a:blip r:embed="rId4" cstate="screen">
            <a:lum bright="-10000" contrast="30000"/>
          </a:blip>
          <a:stretch>
            <a:fillRect/>
          </a:stretch>
        </p:blipFill>
        <p:spPr>
          <a:xfrm rot="10984581" flipH="1">
            <a:off x="7691628" y="4961274"/>
            <a:ext cx="773160" cy="888493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3" name="Стрелка вниз 22"/>
          <p:cNvSpPr/>
          <p:nvPr/>
        </p:nvSpPr>
        <p:spPr>
          <a:xfrm rot="16200000">
            <a:off x="3275856" y="18448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5400000" flipH="1">
            <a:off x="7524328" y="18448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3419872" y="299695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5400000" flipH="1">
            <a:off x="6300192" y="249289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6200000">
            <a:off x="2195736" y="3645024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5400000" flipH="1">
            <a:off x="6660232" y="350100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764704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 about Rascal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188640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 (4</a:t>
            </a:r>
            <a:r>
              <a:rPr lang="en-US" sz="2800" dirty="0" smtClean="0">
                <a:solidFill>
                  <a:schemeClr val="bg1"/>
                </a:solidFill>
              </a:rPr>
              <a:t>4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6" name="Рисунок 35" descr="0 - копия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1259632" y="1556792"/>
            <a:ext cx="6620256" cy="234696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7" name="TextBox 56"/>
          <p:cNvSpPr txBox="1"/>
          <p:nvPr/>
        </p:nvSpPr>
        <p:spPr>
          <a:xfrm>
            <a:off x="0" y="40770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Rascal likes _________, but he doesn’t like ________.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7971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Rascal likes _________, but he doesn’t like ________.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51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Rascal likes _________, but he doesn’t like ________.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40050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eggs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96336" y="407707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chips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95736" y="472514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9712" y="479715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vegetables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24328" y="4797152"/>
            <a:ext cx="161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5736" y="544522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chicken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24328" y="551723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1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8864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Let’s read 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ɪ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] [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ɪ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]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1196752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 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(4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ru-RU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1196752"/>
            <a:ext cx="1152128" cy="5232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5 </a:t>
            </a:r>
            <a:r>
              <a:rPr lang="ru-RU" sz="2800" dirty="0" smtClean="0">
                <a:solidFill>
                  <a:schemeClr val="bg1"/>
                </a:solidFill>
              </a:rPr>
              <a:t>(4</a:t>
            </a:r>
            <a:r>
              <a:rPr lang="en-US" sz="2800" dirty="0" smtClean="0">
                <a:solidFill>
                  <a:schemeClr val="bg1"/>
                </a:solidFill>
              </a:rPr>
              <a:t>5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1680" y="2060850"/>
          <a:ext cx="6096000" cy="40614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0"/>
                <a:gridCol w="3048000"/>
              </a:tblGrid>
              <a:tr h="672074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[</a:t>
                      </a:r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n-US" sz="4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Calibri"/>
                        </a:rPr>
                        <a:t>ɪ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Calibri"/>
                        </a:rPr>
                        <a:t>]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[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Calibri"/>
                        </a:rPr>
                        <a:t>ɪ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Calibri"/>
                        </a:rPr>
                        <a:t>] </a:t>
                      </a:r>
                      <a:endParaRPr lang="ru-RU" sz="4000" dirty="0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07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stock-photo-11820937-daredevil-adrenaline-junky-white-mice-extreme-skateboard-jumping-stunt-m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916832"/>
            <a:ext cx="1162410" cy="95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</p:pic>
      <p:sp>
        <p:nvSpPr>
          <p:cNvPr id="9" name="TextBox 8"/>
          <p:cNvSpPr txBox="1"/>
          <p:nvPr/>
        </p:nvSpPr>
        <p:spPr>
          <a:xfrm>
            <a:off x="8172400" y="1916832"/>
            <a:ext cx="4764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285293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cream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34290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414908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9792" y="479715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551723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kite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278092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biscuits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350100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414908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milk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4797152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551723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chicken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03 - Ex. 4, p. 4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907704" y="134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40352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636</Words>
  <Application>Microsoft Office PowerPoint</Application>
  <PresentationFormat>Экран (4:3)</PresentationFormat>
  <Paragraphs>139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Food I like!</vt:lpstr>
      <vt:lpstr>15.11.12  Урок 5 b</vt:lpstr>
      <vt:lpstr>Слайд 3</vt:lpstr>
      <vt:lpstr>Homework</vt:lpstr>
      <vt:lpstr>Please, check up</vt:lpstr>
      <vt:lpstr>Слайд 6</vt:lpstr>
      <vt:lpstr>Слайд 7</vt:lpstr>
      <vt:lpstr>Слайд 8</vt:lpstr>
      <vt:lpstr>Слайд 9</vt:lpstr>
      <vt:lpstr>Слайд 10</vt:lpstr>
      <vt:lpstr>Hometask</vt:lpstr>
      <vt:lpstr>http://i.istockimg.com/file_thumbview_approve/11820937/2/stock-photo- 11820937-daredevil-adrenaline-junky-white-mice-extreme-skateboard -jumping-stunt-mouse.jpg   -  мышь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89</cp:revision>
  <dcterms:created xsi:type="dcterms:W3CDTF">2012-11-10T12:12:23Z</dcterms:created>
  <dcterms:modified xsi:type="dcterms:W3CDTF">2012-11-17T19:45:55Z</dcterms:modified>
</cp:coreProperties>
</file>