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85" r:id="rId4"/>
    <p:sldId id="286" r:id="rId5"/>
    <p:sldId id="282" r:id="rId6"/>
    <p:sldId id="275" r:id="rId7"/>
    <p:sldId id="272" r:id="rId8"/>
    <p:sldId id="276" r:id="rId9"/>
    <p:sldId id="277" r:id="rId10"/>
    <p:sldId id="274" r:id="rId11"/>
    <p:sldId id="278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D52"/>
    <a:srgbClr val="98B5D8"/>
    <a:srgbClr val="FFDA65"/>
    <a:srgbClr val="D7F5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727" autoAdjust="0"/>
  </p:normalViewPr>
  <p:slideViewPr>
    <p:cSldViewPr>
      <p:cViewPr varScale="1">
        <p:scale>
          <a:sx n="65" d="100"/>
          <a:sy n="65" d="100"/>
        </p:scale>
        <p:origin x="-12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59D60-0243-47C5-9483-A252F02FA30C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AC48E-7DEE-410D-B10D-D0E74483E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795B-90C2-46D4-A0BE-D961754F3B43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3AF8-A684-45F2-A571-48F5DB3B75D6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0F3B-1F13-46C3-B676-AECE3CE4106C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6370-E29E-414C-90E1-5B7DC5D1015B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DB71-9768-43F4-B5B1-01034C575E59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1181-891A-4E25-9CF9-46ACDE25B18B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403-70F3-4F90-BD06-DE5A8BCF67B7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F5E7-43E1-4E60-A5CB-B798CE9D2A98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0281-14A9-4A3A-9A40-112E0022BDC2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E90B-497B-447E-A646-D99A4AB53312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DAB1-1070-4F0C-AA46-AD65AF3013BE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8A63-44F0-482E-B480-A7B7C88652CC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Скорова Надежда Константиновна учитель английского языка ГБОУ СОШ 420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FF30-BB9C-4F66-9B71-D4F16E56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data/smiles/zvezdia-313.gif" TargetMode="External"/><Relationship Id="rId3" Type="http://schemas.openxmlformats.org/officeDocument/2006/relationships/hyperlink" Target="http://trueimages.ru/img/00/48/9b/35e962498ae58b53cf54f8dd8.png" TargetMode="External"/><Relationship Id="rId7" Type="http://schemas.openxmlformats.org/officeDocument/2006/relationships/hyperlink" Target="http://cliparthouse.ru/wp-content/uploads/stationery/41-stationery-hat-1.jpg" TargetMode="External"/><Relationship Id="rId2" Type="http://schemas.openxmlformats.org/officeDocument/2006/relationships/hyperlink" Target="http://us.123rf.com/400wm/400/400/notkoo2008/notkoo20081109/notkoo2008110900213/10649208-zn--n----n----n--n----n----nf-noen-n---noe-----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eams4kids.ru/wp-content/uploads/2012/10/zaichik.jpg" TargetMode="External"/><Relationship Id="rId5" Type="http://schemas.openxmlformats.org/officeDocument/2006/relationships/hyperlink" Target="http://fam-health.com/wp-content/uploads/2012/02/lunch-box.jpg" TargetMode="External"/><Relationship Id="rId10" Type="http://schemas.openxmlformats.org/officeDocument/2006/relationships/hyperlink" Target="http://www.itn.ru/communities.aspx?cat_no=73740&amp;d_no=225084&amp;ext=Attachment.aspx?Id=98788" TargetMode="External"/><Relationship Id="rId4" Type="http://schemas.openxmlformats.org/officeDocument/2006/relationships/hyperlink" Target="http://www.pencilshop.ru/images/pencils/round_red_RAL3020.gif" TargetMode="External"/><Relationship Id="rId9" Type="http://schemas.openxmlformats.org/officeDocument/2006/relationships/hyperlink" Target="http://farm7.staticflickr.com/6207/6125950990_be20b9d47f_m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Скорова Надежда Константиновна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английского языка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420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2012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844824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en-US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Module 3</a:t>
            </a:r>
            <a:endParaRPr lang="en-US" sz="4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Lunch box</a:t>
            </a: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5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e962498ae58b53cf54f8dd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168352" cy="4572638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836712"/>
            <a:ext cx="5111750" cy="5853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Jack,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We’ve got some potatoes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haven’t got any rice.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We’ve got some eggs,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we haven’t got any meat,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some  biscuits and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pasta.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Mum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39552" y="1844824"/>
            <a:ext cx="3008313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" name="Содержимое 19" descr="Рисунок2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1355103">
            <a:off x="2021040" y="4385514"/>
            <a:ext cx="2143125" cy="2143125"/>
          </a:xfrm>
        </p:spPr>
      </p:pic>
      <p:sp>
        <p:nvSpPr>
          <p:cNvPr id="11" name="TextBox 10"/>
          <p:cNvSpPr txBox="1"/>
          <p:nvPr/>
        </p:nvSpPr>
        <p:spPr>
          <a:xfrm>
            <a:off x="467544" y="90872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Shopping List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328498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meat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25649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39330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biscuits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46531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pasta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1960" y="33265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3968" y="112474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 note for Jack</a:t>
            </a:r>
          </a:p>
          <a:p>
            <a:r>
              <a:rPr lang="en-US" sz="3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668344" y="3501008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740352" y="4509120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516216" y="5085184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076056" y="5517232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Рисунок 43" descr="41-stationery-hat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60648"/>
            <a:ext cx="1342006" cy="82639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87824" y="18864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yourself!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A4BD-DE09-4F2A-A7EC-340202BAF189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2771800" y="476672"/>
            <a:ext cx="345638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Hometask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780928"/>
            <a:ext cx="259228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      3</a:t>
            </a:r>
            <a:r>
              <a:rPr lang="ru-RU" sz="3200" b="1" dirty="0" smtClean="0">
                <a:solidFill>
                  <a:srgbClr val="C00000"/>
                </a:solidFill>
              </a:rPr>
              <a:t> (</a:t>
            </a:r>
            <a:r>
              <a:rPr lang="en-US" sz="3200" b="1" dirty="0" smtClean="0">
                <a:solidFill>
                  <a:srgbClr val="C00000"/>
                </a:solidFill>
              </a:rPr>
              <a:t>25</a:t>
            </a:r>
            <a:r>
              <a:rPr lang="ru-RU" sz="3200" b="1" dirty="0" smtClean="0">
                <a:solidFill>
                  <a:srgbClr val="C00000"/>
                </a:solidFill>
              </a:rPr>
              <a:t>)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Read and write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772816"/>
            <a:ext cx="302433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 (48)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Sing along!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4293096"/>
            <a:ext cx="446449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                 4 </a:t>
            </a:r>
            <a:r>
              <a:rPr lang="ru-RU" sz="3200" b="1" dirty="0" smtClean="0">
                <a:solidFill>
                  <a:srgbClr val="C00000"/>
                </a:solidFill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</a:rPr>
              <a:t>25</a:t>
            </a:r>
            <a:r>
              <a:rPr lang="ru-RU" sz="3200" b="1" dirty="0" smtClean="0">
                <a:solidFill>
                  <a:srgbClr val="C00000"/>
                </a:solidFill>
              </a:rPr>
              <a:t>)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Look, read again and choose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2DDB-DBC3-4745-9DD1-9F12B87BB209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hlinkClick r:id="rId2"/>
            </a:endParaRPr>
          </a:p>
          <a:p>
            <a:pPr>
              <a:buNone/>
            </a:pPr>
            <a:r>
              <a:rPr lang="en-US" sz="1800" u="sng" dirty="0" smtClean="0">
                <a:hlinkClick r:id="rId2"/>
              </a:rPr>
              <a:t>http</a:t>
            </a:r>
            <a:r>
              <a:rPr lang="ru-RU" sz="1800" u="sng" dirty="0" smtClean="0">
                <a:hlinkClick r:id="rId2"/>
              </a:rPr>
              <a:t>://</a:t>
            </a:r>
            <a:r>
              <a:rPr lang="en-US" sz="1800" u="sng" dirty="0" smtClean="0">
                <a:hlinkClick r:id="rId2"/>
              </a:rPr>
              <a:t>us</a:t>
            </a:r>
            <a:r>
              <a:rPr lang="ru-RU" sz="1800" u="sng" dirty="0" smtClean="0">
                <a:hlinkClick r:id="rId2"/>
              </a:rPr>
              <a:t>.123</a:t>
            </a:r>
            <a:r>
              <a:rPr lang="en-US" sz="1800" u="sng" dirty="0" err="1" smtClean="0">
                <a:hlinkClick r:id="rId2"/>
              </a:rPr>
              <a:t>rf</a:t>
            </a:r>
            <a:r>
              <a:rPr lang="ru-RU" sz="1800" u="sng" dirty="0" smtClean="0">
                <a:hlinkClick r:id="rId2"/>
              </a:rPr>
              <a:t>.</a:t>
            </a:r>
            <a:r>
              <a:rPr lang="en-US" sz="1800" u="sng" dirty="0" smtClean="0">
                <a:hlinkClick r:id="rId2"/>
              </a:rPr>
              <a:t>com</a:t>
            </a:r>
            <a:r>
              <a:rPr lang="ru-RU" sz="1800" u="sng" dirty="0" smtClean="0">
                <a:hlinkClick r:id="rId2"/>
              </a:rPr>
              <a:t>/400</a:t>
            </a:r>
            <a:r>
              <a:rPr lang="en-US" sz="1800" u="sng" dirty="0" smtClean="0">
                <a:hlinkClick r:id="rId2"/>
              </a:rPr>
              <a:t>wm</a:t>
            </a:r>
            <a:r>
              <a:rPr lang="ru-RU" sz="1800" u="sng" dirty="0" smtClean="0">
                <a:hlinkClick r:id="rId2"/>
              </a:rPr>
              <a:t>/400/400/</a:t>
            </a:r>
            <a:r>
              <a:rPr lang="en-US" sz="1800" u="sng" dirty="0" err="1" smtClean="0">
                <a:hlinkClick r:id="rId2"/>
              </a:rPr>
              <a:t>notkoo</a:t>
            </a:r>
            <a:r>
              <a:rPr lang="ru-RU" sz="1800" u="sng" dirty="0" smtClean="0">
                <a:hlinkClick r:id="rId2"/>
              </a:rPr>
              <a:t>2008/</a:t>
            </a:r>
            <a:r>
              <a:rPr lang="en-US" sz="1800" u="sng" dirty="0" err="1" smtClean="0">
                <a:hlinkClick r:id="rId2"/>
              </a:rPr>
              <a:t>notkoo</a:t>
            </a:r>
            <a:r>
              <a:rPr lang="ru-RU" sz="1800" u="sng" dirty="0" smtClean="0">
                <a:hlinkClick r:id="rId2"/>
              </a:rPr>
              <a:t>20081109/</a:t>
            </a:r>
            <a:r>
              <a:rPr lang="en-US" sz="1800" u="sng" dirty="0" err="1" smtClean="0">
                <a:hlinkClick r:id="rId2"/>
              </a:rPr>
              <a:t>notkoo</a:t>
            </a:r>
            <a:r>
              <a:rPr lang="ru-RU" sz="1800" u="sng" dirty="0" smtClean="0">
                <a:hlinkClick r:id="rId2"/>
              </a:rPr>
              <a:t>2008110900213/10649208-</a:t>
            </a:r>
            <a:r>
              <a:rPr lang="en-US" sz="1800" u="sng" dirty="0" err="1" smtClean="0">
                <a:hlinkClick r:id="rId2"/>
              </a:rPr>
              <a:t>zn</a:t>
            </a:r>
            <a:r>
              <a:rPr lang="ru-RU" sz="1800" u="sng" dirty="0" smtClean="0">
                <a:hlinkClick r:id="rId2"/>
              </a:rPr>
              <a:t>--</a:t>
            </a:r>
            <a:r>
              <a:rPr lang="en-US" sz="1800" u="sng" dirty="0" smtClean="0">
                <a:hlinkClick r:id="rId2"/>
              </a:rPr>
              <a:t>n</a:t>
            </a:r>
            <a:r>
              <a:rPr lang="ru-RU" sz="1800" u="sng" dirty="0" smtClean="0">
                <a:hlinkClick r:id="rId2"/>
              </a:rPr>
              <a:t>----</a:t>
            </a:r>
            <a:r>
              <a:rPr lang="en-US" sz="1800" u="sng" dirty="0" smtClean="0">
                <a:hlinkClick r:id="rId2"/>
              </a:rPr>
              <a:t>n</a:t>
            </a:r>
            <a:r>
              <a:rPr lang="ru-RU" sz="1800" u="sng" dirty="0" smtClean="0">
                <a:hlinkClick r:id="rId2"/>
              </a:rPr>
              <a:t>----</a:t>
            </a:r>
            <a:r>
              <a:rPr lang="en-US" sz="1800" u="sng" dirty="0" smtClean="0">
                <a:hlinkClick r:id="rId2"/>
              </a:rPr>
              <a:t>n</a:t>
            </a:r>
            <a:r>
              <a:rPr lang="ru-RU" sz="1800" u="sng" dirty="0" smtClean="0">
                <a:hlinkClick r:id="rId2"/>
              </a:rPr>
              <a:t>--</a:t>
            </a:r>
            <a:r>
              <a:rPr lang="en-US" sz="1800" u="sng" dirty="0" smtClean="0">
                <a:hlinkClick r:id="rId2"/>
              </a:rPr>
              <a:t>n</a:t>
            </a:r>
            <a:r>
              <a:rPr lang="ru-RU" sz="1800" u="sng" dirty="0" smtClean="0">
                <a:hlinkClick r:id="rId2"/>
              </a:rPr>
              <a:t>----</a:t>
            </a:r>
            <a:r>
              <a:rPr lang="en-US" sz="1800" u="sng" dirty="0" smtClean="0">
                <a:hlinkClick r:id="rId2"/>
              </a:rPr>
              <a:t>n</a:t>
            </a:r>
            <a:r>
              <a:rPr lang="ru-RU" sz="1800" u="sng" dirty="0" smtClean="0">
                <a:hlinkClick r:id="rId2"/>
              </a:rPr>
              <a:t>----</a:t>
            </a:r>
            <a:r>
              <a:rPr lang="en-US" sz="1800" u="sng" dirty="0" err="1" smtClean="0">
                <a:hlinkClick r:id="rId2"/>
              </a:rPr>
              <a:t>nf</a:t>
            </a:r>
            <a:r>
              <a:rPr lang="ru-RU" sz="1800" u="sng" dirty="0" smtClean="0">
                <a:hlinkClick r:id="rId2"/>
              </a:rPr>
              <a:t>-</a:t>
            </a:r>
            <a:r>
              <a:rPr lang="en-US" sz="1800" u="sng" dirty="0" err="1" smtClean="0">
                <a:hlinkClick r:id="rId2"/>
              </a:rPr>
              <a:t>noen</a:t>
            </a:r>
            <a:r>
              <a:rPr lang="ru-RU" sz="1800" u="sng" dirty="0" smtClean="0">
                <a:hlinkClick r:id="rId2"/>
              </a:rPr>
              <a:t>-</a:t>
            </a:r>
            <a:r>
              <a:rPr lang="en-US" sz="1800" u="sng" dirty="0" smtClean="0">
                <a:hlinkClick r:id="rId2"/>
              </a:rPr>
              <a:t>n</a:t>
            </a:r>
            <a:r>
              <a:rPr lang="ru-RU" sz="1800" u="sng" dirty="0" smtClean="0">
                <a:hlinkClick r:id="rId2"/>
              </a:rPr>
              <a:t>---</a:t>
            </a:r>
            <a:r>
              <a:rPr lang="en-US" sz="1800" u="sng" dirty="0" err="1" smtClean="0">
                <a:hlinkClick r:id="rId2"/>
              </a:rPr>
              <a:t>noe</a:t>
            </a:r>
            <a:r>
              <a:rPr lang="ru-RU" sz="1800" u="sng" dirty="0" smtClean="0">
                <a:hlinkClick r:id="rId2"/>
              </a:rPr>
              <a:t>-----</a:t>
            </a:r>
            <a:r>
              <a:rPr lang="en-US" sz="1800" u="sng" dirty="0" smtClean="0">
                <a:hlinkClick r:id="rId2"/>
              </a:rPr>
              <a:t>n</a:t>
            </a:r>
            <a:r>
              <a:rPr lang="ru-RU" sz="1800" u="sng" dirty="0" smtClean="0">
                <a:hlinkClick r:id="rId2"/>
              </a:rPr>
              <a:t>.</a:t>
            </a:r>
            <a:r>
              <a:rPr lang="en-US" sz="1800" u="sng" dirty="0" smtClean="0">
                <a:hlinkClick r:id="rId2"/>
              </a:rPr>
              <a:t>jpg</a:t>
            </a:r>
            <a:r>
              <a:rPr lang="en-US" sz="1800" dirty="0" smtClean="0"/>
              <a:t> </a:t>
            </a:r>
            <a:r>
              <a:rPr lang="ru-RU" sz="1800" dirty="0" smtClean="0"/>
              <a:t> - человечки</a:t>
            </a:r>
          </a:p>
          <a:p>
            <a:pPr>
              <a:buNone/>
            </a:pPr>
            <a:r>
              <a:rPr lang="ru-RU" sz="1800" u="sng" dirty="0" smtClean="0">
                <a:hlinkClick r:id="rId3"/>
              </a:rPr>
              <a:t>http://trueimages.ru/img/00/48/9b/35e962498ae58b53cf54f8dd8.png</a:t>
            </a:r>
            <a:r>
              <a:rPr lang="ru-RU" sz="1800" dirty="0" smtClean="0"/>
              <a:t> - листок</a:t>
            </a:r>
          </a:p>
          <a:p>
            <a:pPr>
              <a:buNone/>
            </a:pPr>
            <a:r>
              <a:rPr lang="ru-RU" sz="1800" u="sng" dirty="0" smtClean="0">
                <a:hlinkClick r:id="rId4"/>
              </a:rPr>
              <a:t>http://www.pencilshop.ru/images/pencils/round_red_RAL3020.gif</a:t>
            </a:r>
            <a:r>
              <a:rPr lang="ru-RU" sz="1800" dirty="0" smtClean="0"/>
              <a:t>  -карандаш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5536" y="4725144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Н.И.Быкова, Д.Дули,  М.Д. Поспелова, В. Эванс Английский язык 3 класс Учебник  Просвещение 2011 г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22920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Н.И.Быкова, Д.Дули,  М.Д. Поспелова, В. Эванс Английский язык 3 класс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ru-RU" dirty="0" smtClean="0">
                <a:solidFill>
                  <a:srgbClr val="002060"/>
                </a:solidFill>
              </a:rPr>
              <a:t>  Просвещение 2011 г.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733256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Н.И.Быкова, Д.Дули,  М.Д. Поспелова, В. Эванс Английский в фокусе -3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Книга для учителя  Просвещение 2008г.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References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99695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http://fam-health.com/wp-content/uploads/2012/02/lunch-box.jpg</a:t>
            </a:r>
            <a:r>
              <a:rPr lang="en-US" dirty="0" smtClean="0"/>
              <a:t> - </a:t>
            </a:r>
            <a:r>
              <a:rPr lang="ru-RU" dirty="0" smtClean="0"/>
              <a:t>коробка для завтрака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708920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http://www.dreams4kids.ru/wp-content/uploads/2012/10/zaichik.jpg</a:t>
            </a:r>
            <a:r>
              <a:rPr lang="ru-RU" dirty="0" smtClean="0"/>
              <a:t>  - зайчик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1052736"/>
            <a:ext cx="874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  <a:hlinkClick r:id="rId7"/>
              </a:rPr>
              <a:t>http://cliparthouse.ru/wp-content/uploads/stationery/41-stationery-hat-1.jpg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- шапка магистра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78904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http://smayli.ru/data/smiles/zvezdia-313.gif</a:t>
            </a:r>
            <a:r>
              <a:rPr lang="ru-RU" dirty="0" smtClean="0"/>
              <a:t> - звезда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501008"/>
            <a:ext cx="754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hlinkClick r:id="rId9"/>
              </a:rPr>
              <a:t>http://farm7.staticflickr.com/6207/6125950990_be20b9d47f_m.jpg</a:t>
            </a:r>
            <a:r>
              <a:rPr lang="ru-RU" dirty="0" smtClean="0"/>
              <a:t> - фон</a:t>
            </a:r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6702-5838-45C8-8A86-BBE922CF00D5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4077072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http://www.itn.ru/communities.aspx?cat_no=73740&amp;d_no=225084&amp;ext=Attachment.aspx?Id=98788</a:t>
            </a:r>
            <a:r>
              <a:rPr lang="ru-RU" dirty="0" smtClean="0"/>
              <a:t> - Нуриева Б.О. Один из вариантов тестирования. Пошаговая инструкция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.11.12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6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my lunch box!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1700808"/>
            <a:ext cx="871296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9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уроке:</a:t>
            </a:r>
            <a:endParaRPr lang="en-US" sz="39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проверяем домашнее задание</a:t>
            </a:r>
          </a:p>
          <a:p>
            <a:pPr>
              <a:buNone/>
            </a:pPr>
            <a:r>
              <a:rPr 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вспоминаем алфавит и слова по теме </a:t>
            </a:r>
            <a:r>
              <a:rPr lang="en-US" sz="3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“Food”</a:t>
            </a:r>
            <a:endParaRPr lang="ru-RU" sz="3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составляем диалог «В кафе»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вспоминаем неопределённые местоимения,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читаем текст, находим нужную информацию, 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чтобы составить список покупок </a:t>
            </a:r>
            <a:r>
              <a:rPr 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Shopping List”</a:t>
            </a:r>
            <a:endParaRPr lang="ru-RU" sz="35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учимся говорить о том, что есть в  коробке для завтрака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“Lunch box” </a:t>
            </a: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составлять диалог</a:t>
            </a:r>
            <a:endParaRPr lang="en-US" sz="3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учимся составлять таблицу</a:t>
            </a:r>
            <a:r>
              <a:rPr 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знакомимся с домашним заданием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BE31-6D65-4CFB-B74A-3841416451E9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1052736"/>
            <a:ext cx="35283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 (</a:t>
            </a:r>
            <a:r>
              <a:rPr lang="en-US" sz="2800" b="1" dirty="0" smtClean="0">
                <a:solidFill>
                  <a:srgbClr val="C00000"/>
                </a:solidFill>
              </a:rPr>
              <a:t>24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</a:rPr>
              <a:t> Find and </a:t>
            </a:r>
            <a:r>
              <a:rPr lang="en-US" sz="2800" b="1" dirty="0" err="1" smtClean="0">
                <a:solidFill>
                  <a:srgbClr val="C00000"/>
                </a:solidFill>
              </a:rPr>
              <a:t>colour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Безымянный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907704" y="1988840"/>
            <a:ext cx="5616624" cy="41979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7-конечная звезда 15"/>
          <p:cNvSpPr/>
          <p:nvPr/>
        </p:nvSpPr>
        <p:spPr>
          <a:xfrm>
            <a:off x="6372200" y="3789040"/>
            <a:ext cx="266328" cy="288032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4427984" y="3573016"/>
            <a:ext cx="482352" cy="288032"/>
          </a:xfrm>
          <a:prstGeom prst="star7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5004048" y="4149080"/>
            <a:ext cx="338336" cy="288032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5652120" y="4365104"/>
            <a:ext cx="410344" cy="360040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5436096" y="2924944"/>
            <a:ext cx="216024" cy="288032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5580112" y="3429000"/>
            <a:ext cx="338336" cy="360040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 flipH="1">
            <a:off x="6948264" y="3789040"/>
            <a:ext cx="432048" cy="360040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 flipH="1">
            <a:off x="6156176" y="4869160"/>
            <a:ext cx="504056" cy="288032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6588224" y="4221088"/>
            <a:ext cx="432048" cy="288032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8282-6A93-4436-A5B5-F2F14F0F894F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67544" y="769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908720"/>
            <a:ext cx="33843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</a:rPr>
              <a:t> (</a:t>
            </a:r>
            <a:r>
              <a:rPr lang="en-US" sz="2800" b="1" dirty="0" smtClean="0">
                <a:solidFill>
                  <a:srgbClr val="C00000"/>
                </a:solidFill>
              </a:rPr>
              <a:t>24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</a:rPr>
              <a:t> Look and write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321297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meat and potatoes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321297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rice and sausage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56612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pasta and carrots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5661248"/>
            <a:ext cx="385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chicken and vegetables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24" descr="2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475656" y="1844824"/>
            <a:ext cx="1956816" cy="10546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" name="Рисунок 25" descr="3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5364088" y="1916832"/>
            <a:ext cx="2127504" cy="10058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" name="Рисунок 26" descr="4.jpg"/>
          <p:cNvPicPr>
            <a:picLocks noChangeAspect="1"/>
          </p:cNvPicPr>
          <p:nvPr/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1259632" y="4293096"/>
            <a:ext cx="2273808" cy="107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" name="Рисунок 27" descr="5.jpg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5364088" y="4293096"/>
            <a:ext cx="2615184" cy="11033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9" name="TextBox 28"/>
          <p:cNvSpPr txBox="1"/>
          <p:nvPr/>
        </p:nvSpPr>
        <p:spPr>
          <a:xfrm>
            <a:off x="827584" y="21328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8024" y="21328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45091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45091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DDC5-8670-43FF-8AD8-299A59F2B5C2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the word!</a:t>
            </a:r>
            <a:endParaRPr lang="ru-RU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39752" y="1556792"/>
            <a:ext cx="214314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gsaesaus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nnabaa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corpopon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brruge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klim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stapa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juiec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cpihs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ekca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rtoras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с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556792"/>
            <a:ext cx="375761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sausage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banana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popcorn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burger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milk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pasta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juice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chips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cake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carrots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9" name="Рисунок 8" descr="zvezdia-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500174"/>
            <a:ext cx="571500" cy="571500"/>
          </a:xfrm>
          <a:prstGeom prst="rect">
            <a:avLst/>
          </a:prstGeom>
        </p:spPr>
      </p:pic>
      <p:pic>
        <p:nvPicPr>
          <p:cNvPr id="10" name="Рисунок 9" descr="zvezdia-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356992"/>
            <a:ext cx="571504" cy="571504"/>
          </a:xfrm>
          <a:prstGeom prst="rect">
            <a:avLst/>
          </a:prstGeom>
        </p:spPr>
      </p:pic>
      <p:pic>
        <p:nvPicPr>
          <p:cNvPr id="11" name="Рисунок 10" descr="zvezdia-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229200"/>
            <a:ext cx="571500" cy="571500"/>
          </a:xfrm>
          <a:prstGeom prst="rect">
            <a:avLst/>
          </a:prstGeom>
        </p:spPr>
      </p:pic>
      <p:pic>
        <p:nvPicPr>
          <p:cNvPr id="12" name="Рисунок 11" descr="zvezdia-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571500" cy="571500"/>
          </a:xfrm>
          <a:prstGeom prst="rect">
            <a:avLst/>
          </a:prstGeom>
        </p:spPr>
      </p:pic>
      <p:pic>
        <p:nvPicPr>
          <p:cNvPr id="13" name="Рисунок 12" descr="zvezdia-5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571500" cy="571500"/>
          </a:xfrm>
          <a:prstGeom prst="rect">
            <a:avLst/>
          </a:prstGeom>
        </p:spPr>
      </p:pic>
      <p:pic>
        <p:nvPicPr>
          <p:cNvPr id="14" name="Рисунок 13" descr="zvezdia-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642942" cy="642942"/>
          </a:xfrm>
          <a:prstGeom prst="rect">
            <a:avLst/>
          </a:prstGeom>
        </p:spPr>
      </p:pic>
      <p:pic>
        <p:nvPicPr>
          <p:cNvPr id="15" name="Рисунок 14" descr="zvezdia-5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941168"/>
            <a:ext cx="571500" cy="571500"/>
          </a:xfrm>
          <a:prstGeom prst="rect">
            <a:avLst/>
          </a:prstGeom>
        </p:spPr>
      </p:pic>
      <p:pic>
        <p:nvPicPr>
          <p:cNvPr id="16" name="Рисунок 15" descr="zvezdia-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221088"/>
            <a:ext cx="571500" cy="571500"/>
          </a:xfrm>
          <a:prstGeom prst="rect">
            <a:avLst/>
          </a:prstGeom>
        </p:spPr>
      </p:pic>
      <p:pic>
        <p:nvPicPr>
          <p:cNvPr id="17" name="Рисунок 16" descr="zvezdia-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2348880"/>
            <a:ext cx="571500" cy="571500"/>
          </a:xfrm>
          <a:prstGeom prst="rect">
            <a:avLst/>
          </a:prstGeom>
        </p:spPr>
      </p:pic>
      <p:pic>
        <p:nvPicPr>
          <p:cNvPr id="18" name="Рисунок 17" descr="zvezdia-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77072"/>
            <a:ext cx="571500" cy="571500"/>
          </a:xfrm>
          <a:prstGeom prst="rect">
            <a:avLst/>
          </a:prstGeom>
        </p:spPr>
      </p:pic>
      <p:pic>
        <p:nvPicPr>
          <p:cNvPr id="19" name="Рисунок 18" descr="zvezdia-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571500" cy="571500"/>
          </a:xfrm>
          <a:prstGeom prst="rect">
            <a:avLst/>
          </a:prstGeom>
        </p:spPr>
      </p:pic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634-EE95-4B74-93E6-AE062A1591A5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44008" y="4365104"/>
            <a:ext cx="504056" cy="5040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900" dirty="0" smtClean="0"/>
              <a:t> </a:t>
            </a:r>
            <a:endParaRPr lang="ru-RU" sz="39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68952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Местоимения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одержимое 6"/>
          <p:cNvSpPr txBox="1">
            <a:spLocks/>
          </p:cNvSpPr>
          <p:nvPr/>
        </p:nvSpPr>
        <p:spPr>
          <a:xfrm>
            <a:off x="611560" y="1196752"/>
            <a:ext cx="8229600" cy="4309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some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any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not(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n’t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any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немного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сколько-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нибудь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нисколько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Минус 18"/>
          <p:cNvSpPr/>
          <p:nvPr/>
        </p:nvSpPr>
        <p:spPr>
          <a:xfrm>
            <a:off x="7092280" y="1556792"/>
            <a:ext cx="338336" cy="432048"/>
          </a:xfrm>
          <a:prstGeom prst="mathMin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1331640" y="1700808"/>
            <a:ext cx="360040" cy="288032"/>
          </a:xfrm>
          <a:prstGeom prst="mathPl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3789040"/>
            <a:ext cx="7920880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have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.................., please?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560" y="5157192"/>
            <a:ext cx="792088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.................?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568" y="4437112"/>
            <a:ext cx="8064896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want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.................?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645024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Запомни:</a:t>
            </a:r>
            <a:r>
              <a:rPr lang="ru-RU" sz="36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836712"/>
            <a:ext cx="576064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Грамматический справочник (</a:t>
            </a:r>
            <a:r>
              <a:rPr lang="en-US" sz="2800" dirty="0" smtClean="0">
                <a:solidFill>
                  <a:schemeClr val="bg1"/>
                </a:solidFill>
              </a:rPr>
              <a:t>167)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41B9-EBE8-4957-A938-994683D51259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32656"/>
            <a:ext cx="259228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 </a:t>
            </a: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46) Chit-Chat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39552" y="1340768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Make up a dialogue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708920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have some _______  ,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please?</a:t>
            </a:r>
          </a:p>
          <a:p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you are.</a:t>
            </a:r>
          </a:p>
          <a:p>
            <a:pPr>
              <a:buFontTx/>
              <a:buChar char="-"/>
            </a:pP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539552" y="1484784"/>
            <a:ext cx="1321911" cy="1359148"/>
          </a:xfrm>
          <a:prstGeom prst="ellipse">
            <a:avLst/>
          </a:prstGeom>
          <a:ln w="285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13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 flipH="1">
            <a:off x="6516216" y="3573016"/>
            <a:ext cx="1570856" cy="2150577"/>
          </a:xfrm>
          <a:prstGeom prst="ellipse">
            <a:avLst/>
          </a:prstGeom>
          <a:ln w="285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extBox 14"/>
          <p:cNvSpPr txBox="1"/>
          <p:nvPr/>
        </p:nvSpPr>
        <p:spPr>
          <a:xfrm>
            <a:off x="4644008" y="263691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burgers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Рисунок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717032"/>
            <a:ext cx="1441698" cy="1394094"/>
          </a:xfrm>
          <a:prstGeom prst="rect">
            <a:avLst/>
          </a:prstGeom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E607-6F59-43B5-A84E-0F3638855C03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my lunch box ....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191683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 my lunch box I’ve got some____________.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Have you got any__________?</a:t>
            </a:r>
          </a:p>
          <a:p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Yes, I’ve got some ____________ too.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No, I haven’t got  any ___________.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I’ve got some __________.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980728"/>
            <a:ext cx="424847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6 </a:t>
            </a: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47) Talk with your friend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Рисунок1.gif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372200" y="1844824"/>
            <a:ext cx="1250561" cy="784835"/>
          </a:xfrm>
          <a:prstGeom prst="rect">
            <a:avLst/>
          </a:prstGeom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4427984" y="2653496"/>
            <a:ext cx="1224136" cy="768251"/>
          </a:xfrm>
          <a:prstGeom prst="rect">
            <a:avLst/>
          </a:prstGeom>
        </p:spPr>
      </p:pic>
      <p:pic>
        <p:nvPicPr>
          <p:cNvPr id="10" name="Рисунок 9" descr="Рисунок1.gif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4572000" y="3573016"/>
            <a:ext cx="1224136" cy="768250"/>
          </a:xfrm>
          <a:prstGeom prst="rect">
            <a:avLst/>
          </a:prstGeom>
        </p:spPr>
      </p:pic>
      <p:pic>
        <p:nvPicPr>
          <p:cNvPr id="11" name="Рисунок 10" descr="Рисунок1.gif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5004048" y="4437112"/>
            <a:ext cx="1207831" cy="758018"/>
          </a:xfrm>
          <a:prstGeom prst="rect">
            <a:avLst/>
          </a:prstGeom>
        </p:spPr>
      </p:pic>
      <p:pic>
        <p:nvPicPr>
          <p:cNvPr id="14" name="Рисунок 13" descr="ддд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76672"/>
            <a:ext cx="919037" cy="11967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Безымянный.jpg"/>
          <p:cNvPicPr>
            <a:picLocks noChangeAspect="1"/>
          </p:cNvPicPr>
          <p:nvPr/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3779912" y="5229200"/>
            <a:ext cx="1296145" cy="5040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CF4B-37A3-4E8D-8C79-66FBAC60A3D9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260648"/>
            <a:ext cx="324036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4</a:t>
            </a:r>
            <a:r>
              <a:rPr lang="ru-RU" sz="2800" dirty="0" smtClean="0">
                <a:solidFill>
                  <a:schemeClr val="bg1"/>
                </a:solidFill>
              </a:rPr>
              <a:t>8</a:t>
            </a:r>
            <a:r>
              <a:rPr lang="en-US" sz="2800" dirty="0" smtClean="0">
                <a:solidFill>
                  <a:schemeClr val="bg1"/>
                </a:solidFill>
              </a:rPr>
              <a:t>) Look and say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052735"/>
          <a:ext cx="6096000" cy="55768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76000"/>
                    </a:prstClr>
                  </a:innerShdw>
                </a:effectLst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10513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</a:t>
                      </a:r>
                      <a:r>
                        <a:rPr lang="en-US" sz="3200" dirty="0" smtClean="0">
                          <a:ln>
                            <a:solidFill>
                              <a:srgbClr val="FFC000"/>
                            </a:solidFill>
                          </a:ln>
                        </a:rPr>
                        <a:t> fruit</a:t>
                      </a:r>
                      <a:endParaRPr lang="ru-RU" sz="3200" dirty="0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solidFill>
                              <a:srgbClr val="92D050"/>
                            </a:solidFill>
                          </a:ln>
                        </a:rPr>
                        <a:t>vegetable</a:t>
                      </a:r>
                      <a:endParaRPr lang="ru-RU" sz="3200" dirty="0">
                        <a:ln>
                          <a:solidFill>
                            <a:srgbClr val="92D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</a:t>
                      </a:r>
                      <a:r>
                        <a:rPr lang="en-US" sz="3200" dirty="0" smtClean="0">
                          <a:ln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drink</a:t>
                      </a:r>
                      <a:endParaRPr lang="ru-RU" sz="3200" dirty="0">
                        <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....................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="1" baseline="0" dirty="0" smtClean="0">
                          <a:ln>
                            <a:solidFill>
                              <a:srgbClr val="F89D52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2800" b="1" baseline="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</a:t>
                      </a:r>
                      <a:r>
                        <a:rPr lang="en-US" sz="2800" b="1" baseline="0" dirty="0" smtClean="0">
                          <a:ln>
                            <a:solidFill>
                              <a:srgbClr val="F89D52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8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....................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 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="1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....................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 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 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1720" y="21328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22048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21328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carrot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314096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potato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328498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45091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Lemonade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314096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42210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zaichi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365104"/>
            <a:ext cx="723093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Рисунок 18" descr="2.gif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8100392" y="1196752"/>
            <a:ext cx="368811" cy="961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1" name="Рисунок 20" descr="5.gif"/>
          <p:cNvPicPr>
            <a:picLocks noChangeAspect="1"/>
          </p:cNvPicPr>
          <p:nvPr/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467544" y="3501008"/>
            <a:ext cx="565597" cy="8085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2" name="Рисунок 21" descr="6.gif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467544" y="1124744"/>
            <a:ext cx="404771" cy="10925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3" name="Рисунок 22" descr="3.gif"/>
          <p:cNvPicPr>
            <a:picLocks noChangeAspect="1"/>
          </p:cNvPicPr>
          <p:nvPr/>
        </p:nvPicPr>
        <p:blipFill>
          <a:blip r:embed="rId6" cstate="print">
            <a:lum bright="-10000" contrast="30000"/>
          </a:blip>
          <a:stretch>
            <a:fillRect/>
          </a:stretch>
        </p:blipFill>
        <p:spPr>
          <a:xfrm>
            <a:off x="395536" y="2420888"/>
            <a:ext cx="748500" cy="7877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4" name="Рисунок 23" descr="4.gif"/>
          <p:cNvPicPr>
            <a:picLocks noChangeAspect="1"/>
          </p:cNvPicPr>
          <p:nvPr/>
        </p:nvPicPr>
        <p:blipFill>
          <a:blip r:embed="rId7" cstate="print">
            <a:lum bright="-10000" contrast="30000"/>
          </a:blip>
          <a:stretch>
            <a:fillRect/>
          </a:stretch>
        </p:blipFill>
        <p:spPr>
          <a:xfrm>
            <a:off x="8100392" y="3356992"/>
            <a:ext cx="489396" cy="6660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5" name="Рисунок 24" descr="7.gif"/>
          <p:cNvPicPr>
            <a:picLocks noChangeAspect="1"/>
          </p:cNvPicPr>
          <p:nvPr/>
        </p:nvPicPr>
        <p:blipFill>
          <a:blip r:embed="rId8" cstate="print">
            <a:lum bright="-10000" contrast="30000"/>
          </a:blip>
          <a:stretch>
            <a:fillRect/>
          </a:stretch>
        </p:blipFill>
        <p:spPr>
          <a:xfrm flipH="1">
            <a:off x="7956376" y="2348880"/>
            <a:ext cx="629079" cy="6791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6" name="Рисунок 25" descr="8.gif"/>
          <p:cNvPicPr>
            <a:picLocks noChangeAspect="1"/>
          </p:cNvPicPr>
          <p:nvPr/>
        </p:nvPicPr>
        <p:blipFill>
          <a:blip r:embed="rId9" cstate="print">
            <a:lum bright="-10000" contrast="30000"/>
          </a:blip>
          <a:stretch>
            <a:fillRect/>
          </a:stretch>
        </p:blipFill>
        <p:spPr>
          <a:xfrm>
            <a:off x="7884368" y="4653136"/>
            <a:ext cx="870396" cy="6579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27" name="Рисунок 26" descr="1.gif"/>
          <p:cNvPicPr>
            <a:picLocks noChangeAspect="1"/>
          </p:cNvPicPr>
          <p:nvPr/>
        </p:nvPicPr>
        <p:blipFill>
          <a:blip r:embed="rId10" cstate="print">
            <a:lum bright="-10000" contrast="30000"/>
          </a:blip>
          <a:stretch>
            <a:fillRect/>
          </a:stretch>
        </p:blipFill>
        <p:spPr>
          <a:xfrm>
            <a:off x="395536" y="4581128"/>
            <a:ext cx="608479" cy="7412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E7E-FCED-48BB-9151-C8BA1178D193}" type="datetime1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>
          <a:xfrm>
            <a:off x="1907704" y="6492875"/>
            <a:ext cx="5544616" cy="365125"/>
          </a:xfrm>
        </p:spPr>
        <p:txBody>
          <a:bodyPr/>
          <a:lstStyle/>
          <a:p>
            <a:r>
              <a:rPr lang="ru-RU" dirty="0" smtClean="0"/>
              <a:t>Скорова Надежда Константиновна учитель английского языка ГБОУ СОШ 420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691</Words>
  <Application>Microsoft Office PowerPoint</Application>
  <PresentationFormat>Экран (4:3)</PresentationFormat>
  <Paragraphs>176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Spotlight 3</vt:lpstr>
      <vt:lpstr>22.11.12  Урок 6 b   In my lunch box!</vt:lpstr>
      <vt:lpstr> Homework</vt:lpstr>
      <vt:lpstr>Homework</vt:lpstr>
      <vt:lpstr>          Guess the word!</vt:lpstr>
      <vt:lpstr>  Местоимения Some/Any</vt:lpstr>
      <vt:lpstr>Слайд 7</vt:lpstr>
      <vt:lpstr>In my lunch box ....  </vt:lpstr>
      <vt:lpstr>Слайд 9</vt:lpstr>
      <vt:lpstr>Слайд 10</vt:lpstr>
      <vt:lpstr>Hometask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190</cp:revision>
  <dcterms:created xsi:type="dcterms:W3CDTF">2012-11-10T12:12:23Z</dcterms:created>
  <dcterms:modified xsi:type="dcterms:W3CDTF">2012-11-25T16:00:10Z</dcterms:modified>
</cp:coreProperties>
</file>