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9" r:id="rId8"/>
    <p:sldId id="262" r:id="rId9"/>
    <p:sldId id="263" r:id="rId10"/>
    <p:sldId id="264" r:id="rId11"/>
    <p:sldId id="265" r:id="rId12"/>
    <p:sldId id="270" r:id="rId13"/>
    <p:sldId id="266"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051BC55-3AF3-4C87-9210-F538983DAF5D}" type="datetimeFigureOut">
              <a:rPr lang="ru-RU" smtClean="0"/>
              <a:pPr/>
              <a:t>09.12.2012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B7A63B3-7884-46AF-A778-8931F34D2B60}" type="slidenum">
              <a:rPr lang="ru-RU" smtClean="0"/>
              <a:pPr/>
              <a:t>‹#›</a:t>
            </a:fld>
            <a:endParaRPr lang="ru-RU"/>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51BC55-3AF3-4C87-9210-F538983DAF5D}" type="datetimeFigureOut">
              <a:rPr lang="ru-RU" smtClean="0"/>
              <a:pPr/>
              <a:t>09.12.2012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A63B3-7884-46AF-A778-8931F34D2B6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71481"/>
            <a:ext cx="7772400" cy="1285884"/>
          </a:xfrm>
        </p:spPr>
        <p:txBody>
          <a:bodyPr>
            <a:normAutofit fontScale="90000"/>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r>
              <a:rPr lang="ru-RU"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r>
            <a:br>
              <a:rPr lang="ru-RU"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endParaRPr lang="ru-RU" dirty="0"/>
          </a:p>
        </p:txBody>
      </p:sp>
      <p:sp>
        <p:nvSpPr>
          <p:cNvPr id="3" name="Подзаголовок 2"/>
          <p:cNvSpPr>
            <a:spLocks noGrp="1"/>
          </p:cNvSpPr>
          <p:nvPr>
            <p:ph type="subTitle" idx="1"/>
          </p:nvPr>
        </p:nvSpPr>
        <p:spPr>
          <a:xfrm>
            <a:off x="1371600" y="1357298"/>
            <a:ext cx="6400800" cy="4281502"/>
          </a:xfrm>
        </p:spPr>
        <p:txBody>
          <a:bodyPr>
            <a:normAutofit fontScale="92500" lnSpcReduction="20000"/>
          </a:bodyPr>
          <a:lstStyle/>
          <a:p>
            <a:r>
              <a:rPr lang="ru-RU" dirty="0" smtClean="0">
                <a:solidFill>
                  <a:schemeClr val="hlink"/>
                </a:solidFill>
              </a:rPr>
              <a:t> </a:t>
            </a:r>
            <a:r>
              <a:rPr lang="ru-RU" dirty="0" smtClean="0">
                <a:solidFill>
                  <a:schemeClr val="tx1"/>
                </a:solidFill>
              </a:rPr>
              <a:t>Разработано учителем  муниципального образовательного учреждения </a:t>
            </a:r>
            <a:endParaRPr lang="en-US" dirty="0" smtClean="0">
              <a:solidFill>
                <a:schemeClr val="tx1"/>
              </a:solidFill>
            </a:endParaRPr>
          </a:p>
          <a:p>
            <a:r>
              <a:rPr lang="ru-RU" dirty="0" smtClean="0">
                <a:solidFill>
                  <a:schemeClr val="tx1"/>
                </a:solidFill>
              </a:rPr>
              <a:t>«Начальная школа-сад</a:t>
            </a:r>
            <a:r>
              <a:rPr lang="en-US" dirty="0" smtClean="0">
                <a:solidFill>
                  <a:schemeClr val="tx1"/>
                </a:solidFill>
              </a:rPr>
              <a:t> </a:t>
            </a:r>
            <a:r>
              <a:rPr lang="ru-RU" dirty="0" smtClean="0">
                <a:solidFill>
                  <a:schemeClr val="tx1"/>
                </a:solidFill>
              </a:rPr>
              <a:t>№13» </a:t>
            </a:r>
            <a:endParaRPr lang="en-US" dirty="0" smtClean="0">
              <a:solidFill>
                <a:schemeClr val="tx1"/>
              </a:solidFill>
            </a:endParaRPr>
          </a:p>
          <a:p>
            <a:r>
              <a:rPr lang="ru-RU" dirty="0" smtClean="0">
                <a:solidFill>
                  <a:schemeClr val="tx1"/>
                </a:solidFill>
              </a:rPr>
              <a:t>г. Байкальска </a:t>
            </a:r>
          </a:p>
          <a:p>
            <a:r>
              <a:rPr lang="ru-RU" dirty="0" smtClean="0">
                <a:solidFill>
                  <a:schemeClr val="tx1"/>
                </a:solidFill>
              </a:rPr>
              <a:t>Н.В.Черкасовой</a:t>
            </a:r>
            <a:endParaRPr lang="en-US" dirty="0" smtClean="0">
              <a:solidFill>
                <a:schemeClr val="tx1"/>
              </a:solidFill>
            </a:endParaRPr>
          </a:p>
          <a:p>
            <a:endParaRPr lang="en-US" dirty="0">
              <a:solidFill>
                <a:schemeClr val="tx1"/>
              </a:solidFill>
            </a:endParaRPr>
          </a:p>
          <a:p>
            <a:endParaRPr lang="en-US" dirty="0" smtClean="0">
              <a:solidFill>
                <a:schemeClr val="tx1"/>
              </a:solidFill>
            </a:endParaRPr>
          </a:p>
          <a:p>
            <a:r>
              <a:rPr lang="en-US" dirty="0" smtClean="0">
                <a:solidFill>
                  <a:schemeClr val="tx1"/>
                </a:solidFill>
              </a:rPr>
              <a:t>2012</a:t>
            </a:r>
            <a:r>
              <a:rPr lang="ru-RU" dirty="0" smtClean="0">
                <a:solidFill>
                  <a:schemeClr val="tx1"/>
                </a:solidFill>
              </a:rPr>
              <a:t>г.  </a:t>
            </a:r>
          </a:p>
          <a:p>
            <a:endParaRPr lang="ru-RU" dirty="0"/>
          </a:p>
        </p:txBody>
      </p:sp>
      <p:pic>
        <p:nvPicPr>
          <p:cNvPr id="5" name="Picture 4" descr="C:\Users\User\Desktop\к аттестации\Pictures\я у стенда.jpg"/>
          <p:cNvPicPr>
            <a:picLocks noChangeAspect="1" noChangeArrowheads="1"/>
          </p:cNvPicPr>
          <p:nvPr/>
        </p:nvPicPr>
        <p:blipFill>
          <a:blip r:embed="rId2"/>
          <a:srcRect/>
          <a:stretch>
            <a:fillRect/>
          </a:stretch>
        </p:blipFill>
        <p:spPr bwMode="auto">
          <a:xfrm>
            <a:off x="6215074" y="3714752"/>
            <a:ext cx="2176462" cy="1816100"/>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4"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1"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3">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3">
                                            <p:txEl>
                                              <p:pRg st="3" end="3"/>
                                            </p:txEl>
                                          </p:spTgt>
                                        </p:tgtEl>
                                        <p:attrNameLst>
                                          <p:attrName>style.visibility</p:attrName>
                                        </p:attrNameLst>
                                      </p:cBhvr>
                                      <p:to>
                                        <p:strVal val="visible"/>
                                      </p:to>
                                    </p:set>
                                    <p:anim calcmode="discrete" valueType="clr">
                                      <p:cBhvr override="childStyle">
                                        <p:cTn id="28" dur="80"/>
                                        <p:tgtEl>
                                          <p:spTgt spid="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3">
                                            <p:txEl>
                                              <p:pRg st="3" end="3"/>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35"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37" dur="80"/>
                                        <p:tgtEl>
                                          <p:spTgt spid="3">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endParaRPr lang="ru-RU" dirty="0"/>
          </a:p>
        </p:txBody>
      </p:sp>
      <p:sp>
        <p:nvSpPr>
          <p:cNvPr id="5" name="Содержимое 4"/>
          <p:cNvSpPr>
            <a:spLocks noGrp="1"/>
          </p:cNvSpPr>
          <p:nvPr>
            <p:ph sz="half" idx="1"/>
          </p:nvPr>
        </p:nvSpPr>
        <p:spPr>
          <a:xfrm>
            <a:off x="457200" y="1600200"/>
            <a:ext cx="4686304" cy="4525963"/>
          </a:xfrm>
        </p:spPr>
        <p:txBody>
          <a:bodyPr/>
          <a:lstStyle/>
          <a:p>
            <a:pPr>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Complete the questions. Answer them.</a:t>
            </a:r>
          </a:p>
          <a:p>
            <a:pPr marL="514350" indent="-514350">
              <a:buNone/>
            </a:pPr>
            <a:r>
              <a:rPr lang="en-US" sz="2400" dirty="0" smtClean="0">
                <a:latin typeface="Times New Roman" pitchFamily="18" charset="0"/>
                <a:cs typeface="Times New Roman" pitchFamily="18" charset="0"/>
              </a:rPr>
              <a:t>1. Who did the Wolf see?</a:t>
            </a:r>
          </a:p>
          <a:p>
            <a:pPr marL="514350" indent="-514350">
              <a:buNone/>
            </a:pPr>
            <a:r>
              <a:rPr lang="en-US" sz="2400" dirty="0" smtClean="0">
                <a:latin typeface="Times New Roman" pitchFamily="18" charset="0"/>
                <a:cs typeface="Times New Roman" pitchFamily="18" charset="0"/>
              </a:rPr>
              <a:t>2. … did the Wolf meet the Sheep?</a:t>
            </a:r>
          </a:p>
          <a:p>
            <a:pPr marL="514350" indent="-514350">
              <a:buNone/>
            </a:pPr>
            <a:r>
              <a:rPr lang="en-US" sz="2400" dirty="0" smtClean="0">
                <a:latin typeface="Times New Roman" pitchFamily="18" charset="0"/>
                <a:cs typeface="Times New Roman" pitchFamily="18" charset="0"/>
              </a:rPr>
              <a:t>3. … did they come to the river?</a:t>
            </a:r>
          </a:p>
          <a:p>
            <a:pPr marL="514350" indent="-514350">
              <a:buNone/>
            </a:pPr>
            <a:r>
              <a:rPr lang="en-US" sz="2400" dirty="0" smtClean="0">
                <a:latin typeface="Times New Roman" pitchFamily="18" charset="0"/>
                <a:cs typeface="Times New Roman" pitchFamily="18" charset="0"/>
              </a:rPr>
              <a:t>4….  did the Wolf say to the Sheep?</a:t>
            </a:r>
          </a:p>
          <a:p>
            <a:pPr marL="514350" indent="-514350">
              <a:buNone/>
            </a:pPr>
            <a:r>
              <a:rPr lang="en-US" sz="2400" dirty="0" smtClean="0">
                <a:latin typeface="Times New Roman" pitchFamily="18" charset="0"/>
                <a:cs typeface="Times New Roman" pitchFamily="18" charset="0"/>
              </a:rPr>
              <a:t>5. … did  the Sheep answer?</a:t>
            </a:r>
          </a:p>
          <a:p>
            <a:pPr marL="514350" indent="-514350">
              <a:buNone/>
            </a:pPr>
            <a:r>
              <a:rPr lang="en-US" sz="2400" dirty="0" smtClean="0">
                <a:latin typeface="Times New Roman" pitchFamily="18" charset="0"/>
                <a:cs typeface="Times New Roman" pitchFamily="18" charset="0"/>
              </a:rPr>
              <a:t>6. … old was the Sheep?</a:t>
            </a:r>
          </a:p>
          <a:p>
            <a:pPr marL="514350" indent="-514350">
              <a:buNone/>
            </a:pPr>
            <a:r>
              <a:rPr lang="en-US" sz="2400" dirty="0" smtClean="0">
                <a:latin typeface="Times New Roman" pitchFamily="18" charset="0"/>
                <a:cs typeface="Times New Roman" pitchFamily="18" charset="0"/>
              </a:rPr>
              <a:t>7. … did the Wolf fall into the water?</a:t>
            </a:r>
            <a:endParaRPr lang="ru-RU" sz="2400" dirty="0">
              <a:latin typeface="Times New Roman" pitchFamily="18" charset="0"/>
              <a:cs typeface="Times New Roman" pitchFamily="18" charset="0"/>
            </a:endParaRPr>
          </a:p>
        </p:txBody>
      </p:sp>
      <p:sp>
        <p:nvSpPr>
          <p:cNvPr id="6" name="Содержимое 5"/>
          <p:cNvSpPr>
            <a:spLocks noGrp="1"/>
          </p:cNvSpPr>
          <p:nvPr>
            <p:ph sz="half" idx="2"/>
          </p:nvPr>
        </p:nvSpPr>
        <p:spPr>
          <a:xfrm>
            <a:off x="6143636" y="1600200"/>
            <a:ext cx="2543164" cy="4525963"/>
          </a:xfrm>
        </p:spPr>
        <p:txBody>
          <a:bodyPr/>
          <a:lstStyle/>
          <a:p>
            <a:endParaRPr lang="en-US" dirty="0" smtClean="0"/>
          </a:p>
          <a:p>
            <a:endParaRPr lang="en-US" dirty="0" smtClean="0"/>
          </a:p>
          <a:p>
            <a:endParaRPr lang="en-US" dirty="0"/>
          </a:p>
          <a:p>
            <a:endParaRPr lang="en-US" dirty="0"/>
          </a:p>
          <a:p>
            <a:r>
              <a:rPr lang="en-US" sz="2400" dirty="0" smtClean="0">
                <a:latin typeface="Times New Roman" pitchFamily="18" charset="0"/>
                <a:cs typeface="Times New Roman" pitchFamily="18" charset="0"/>
              </a:rPr>
              <a:t>How</a:t>
            </a:r>
          </a:p>
          <a:p>
            <a:r>
              <a:rPr lang="en-US" sz="2400" dirty="0" smtClean="0">
                <a:latin typeface="Times New Roman" pitchFamily="18" charset="0"/>
                <a:cs typeface="Times New Roman" pitchFamily="18" charset="0"/>
              </a:rPr>
              <a:t>Why (2)</a:t>
            </a:r>
          </a:p>
          <a:p>
            <a:r>
              <a:rPr lang="en-US" sz="2400" dirty="0" smtClean="0">
                <a:latin typeface="Times New Roman" pitchFamily="18" charset="0"/>
                <a:cs typeface="Times New Roman" pitchFamily="18" charset="0"/>
              </a:rPr>
              <a:t>Where</a:t>
            </a:r>
          </a:p>
          <a:p>
            <a:r>
              <a:rPr lang="en-US" sz="2400" dirty="0" smtClean="0">
                <a:latin typeface="Times New Roman" pitchFamily="18" charset="0"/>
                <a:cs typeface="Times New Roman" pitchFamily="18" charset="0"/>
              </a:rPr>
              <a:t>Who</a:t>
            </a:r>
          </a:p>
          <a:p>
            <a:r>
              <a:rPr lang="en-US" sz="2400" dirty="0" smtClean="0">
                <a:latin typeface="Times New Roman" pitchFamily="18" charset="0"/>
                <a:cs typeface="Times New Roman" pitchFamily="18" charset="0"/>
              </a:rPr>
              <a:t>What (2)</a:t>
            </a:r>
            <a:endParaRPr lang="ru-RU" sz="2400" dirty="0">
              <a:latin typeface="Times New Roman" pitchFamily="18" charset="0"/>
              <a:cs typeface="Times New Roman" pitchFamily="18" charset="0"/>
            </a:endParaRPr>
          </a:p>
        </p:txBody>
      </p:sp>
      <p:pic>
        <p:nvPicPr>
          <p:cNvPr id="7" name="Picture 2" descr="C:\Users\User\Desktop\к аттестации\Pictures\2012-12-05\004.jpg"/>
          <p:cNvPicPr>
            <a:picLocks noChangeAspect="1" noChangeArrowheads="1"/>
          </p:cNvPicPr>
          <p:nvPr/>
        </p:nvPicPr>
        <p:blipFill>
          <a:blip r:embed="rId2"/>
          <a:srcRect/>
          <a:stretch>
            <a:fillRect/>
          </a:stretch>
        </p:blipFill>
        <p:spPr bwMode="auto">
          <a:xfrm>
            <a:off x="6357950" y="1285859"/>
            <a:ext cx="2214578" cy="2000265"/>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3000"/>
                                        <p:tgtEl>
                                          <p:spTgt spid="5">
                                            <p:txEl>
                                              <p:pRg st="0" end="0"/>
                                            </p:txEl>
                                          </p:spTgt>
                                        </p:tgtEl>
                                      </p:cBhvr>
                                    </p:animEffect>
                                    <p:anim calcmode="lin" valueType="num">
                                      <p:cBhvr>
                                        <p:cTn id="8" dur="3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3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3000"/>
                                        <p:tgtEl>
                                          <p:spTgt spid="5">
                                            <p:txEl>
                                              <p:pRg st="1" end="1"/>
                                            </p:txEl>
                                          </p:spTgt>
                                        </p:tgtEl>
                                      </p:cBhvr>
                                    </p:animEffect>
                                    <p:anim calcmode="lin" valueType="num">
                                      <p:cBhvr>
                                        <p:cTn id="15" dur="3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3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3000"/>
                                        <p:tgtEl>
                                          <p:spTgt spid="5">
                                            <p:txEl>
                                              <p:pRg st="2" end="2"/>
                                            </p:txEl>
                                          </p:spTgt>
                                        </p:tgtEl>
                                      </p:cBhvr>
                                    </p:animEffect>
                                    <p:anim calcmode="lin" valueType="num">
                                      <p:cBhvr>
                                        <p:cTn id="22" dur="3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3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3000"/>
                                        <p:tgtEl>
                                          <p:spTgt spid="5">
                                            <p:txEl>
                                              <p:pRg st="3" end="3"/>
                                            </p:txEl>
                                          </p:spTgt>
                                        </p:tgtEl>
                                      </p:cBhvr>
                                    </p:animEffect>
                                    <p:anim calcmode="lin" valueType="num">
                                      <p:cBhvr>
                                        <p:cTn id="29" dur="3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3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3000"/>
                                        <p:tgtEl>
                                          <p:spTgt spid="5">
                                            <p:txEl>
                                              <p:pRg st="4" end="4"/>
                                            </p:txEl>
                                          </p:spTgt>
                                        </p:tgtEl>
                                      </p:cBhvr>
                                    </p:animEffect>
                                    <p:anim calcmode="lin" valueType="num">
                                      <p:cBhvr>
                                        <p:cTn id="36" dur="3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3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3000"/>
                                        <p:tgtEl>
                                          <p:spTgt spid="5">
                                            <p:txEl>
                                              <p:pRg st="5" end="5"/>
                                            </p:txEl>
                                          </p:spTgt>
                                        </p:tgtEl>
                                      </p:cBhvr>
                                    </p:animEffect>
                                    <p:anim calcmode="lin" valueType="num">
                                      <p:cBhvr>
                                        <p:cTn id="43" dur="3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3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3000"/>
                                        <p:tgtEl>
                                          <p:spTgt spid="5">
                                            <p:txEl>
                                              <p:pRg st="6" end="6"/>
                                            </p:txEl>
                                          </p:spTgt>
                                        </p:tgtEl>
                                      </p:cBhvr>
                                    </p:animEffect>
                                    <p:anim calcmode="lin" valueType="num">
                                      <p:cBhvr>
                                        <p:cTn id="50" dur="3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3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3000"/>
                                        <p:tgtEl>
                                          <p:spTgt spid="5">
                                            <p:txEl>
                                              <p:pRg st="7" end="7"/>
                                            </p:txEl>
                                          </p:spTgt>
                                        </p:tgtEl>
                                      </p:cBhvr>
                                    </p:animEffect>
                                    <p:anim calcmode="lin" valueType="num">
                                      <p:cBhvr>
                                        <p:cTn id="57" dur="3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3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endParaRPr lang="ru-RU" dirty="0"/>
          </a:p>
        </p:txBody>
      </p:sp>
      <p:sp>
        <p:nvSpPr>
          <p:cNvPr id="3" name="Содержимое 2"/>
          <p:cNvSpPr>
            <a:spLocks noGrp="1"/>
          </p:cNvSpPr>
          <p:nvPr>
            <p:ph sz="half" idx="1"/>
          </p:nvPr>
        </p:nvSpPr>
        <p:spPr/>
        <p:txBody>
          <a:bodyPr>
            <a:normAutofit lnSpcReduction="10000"/>
          </a:bodyPr>
          <a:lstStyle/>
          <a:p>
            <a:r>
              <a:rPr lang="en-US" dirty="0" smtClean="0"/>
              <a:t>Look at the pictures and tell a new happy ending of the story. Use these words:</a:t>
            </a:r>
          </a:p>
          <a:p>
            <a:r>
              <a:rPr lang="en-US" dirty="0" smtClean="0"/>
              <a:t>Ran away</a:t>
            </a:r>
          </a:p>
          <a:p>
            <a:r>
              <a:rPr lang="en-US" dirty="0" smtClean="0"/>
              <a:t>Ran after him</a:t>
            </a:r>
          </a:p>
          <a:p>
            <a:r>
              <a:rPr lang="en-US" dirty="0" smtClean="0"/>
              <a:t>Saw the hunters</a:t>
            </a:r>
          </a:p>
          <a:p>
            <a:r>
              <a:rPr lang="en-US" dirty="0" smtClean="0"/>
              <a:t>Shouted</a:t>
            </a:r>
          </a:p>
          <a:p>
            <a:r>
              <a:rPr lang="en-US" dirty="0" smtClean="0"/>
              <a:t>Help me, please</a:t>
            </a:r>
          </a:p>
          <a:p>
            <a:r>
              <a:rPr lang="en-US" dirty="0" smtClean="0"/>
              <a:t>Came and helped</a:t>
            </a:r>
            <a:endParaRPr lang="ru-RU" dirty="0"/>
          </a:p>
        </p:txBody>
      </p:sp>
      <p:pic>
        <p:nvPicPr>
          <p:cNvPr id="4098" name="Picture 2" descr="C:\Users\User\Desktop\к аттестации\Pictures\2012-12-05\002.jpg"/>
          <p:cNvPicPr>
            <a:picLocks noGrp="1" noChangeAspect="1" noChangeArrowheads="1"/>
          </p:cNvPicPr>
          <p:nvPr>
            <p:ph sz="half" idx="2"/>
          </p:nvPr>
        </p:nvPicPr>
        <p:blipFill>
          <a:blip r:embed="rId2"/>
          <a:srcRect/>
          <a:stretch>
            <a:fillRect/>
          </a:stretch>
        </p:blipFill>
        <p:spPr bwMode="auto">
          <a:xfrm>
            <a:off x="3643306" y="3714752"/>
            <a:ext cx="4286280" cy="2714643"/>
          </a:xfrm>
          <a:prstGeom prst="rect">
            <a:avLst/>
          </a:prstGeom>
          <a:noFill/>
        </p:spPr>
      </p:pic>
      <p:pic>
        <p:nvPicPr>
          <p:cNvPr id="6" name="Picture 2" descr="C:\Users\User\Desktop\к аттестации\Pictures\2012-12-05\003.jpg"/>
          <p:cNvPicPr>
            <a:picLocks noChangeAspect="1" noChangeArrowheads="1"/>
          </p:cNvPicPr>
          <p:nvPr/>
        </p:nvPicPr>
        <p:blipFill>
          <a:blip r:embed="rId3"/>
          <a:srcRect/>
          <a:stretch>
            <a:fillRect/>
          </a:stretch>
        </p:blipFill>
        <p:spPr bwMode="auto">
          <a:xfrm>
            <a:off x="5715008" y="1643050"/>
            <a:ext cx="3000396" cy="2357454"/>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anim calcmode="lin" valueType="num">
                                      <p:cBhvr>
                                        <p:cTn id="8"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000"/>
                                        <p:tgtEl>
                                          <p:spTgt spid="3">
                                            <p:txEl>
                                              <p:pRg st="1" end="1"/>
                                            </p:txEl>
                                          </p:spTgt>
                                        </p:tgtEl>
                                      </p:cBhvr>
                                    </p:animEffect>
                                    <p:anim calcmode="lin" valueType="num">
                                      <p:cBhvr>
                                        <p:cTn id="15"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3000"/>
                                        <p:tgtEl>
                                          <p:spTgt spid="3">
                                            <p:txEl>
                                              <p:pRg st="2" end="2"/>
                                            </p:txEl>
                                          </p:spTgt>
                                        </p:tgtEl>
                                      </p:cBhvr>
                                    </p:animEffect>
                                    <p:anim calcmode="lin" valueType="num">
                                      <p:cBhvr>
                                        <p:cTn id="22"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3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3000"/>
                                        <p:tgtEl>
                                          <p:spTgt spid="3">
                                            <p:txEl>
                                              <p:pRg st="3" end="3"/>
                                            </p:txEl>
                                          </p:spTgt>
                                        </p:tgtEl>
                                      </p:cBhvr>
                                    </p:animEffect>
                                    <p:anim calcmode="lin" valueType="num">
                                      <p:cBhvr>
                                        <p:cTn id="29"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3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3000"/>
                                        <p:tgtEl>
                                          <p:spTgt spid="3">
                                            <p:txEl>
                                              <p:pRg st="4" end="4"/>
                                            </p:txEl>
                                          </p:spTgt>
                                        </p:tgtEl>
                                      </p:cBhvr>
                                    </p:animEffect>
                                    <p:anim calcmode="lin" valueType="num">
                                      <p:cBhvr>
                                        <p:cTn id="36"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3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3000"/>
                                        <p:tgtEl>
                                          <p:spTgt spid="3">
                                            <p:txEl>
                                              <p:pRg st="5" end="5"/>
                                            </p:txEl>
                                          </p:spTgt>
                                        </p:tgtEl>
                                      </p:cBhvr>
                                    </p:animEffect>
                                    <p:anim calcmode="lin" valueType="num">
                                      <p:cBhvr>
                                        <p:cTn id="43"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3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3000"/>
                                        <p:tgtEl>
                                          <p:spTgt spid="3">
                                            <p:txEl>
                                              <p:pRg st="6" end="6"/>
                                            </p:txEl>
                                          </p:spTgt>
                                        </p:tgtEl>
                                      </p:cBhvr>
                                    </p:animEffect>
                                    <p:anim calcmode="lin" valueType="num">
                                      <p:cBhvr>
                                        <p:cTn id="50"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3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User\Desktop\к аттестации\Pictures\2012-12-05\001.jpg"/>
          <p:cNvPicPr>
            <a:picLocks noChangeAspect="1" noChangeArrowheads="1"/>
          </p:cNvPicPr>
          <p:nvPr/>
        </p:nvPicPr>
        <p:blipFill>
          <a:blip r:embed="rId2" cstate="print"/>
          <a:srcRect/>
          <a:stretch>
            <a:fillRect/>
          </a:stretch>
        </p:blipFill>
        <p:spPr bwMode="auto">
          <a:xfrm>
            <a:off x="571472" y="500042"/>
            <a:ext cx="3746569" cy="5626121"/>
          </a:xfrm>
          <a:prstGeom prst="rect">
            <a:avLst/>
          </a:prstGeom>
          <a:noFill/>
        </p:spPr>
      </p:pic>
      <p:sp>
        <p:nvSpPr>
          <p:cNvPr id="7" name="Прямоугольник 6"/>
          <p:cNvSpPr/>
          <p:nvPr/>
        </p:nvSpPr>
        <p:spPr>
          <a:xfrm>
            <a:off x="4857752" y="2357430"/>
            <a:ext cx="3857652" cy="1938992"/>
          </a:xfrm>
          <a:prstGeom prst="rect">
            <a:avLst/>
          </a:prstGeom>
        </p:spPr>
        <p:txBody>
          <a:bodyPr wrap="square">
            <a:spAutoFit/>
          </a:bodyPr>
          <a:lstStyle/>
          <a:p>
            <a:pPr algn="ctr">
              <a:buNone/>
            </a:pPr>
            <a:r>
              <a:rPr lang="en-US" sz="6000" dirty="0" smtClean="0">
                <a:latin typeface="Times New Roman" pitchFamily="18" charset="0"/>
                <a:cs typeface="Times New Roman" pitchFamily="18" charset="0"/>
              </a:rPr>
              <a:t>Ex.32-35</a:t>
            </a:r>
          </a:p>
          <a:p>
            <a:pPr algn="ctr">
              <a:buNone/>
            </a:pPr>
            <a:r>
              <a:rPr lang="en-US" sz="6000" dirty="0" smtClean="0">
                <a:latin typeface="Times New Roman" pitchFamily="18" charset="0"/>
                <a:cs typeface="Times New Roman" pitchFamily="18" charset="0"/>
              </a:rPr>
              <a:t>P.60</a:t>
            </a:r>
            <a:endParaRPr lang="ru-RU" sz="60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en-US"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Thank you for your work</a:t>
            </a:r>
            <a:endParaRPr lang="ru-RU" sz="9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a:p>
            <a:endParaRPr lang="ru-RU"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endParaRPr lang="ru-RU" dirty="0"/>
          </a:p>
        </p:txBody>
      </p:sp>
      <p:sp>
        <p:nvSpPr>
          <p:cNvPr id="3" name="Содержимое 2"/>
          <p:cNvSpPr>
            <a:spLocks noGrp="1"/>
          </p:cNvSpPr>
          <p:nvPr>
            <p:ph sz="half" idx="1"/>
          </p:nvPr>
        </p:nvSpPr>
        <p:spPr/>
        <p:txBody>
          <a:bodyPr/>
          <a:lstStyle/>
          <a:p>
            <a:pPr>
              <a:buNone/>
            </a:pPr>
            <a:r>
              <a:rPr lang="en-US" dirty="0" smtClean="0"/>
              <a:t>    </a:t>
            </a:r>
          </a:p>
          <a:p>
            <a:pPr>
              <a:buNone/>
            </a:pPr>
            <a:r>
              <a:rPr lang="en-US" dirty="0" smtClean="0"/>
              <a:t>     A Wolf saw a Sheep by a small river and wanted to eat him. He shouted, “I can’t drink this dirty water! It’s too dirty! You have  made the water dirty. You put your dirty feet into the water!”</a:t>
            </a:r>
            <a:endParaRPr lang="ru-RU" dirty="0"/>
          </a:p>
        </p:txBody>
      </p:sp>
      <p:pic>
        <p:nvPicPr>
          <p:cNvPr id="1027" name="Picture 3" descr="C:\Users\User\Desktop\к аттестации\Pictures\2012-12-05\005.jpg"/>
          <p:cNvPicPr>
            <a:picLocks noGrp="1" noChangeAspect="1" noChangeArrowheads="1"/>
          </p:cNvPicPr>
          <p:nvPr>
            <p:ph sz="half" idx="2"/>
          </p:nvPr>
        </p:nvPicPr>
        <p:blipFill>
          <a:blip r:embed="rId2"/>
          <a:srcRect/>
          <a:stretch>
            <a:fillRect/>
          </a:stretch>
        </p:blipFill>
        <p:spPr bwMode="auto">
          <a:xfrm>
            <a:off x="4572000" y="1571612"/>
            <a:ext cx="4071966" cy="4429156"/>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4"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1" nodeType="clickEffect">
                                  <p:stCondLst>
                                    <p:cond delay="0"/>
                                  </p:stCondLst>
                                  <p:iterate type="lt">
                                    <p:tmPct val="50000"/>
                                  </p:iterate>
                                  <p:childTnLst>
                                    <p:set>
                                      <p:cBhvr>
                                        <p:cTn id="20"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21"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23" dur="80"/>
                                        <p:tgtEl>
                                          <p:spTgt spid="3">
                                            <p:txEl>
                                              <p:pRg st="0" end="0"/>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1" nodeType="clickEffect">
                                  <p:stCondLst>
                                    <p:cond delay="0"/>
                                  </p:stCondLst>
                                  <p:iterate type="lt">
                                    <p:tmPct val="50000"/>
                                  </p:iterate>
                                  <p:childTnLst>
                                    <p:set>
                                      <p:cBhvr>
                                        <p:cTn id="27"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28"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30" dur="80"/>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endParaRPr lang="ru-RU" dirty="0"/>
          </a:p>
        </p:txBody>
      </p:sp>
      <p:sp>
        <p:nvSpPr>
          <p:cNvPr id="3" name="Содержимое 2"/>
          <p:cNvSpPr>
            <a:spLocks noGrp="1"/>
          </p:cNvSpPr>
          <p:nvPr>
            <p:ph sz="half" idx="1"/>
          </p:nvPr>
        </p:nvSpPr>
        <p:spPr/>
        <p:txBody>
          <a:bodyPr/>
          <a:lstStyle/>
          <a:p>
            <a:r>
              <a:rPr lang="en-US" dirty="0" smtClean="0"/>
              <a:t>“No, I didn’t  make it dirty,” the Sheep answered. “I didn’t put my feet into the water.  I drink with my mouth and not with my feet. Look! My feet are not in the water.”</a:t>
            </a:r>
            <a:endParaRPr lang="ru-RU" dirty="0"/>
          </a:p>
        </p:txBody>
      </p:sp>
      <p:pic>
        <p:nvPicPr>
          <p:cNvPr id="2050" name="Picture 2" descr="C:\Users\User\Desktop\к аттестации\Pictures\2012-12-05\004.jpg"/>
          <p:cNvPicPr>
            <a:picLocks noGrp="1" noChangeAspect="1" noChangeArrowheads="1"/>
          </p:cNvPicPr>
          <p:nvPr>
            <p:ph sz="half" idx="2"/>
          </p:nvPr>
        </p:nvPicPr>
        <p:blipFill>
          <a:blip r:embed="rId2"/>
          <a:srcRect/>
          <a:stretch>
            <a:fillRect/>
          </a:stretch>
        </p:blipFill>
        <p:spPr bwMode="auto">
          <a:xfrm>
            <a:off x="4929190" y="1714488"/>
            <a:ext cx="3429024" cy="3286148"/>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endParaRPr lang="ru-RU" dirty="0"/>
          </a:p>
        </p:txBody>
      </p:sp>
      <p:sp>
        <p:nvSpPr>
          <p:cNvPr id="3" name="Содержимое 2"/>
          <p:cNvSpPr>
            <a:spLocks noGrp="1"/>
          </p:cNvSpPr>
          <p:nvPr>
            <p:ph sz="half" idx="1"/>
          </p:nvPr>
        </p:nvSpPr>
        <p:spPr/>
        <p:txBody>
          <a:bodyPr/>
          <a:lstStyle/>
          <a:p>
            <a:r>
              <a:rPr lang="en-US" sz="3200" dirty="0" smtClean="0">
                <a:latin typeface="Times New Roman" pitchFamily="18" charset="0"/>
                <a:cs typeface="Times New Roman" pitchFamily="18" charset="0"/>
              </a:rPr>
              <a:t>“OK. Than it was last year. You put your feet into the water last year!” the Wolf shouted. “And you made the water dirty</a:t>
            </a:r>
            <a:r>
              <a:rPr lang="en-US" dirty="0" smtClean="0"/>
              <a:t>.”</a:t>
            </a:r>
            <a:endParaRPr lang="ru-RU" dirty="0"/>
          </a:p>
        </p:txBody>
      </p:sp>
      <p:pic>
        <p:nvPicPr>
          <p:cNvPr id="7" name="Picture 2" descr="C:\Users\User\Desktop\к аттестации\Pictures\2012-12-05\004.jpg"/>
          <p:cNvPicPr>
            <a:picLocks noGrp="1" noChangeAspect="1" noChangeArrowheads="1"/>
          </p:cNvPicPr>
          <p:nvPr>
            <p:ph sz="half" idx="2"/>
          </p:nvPr>
        </p:nvPicPr>
        <p:blipFill>
          <a:blip r:embed="rId2"/>
          <a:srcRect/>
          <a:stretch>
            <a:fillRect/>
          </a:stretch>
        </p:blipFill>
        <p:spPr bwMode="auto">
          <a:xfrm>
            <a:off x="5000628" y="1500174"/>
            <a:ext cx="3357586" cy="2952795"/>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endParaRPr lang="ru-RU" dirty="0"/>
          </a:p>
        </p:txBody>
      </p:sp>
      <p:sp>
        <p:nvSpPr>
          <p:cNvPr id="3" name="Содержимое 2"/>
          <p:cNvSpPr>
            <a:spLocks noGrp="1"/>
          </p:cNvSpPr>
          <p:nvPr>
            <p:ph sz="half" idx="1"/>
          </p:nvPr>
        </p:nvSpPr>
        <p:spPr/>
        <p:txBody>
          <a:bodyPr/>
          <a:lstStyle/>
          <a:p>
            <a:pPr>
              <a:buNone/>
            </a:pPr>
            <a:r>
              <a:rPr lang="en-US" dirty="0" smtClean="0"/>
              <a:t>  </a:t>
            </a:r>
          </a:p>
          <a:p>
            <a:pPr>
              <a:buNone/>
            </a:pPr>
            <a:r>
              <a:rPr lang="en-US" sz="3200" dirty="0" smtClean="0">
                <a:latin typeface="Times New Roman" pitchFamily="18" charset="0"/>
                <a:cs typeface="Times New Roman" pitchFamily="18" charset="0"/>
              </a:rPr>
              <a:t>    “But I am only four months  old,” the Sheep said. “How could I put my feet into the river a year ago?”</a:t>
            </a:r>
            <a:endParaRPr lang="ru-RU" sz="3200" dirty="0">
              <a:latin typeface="Times New Roman" pitchFamily="18" charset="0"/>
              <a:cs typeface="Times New Roman" pitchFamily="18" charset="0"/>
            </a:endParaRPr>
          </a:p>
        </p:txBody>
      </p:sp>
      <p:pic>
        <p:nvPicPr>
          <p:cNvPr id="5" name="Picture 2" descr="C:\Users\User\Desktop\к аттестации\Pictures\2012-12-05\004.jpg"/>
          <p:cNvPicPr>
            <a:picLocks noGrp="1" noChangeAspect="1" noChangeArrowheads="1"/>
          </p:cNvPicPr>
          <p:nvPr>
            <p:ph sz="half" idx="2"/>
          </p:nvPr>
        </p:nvPicPr>
        <p:blipFill>
          <a:blip r:embed="rId2"/>
          <a:srcRect/>
          <a:stretch>
            <a:fillRect/>
          </a:stretch>
        </p:blipFill>
        <p:spPr bwMode="auto">
          <a:xfrm>
            <a:off x="5072066" y="1714488"/>
            <a:ext cx="3071834" cy="2738481"/>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14"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1" nodeType="clickEffect">
                                  <p:stCondLst>
                                    <p:cond delay="0"/>
                                  </p:stCondLst>
                                  <p:iterate type="lt">
                                    <p:tmPct val="50000"/>
                                  </p:iterate>
                                  <p:childTnLst>
                                    <p:set>
                                      <p:cBhvr>
                                        <p:cTn id="20"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21"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23" dur="80"/>
                                        <p:tgtEl>
                                          <p:spTgt spid="3">
                                            <p:txEl>
                                              <p:pRg st="0" end="0"/>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1" nodeType="clickEffect">
                                  <p:stCondLst>
                                    <p:cond delay="0"/>
                                  </p:stCondLst>
                                  <p:iterate type="lt">
                                    <p:tmPct val="50000"/>
                                  </p:iterate>
                                  <p:childTnLst>
                                    <p:set>
                                      <p:cBhvr>
                                        <p:cTn id="27"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28"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30" dur="80"/>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endParaRPr lang="ru-RU" dirty="0"/>
          </a:p>
        </p:txBody>
      </p:sp>
      <p:sp>
        <p:nvSpPr>
          <p:cNvPr id="3" name="Содержимое 2"/>
          <p:cNvSpPr>
            <a:spLocks noGrp="1"/>
          </p:cNvSpPr>
          <p:nvPr>
            <p:ph sz="half" idx="1"/>
          </p:nvPr>
        </p:nvSpPr>
        <p:spPr/>
        <p:txBody>
          <a:bodyPr/>
          <a:lstStyle/>
          <a:p>
            <a:r>
              <a:rPr lang="en-US" dirty="0" smtClean="0"/>
              <a:t>“If it was not you, than it was you brother or your  father,” the Wolf shouted and jumped on the poor (</a:t>
            </a:r>
            <a:r>
              <a:rPr lang="ru-RU" dirty="0" smtClean="0"/>
              <a:t>бедный</a:t>
            </a:r>
            <a:r>
              <a:rPr lang="en-US" dirty="0" smtClean="0"/>
              <a:t>)</a:t>
            </a:r>
            <a:r>
              <a:rPr lang="ru-RU" dirty="0" smtClean="0"/>
              <a:t> </a:t>
            </a:r>
            <a:r>
              <a:rPr lang="en-US" dirty="0" smtClean="0"/>
              <a:t>Sheep. But the Sheep ran away. And the Wolf fell into the water.</a:t>
            </a:r>
            <a:endParaRPr lang="ru-RU" dirty="0"/>
          </a:p>
        </p:txBody>
      </p:sp>
      <p:pic>
        <p:nvPicPr>
          <p:cNvPr id="5" name="Picture 2" descr="C:\Users\User\Desktop\к аттестации\Pictures\2012-12-05\003.jpg"/>
          <p:cNvPicPr>
            <a:picLocks noGrp="1" noChangeAspect="1" noChangeArrowheads="1"/>
          </p:cNvPicPr>
          <p:nvPr>
            <p:ph sz="half" idx="2"/>
          </p:nvPr>
        </p:nvPicPr>
        <p:blipFill>
          <a:blip r:embed="rId2"/>
          <a:srcRect/>
          <a:stretch>
            <a:fillRect/>
          </a:stretch>
        </p:blipFill>
        <p:spPr bwMode="auto">
          <a:xfrm>
            <a:off x="4643438" y="1785926"/>
            <a:ext cx="3786214" cy="321471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User\Desktop\к аттестации\Pictures\2012-12-05\001.jpg"/>
          <p:cNvPicPr>
            <a:picLocks noChangeAspect="1" noChangeArrowheads="1"/>
          </p:cNvPicPr>
          <p:nvPr/>
        </p:nvPicPr>
        <p:blipFill>
          <a:blip r:embed="rId2" cstate="print"/>
          <a:srcRect/>
          <a:stretch>
            <a:fillRect/>
          </a:stretch>
        </p:blipFill>
        <p:spPr bwMode="auto">
          <a:xfrm>
            <a:off x="357158" y="500042"/>
            <a:ext cx="3746569" cy="5626121"/>
          </a:xfrm>
          <a:prstGeom prst="rect">
            <a:avLst/>
          </a:prstGeom>
          <a:noFill/>
        </p:spPr>
      </p:pic>
      <p:sp>
        <p:nvSpPr>
          <p:cNvPr id="6" name="Прямоугольник 5"/>
          <p:cNvSpPr/>
          <p:nvPr/>
        </p:nvSpPr>
        <p:spPr>
          <a:xfrm>
            <a:off x="4500562" y="2500306"/>
            <a:ext cx="3929090" cy="1938992"/>
          </a:xfrm>
          <a:prstGeom prst="rect">
            <a:avLst/>
          </a:prstGeom>
        </p:spPr>
        <p:txBody>
          <a:bodyPr wrap="square">
            <a:spAutoFit/>
          </a:bodyPr>
          <a:lstStyle/>
          <a:p>
            <a:pPr algn="ctr">
              <a:buNone/>
            </a:pPr>
            <a:r>
              <a:rPr lang="en-US" sz="6000" dirty="0" smtClean="0">
                <a:latin typeface="Times New Roman" pitchFamily="18" charset="0"/>
                <a:cs typeface="Times New Roman" pitchFamily="18" charset="0"/>
              </a:rPr>
              <a:t>Ex.31</a:t>
            </a:r>
          </a:p>
          <a:p>
            <a:pPr algn="ctr">
              <a:buNone/>
            </a:pPr>
            <a:r>
              <a:rPr lang="en-US" sz="6000" dirty="0" smtClean="0">
                <a:latin typeface="Times New Roman" pitchFamily="18" charset="0"/>
                <a:cs typeface="Times New Roman" pitchFamily="18" charset="0"/>
              </a:rPr>
              <a:t>P.59</a:t>
            </a:r>
            <a:endParaRPr lang="ru-RU" sz="60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endParaRPr lang="ru-RU" dirty="0"/>
          </a:p>
        </p:txBody>
      </p:sp>
      <p:sp>
        <p:nvSpPr>
          <p:cNvPr id="6" name="Содержимое 5"/>
          <p:cNvSpPr>
            <a:spLocks noGrp="1"/>
          </p:cNvSpPr>
          <p:nvPr>
            <p:ph idx="1"/>
          </p:nvPr>
        </p:nvSpPr>
        <p:spPr/>
        <p:txBody>
          <a:bodyPr>
            <a:normAutofit lnSpcReduction="10000"/>
          </a:bodyPr>
          <a:lstStyle/>
          <a:p>
            <a:pPr>
              <a:buNone/>
            </a:pPr>
            <a:r>
              <a:rPr lang="en-US" dirty="0" smtClean="0"/>
              <a:t>  </a:t>
            </a:r>
            <a:r>
              <a:rPr lang="en-US" dirty="0" smtClean="0"/>
              <a:t>Answer</a:t>
            </a:r>
            <a:r>
              <a:rPr lang="en-US" dirty="0" smtClean="0"/>
              <a:t> </a:t>
            </a:r>
            <a:r>
              <a:rPr lang="en-US" dirty="0" smtClean="0"/>
              <a:t>the questions:</a:t>
            </a:r>
          </a:p>
          <a:p>
            <a:pPr>
              <a:buNone/>
            </a:pPr>
            <a:r>
              <a:rPr lang="en-US" dirty="0" smtClean="0"/>
              <a:t>  1. Why did the Wolf want to drink water?</a:t>
            </a:r>
          </a:p>
          <a:p>
            <a:pPr>
              <a:buNone/>
            </a:pPr>
            <a:r>
              <a:rPr lang="en-US" dirty="0" smtClean="0"/>
              <a:t>  2. Was the Wolf angry?</a:t>
            </a:r>
          </a:p>
          <a:p>
            <a:pPr>
              <a:buNone/>
            </a:pPr>
            <a:r>
              <a:rPr lang="en-US" dirty="0"/>
              <a:t> </a:t>
            </a:r>
            <a:r>
              <a:rPr lang="en-US" dirty="0" smtClean="0"/>
              <a:t> 3. Did the Sheep make the water </a:t>
            </a:r>
          </a:p>
          <a:p>
            <a:pPr>
              <a:buNone/>
            </a:pPr>
            <a:r>
              <a:rPr lang="en-US" dirty="0" smtClean="0"/>
              <a:t>      dirty?</a:t>
            </a:r>
          </a:p>
          <a:p>
            <a:pPr>
              <a:buNone/>
            </a:pPr>
            <a:r>
              <a:rPr lang="en-US" dirty="0"/>
              <a:t> </a:t>
            </a:r>
            <a:r>
              <a:rPr lang="en-US" dirty="0" smtClean="0"/>
              <a:t> 4. Did the Sheep shout at </a:t>
            </a:r>
          </a:p>
          <a:p>
            <a:pPr>
              <a:buNone/>
            </a:pPr>
            <a:r>
              <a:rPr lang="en-US" dirty="0" smtClean="0"/>
              <a:t>      the Wolf?</a:t>
            </a:r>
          </a:p>
          <a:p>
            <a:pPr>
              <a:buNone/>
            </a:pPr>
            <a:r>
              <a:rPr lang="en-US" dirty="0"/>
              <a:t> </a:t>
            </a:r>
            <a:r>
              <a:rPr lang="en-US" dirty="0" smtClean="0"/>
              <a:t> 5. Was the Sheep brave? </a:t>
            </a:r>
            <a:endParaRPr lang="ru-RU" dirty="0"/>
          </a:p>
        </p:txBody>
      </p:sp>
      <p:pic>
        <p:nvPicPr>
          <p:cNvPr id="7" name="Picture 2" descr="C:\Users\User\Desktop\к аттестации\Pictures\2012-12-05\004.jpg"/>
          <p:cNvPicPr>
            <a:picLocks noChangeAspect="1" noChangeArrowheads="1"/>
          </p:cNvPicPr>
          <p:nvPr/>
        </p:nvPicPr>
        <p:blipFill>
          <a:blip r:embed="rId2"/>
          <a:srcRect/>
          <a:stretch>
            <a:fillRect/>
          </a:stretch>
        </p:blipFill>
        <p:spPr bwMode="auto">
          <a:xfrm>
            <a:off x="5786446" y="3714752"/>
            <a:ext cx="3071834" cy="2738481"/>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3000"/>
                                        <p:tgtEl>
                                          <p:spTgt spid="6">
                                            <p:txEl>
                                              <p:pRg st="0" end="0"/>
                                            </p:txEl>
                                          </p:spTgt>
                                        </p:tgtEl>
                                      </p:cBhvr>
                                    </p:animEffect>
                                    <p:anim calcmode="lin" valueType="num">
                                      <p:cBhvr>
                                        <p:cTn id="8" dur="3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3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3000"/>
                                        <p:tgtEl>
                                          <p:spTgt spid="6">
                                            <p:txEl>
                                              <p:pRg st="1" end="1"/>
                                            </p:txEl>
                                          </p:spTgt>
                                        </p:tgtEl>
                                      </p:cBhvr>
                                    </p:animEffect>
                                    <p:anim calcmode="lin" valueType="num">
                                      <p:cBhvr>
                                        <p:cTn id="15" dur="3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3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3000"/>
                                        <p:tgtEl>
                                          <p:spTgt spid="6">
                                            <p:txEl>
                                              <p:pRg st="2" end="2"/>
                                            </p:txEl>
                                          </p:spTgt>
                                        </p:tgtEl>
                                      </p:cBhvr>
                                    </p:animEffect>
                                    <p:anim calcmode="lin" valueType="num">
                                      <p:cBhvr>
                                        <p:cTn id="22" dur="3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3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3000"/>
                                        <p:tgtEl>
                                          <p:spTgt spid="6">
                                            <p:txEl>
                                              <p:pRg st="3" end="3"/>
                                            </p:txEl>
                                          </p:spTgt>
                                        </p:tgtEl>
                                      </p:cBhvr>
                                    </p:animEffect>
                                    <p:anim calcmode="lin" valueType="num">
                                      <p:cBhvr>
                                        <p:cTn id="29" dur="3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3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3000"/>
                                        <p:tgtEl>
                                          <p:spTgt spid="6">
                                            <p:txEl>
                                              <p:pRg st="4" end="4"/>
                                            </p:txEl>
                                          </p:spTgt>
                                        </p:tgtEl>
                                      </p:cBhvr>
                                    </p:animEffect>
                                    <p:anim calcmode="lin" valueType="num">
                                      <p:cBhvr>
                                        <p:cTn id="36" dur="3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3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3000"/>
                                        <p:tgtEl>
                                          <p:spTgt spid="6">
                                            <p:txEl>
                                              <p:pRg st="5" end="5"/>
                                            </p:txEl>
                                          </p:spTgt>
                                        </p:tgtEl>
                                      </p:cBhvr>
                                    </p:animEffect>
                                    <p:anim calcmode="lin" valueType="num">
                                      <p:cBhvr>
                                        <p:cTn id="43" dur="3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3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Effect transition="in" filter="fade">
                                      <p:cBhvr>
                                        <p:cTn id="49" dur="3000"/>
                                        <p:tgtEl>
                                          <p:spTgt spid="6">
                                            <p:txEl>
                                              <p:pRg st="6" end="6"/>
                                            </p:txEl>
                                          </p:spTgt>
                                        </p:tgtEl>
                                      </p:cBhvr>
                                    </p:animEffect>
                                    <p:anim calcmode="lin" valueType="num">
                                      <p:cBhvr>
                                        <p:cTn id="50" dur="3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51" dur="3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xEl>
                                              <p:pRg st="7" end="7"/>
                                            </p:txEl>
                                          </p:spTgt>
                                        </p:tgtEl>
                                        <p:attrNameLst>
                                          <p:attrName>style.visibility</p:attrName>
                                        </p:attrNameLst>
                                      </p:cBhvr>
                                      <p:to>
                                        <p:strVal val="visible"/>
                                      </p:to>
                                    </p:set>
                                    <p:animEffect transition="in" filter="fade">
                                      <p:cBhvr>
                                        <p:cTn id="56" dur="3000"/>
                                        <p:tgtEl>
                                          <p:spTgt spid="6">
                                            <p:txEl>
                                              <p:pRg st="7" end="7"/>
                                            </p:txEl>
                                          </p:spTgt>
                                        </p:tgtEl>
                                      </p:cBhvr>
                                    </p:animEffect>
                                    <p:anim calcmode="lin" valueType="num">
                                      <p:cBhvr>
                                        <p:cTn id="57" dur="3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58" dur="3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The Wolf and the Sheep</a:t>
            </a:r>
            <a:endParaRPr lang="ru-RU" dirty="0"/>
          </a:p>
        </p:txBody>
      </p:sp>
      <p:sp>
        <p:nvSpPr>
          <p:cNvPr id="3" name="Содержимое 2"/>
          <p:cNvSpPr>
            <a:spLocks noGrp="1"/>
          </p:cNvSpPr>
          <p:nvPr>
            <p:ph idx="1"/>
          </p:nvPr>
        </p:nvSpPr>
        <p:spPr/>
        <p:txBody>
          <a:bodyPr>
            <a:normAutofit lnSpcReduction="10000"/>
          </a:bodyPr>
          <a:lstStyle/>
          <a:p>
            <a:pPr>
              <a:buNone/>
            </a:pPr>
            <a:r>
              <a:rPr lang="en-US" dirty="0" smtClean="0"/>
              <a:t>    Correct the sentences:</a:t>
            </a:r>
          </a:p>
          <a:p>
            <a:pPr>
              <a:buNone/>
            </a:pPr>
            <a:r>
              <a:rPr lang="en-US" dirty="0" smtClean="0"/>
              <a:t>    Example: The Wolf saw the Monkey. – The Wolf did not see the Monkey.</a:t>
            </a:r>
          </a:p>
          <a:p>
            <a:pPr marL="514350" indent="-514350">
              <a:buAutoNum type="arabicPeriod"/>
            </a:pPr>
            <a:r>
              <a:rPr lang="en-US" dirty="0" smtClean="0"/>
              <a:t>The Wolf drank the dirty water.</a:t>
            </a:r>
          </a:p>
          <a:p>
            <a:pPr marL="514350" indent="-514350">
              <a:buAutoNum type="arabicPeriod" startAt="2"/>
            </a:pPr>
            <a:r>
              <a:rPr lang="en-US" dirty="0" smtClean="0"/>
              <a:t>The Sheep made the water dirty.</a:t>
            </a:r>
          </a:p>
          <a:p>
            <a:pPr marL="514350" indent="-514350">
              <a:buAutoNum type="arabicPeriod" startAt="3"/>
            </a:pPr>
            <a:r>
              <a:rPr lang="en-US" dirty="0" smtClean="0"/>
              <a:t>The Wolf met the Sheep before...</a:t>
            </a:r>
          </a:p>
          <a:p>
            <a:pPr marL="514350" indent="-514350">
              <a:buAutoNum type="arabicPeriod" startAt="4"/>
            </a:pPr>
            <a:r>
              <a:rPr lang="en-US" dirty="0" smtClean="0"/>
              <a:t>The Sheep came to </a:t>
            </a:r>
            <a:r>
              <a:rPr lang="en-US" dirty="0"/>
              <a:t>t</a:t>
            </a:r>
            <a:r>
              <a:rPr lang="en-US" dirty="0" smtClean="0"/>
              <a:t>he river </a:t>
            </a:r>
          </a:p>
          <a:p>
            <a:pPr marL="514350" indent="-514350">
              <a:buNone/>
            </a:pPr>
            <a:r>
              <a:rPr lang="en-US" dirty="0"/>
              <a:t> </a:t>
            </a:r>
            <a:r>
              <a:rPr lang="en-US" dirty="0" smtClean="0"/>
              <a:t>     a year ago.</a:t>
            </a:r>
            <a:endParaRPr lang="ru-RU" dirty="0"/>
          </a:p>
        </p:txBody>
      </p:sp>
      <p:pic>
        <p:nvPicPr>
          <p:cNvPr id="4" name="Picture 2" descr="C:\Users\User\Desktop\к аттестации\Pictures\2012-12-05\004.jpg"/>
          <p:cNvPicPr>
            <a:picLocks noChangeAspect="1" noChangeArrowheads="1"/>
          </p:cNvPicPr>
          <p:nvPr/>
        </p:nvPicPr>
        <p:blipFill>
          <a:blip r:embed="rId2"/>
          <a:srcRect/>
          <a:stretch>
            <a:fillRect/>
          </a:stretch>
        </p:blipFill>
        <p:spPr bwMode="auto">
          <a:xfrm>
            <a:off x="6215074" y="4143380"/>
            <a:ext cx="2643206" cy="2452729"/>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0"/>
                                        <p:tgtEl>
                                          <p:spTgt spid="3">
                                            <p:txEl>
                                              <p:pRg st="0" end="0"/>
                                            </p:txEl>
                                          </p:spTgt>
                                        </p:tgtEl>
                                      </p:cBhvr>
                                    </p:animEffect>
                                    <p:anim calcmode="lin" valueType="num">
                                      <p:cBhvr>
                                        <p:cTn id="8"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3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3000"/>
                                        <p:tgtEl>
                                          <p:spTgt spid="3">
                                            <p:txEl>
                                              <p:pRg st="1" end="1"/>
                                            </p:txEl>
                                          </p:spTgt>
                                        </p:tgtEl>
                                      </p:cBhvr>
                                    </p:animEffect>
                                    <p:anim calcmode="lin" valueType="num">
                                      <p:cBhvr>
                                        <p:cTn id="15"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3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3000"/>
                                        <p:tgtEl>
                                          <p:spTgt spid="3">
                                            <p:txEl>
                                              <p:pRg st="2" end="2"/>
                                            </p:txEl>
                                          </p:spTgt>
                                        </p:tgtEl>
                                      </p:cBhvr>
                                    </p:animEffect>
                                    <p:anim calcmode="lin" valueType="num">
                                      <p:cBhvr>
                                        <p:cTn id="22"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3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3000"/>
                                        <p:tgtEl>
                                          <p:spTgt spid="3">
                                            <p:txEl>
                                              <p:pRg st="3" end="3"/>
                                            </p:txEl>
                                          </p:spTgt>
                                        </p:tgtEl>
                                      </p:cBhvr>
                                    </p:animEffect>
                                    <p:anim calcmode="lin" valueType="num">
                                      <p:cBhvr>
                                        <p:cTn id="29"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3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3000"/>
                                        <p:tgtEl>
                                          <p:spTgt spid="3">
                                            <p:txEl>
                                              <p:pRg st="4" end="4"/>
                                            </p:txEl>
                                          </p:spTgt>
                                        </p:tgtEl>
                                      </p:cBhvr>
                                    </p:animEffect>
                                    <p:anim calcmode="lin" valueType="num">
                                      <p:cBhvr>
                                        <p:cTn id="36"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3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3000"/>
                                        <p:tgtEl>
                                          <p:spTgt spid="3">
                                            <p:txEl>
                                              <p:pRg st="5" end="5"/>
                                            </p:txEl>
                                          </p:spTgt>
                                        </p:tgtEl>
                                      </p:cBhvr>
                                    </p:animEffect>
                                    <p:anim calcmode="lin" valueType="num">
                                      <p:cBhvr>
                                        <p:cTn id="43"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3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3000"/>
                                        <p:tgtEl>
                                          <p:spTgt spid="3">
                                            <p:txEl>
                                              <p:pRg st="6" end="6"/>
                                            </p:txEl>
                                          </p:spTgt>
                                        </p:tgtEl>
                                      </p:cBhvr>
                                    </p:animEffect>
                                    <p:anim calcmode="lin" valueType="num">
                                      <p:cBhvr>
                                        <p:cTn id="50" dur="3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3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TotalTime>
  <Words>503</Words>
  <Application>Microsoft Office PowerPoint</Application>
  <PresentationFormat>Экран (4:3)</PresentationFormat>
  <Paragraphs>68</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The Wolf and the Sheep </vt:lpstr>
      <vt:lpstr>The Wolf and the Sheep</vt:lpstr>
      <vt:lpstr>The Wolf and the Sheep</vt:lpstr>
      <vt:lpstr>The Wolf and the Sheep</vt:lpstr>
      <vt:lpstr>The Wolf and the Sheep</vt:lpstr>
      <vt:lpstr>The Wolf and the Sheep</vt:lpstr>
      <vt:lpstr>Слайд 7</vt:lpstr>
      <vt:lpstr>The Wolf and the Sheep</vt:lpstr>
      <vt:lpstr>The Wolf and the Sheep</vt:lpstr>
      <vt:lpstr>The Wolf and the Sheep</vt:lpstr>
      <vt:lpstr>The Wolf and the Sheep</vt:lpstr>
      <vt:lpstr>Слайд 12</vt:lpstr>
      <vt:lpstr>Слайд 13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Wolf and the Sheep</dc:title>
  <dc:creator>User</dc:creator>
  <cp:lastModifiedBy>User</cp:lastModifiedBy>
  <cp:revision>14</cp:revision>
  <dcterms:created xsi:type="dcterms:W3CDTF">2012-12-05T14:39:09Z</dcterms:created>
  <dcterms:modified xsi:type="dcterms:W3CDTF">2012-12-09T06:42:41Z</dcterms:modified>
</cp:coreProperties>
</file>