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804" r:id="rId2"/>
    <p:sldMasterId id="2147483840" r:id="rId3"/>
    <p:sldMasterId id="2147483900" r:id="rId4"/>
    <p:sldMasterId id="2147483912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A54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84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0"/>
            <a:ext cx="6715140" cy="6357982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FEA54C"/>
                </a:solidFill>
              </a:rPr>
              <a:t>Christmas – is a Wonderful Holiday!</a:t>
            </a:r>
            <a:endParaRPr lang="ru-RU" sz="8000" dirty="0">
              <a:solidFill>
                <a:srgbClr val="FEA54C"/>
              </a:solidFill>
            </a:endParaRPr>
          </a:p>
        </p:txBody>
      </p:sp>
      <p:pic>
        <p:nvPicPr>
          <p:cNvPr id="1026" name="Picture 2" descr="C:\Documents and Settings\Admin\Рабочий стол\елка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0"/>
            <a:ext cx="2428860" cy="650083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58983557_christmas-xmas-turke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1" y="3347678"/>
            <a:ext cx="4357717" cy="3294860"/>
          </a:xfrm>
        </p:spPr>
      </p:pic>
      <p:pic>
        <p:nvPicPr>
          <p:cNvPr id="3" name="Содержимое 3" descr="f8a2325bf88d52fd3fe5320fccf6b33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285727"/>
            <a:ext cx="4881595" cy="3661197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"/>
              </a:spcAft>
              <a:tabLst>
                <a:tab pos="450215" algn="l"/>
                <a:tab pos="2767330" algn="l"/>
                <a:tab pos="2957830" algn="l"/>
                <a:tab pos="3150235" algn="ctr"/>
              </a:tabLst>
            </a:pPr>
            <a:r>
              <a:rPr lang="en-US" dirty="0" smtClean="0">
                <a:latin typeface="Calibri"/>
                <a:ea typeface="Times New Roman"/>
                <a:cs typeface="Times New Roman"/>
              </a:rPr>
              <a:t>a story – </a:t>
            </a:r>
            <a:r>
              <a:rPr lang="ru-RU" dirty="0" smtClean="0">
                <a:latin typeface="Calibri"/>
                <a:ea typeface="Times New Roman"/>
                <a:cs typeface="Times New Roman"/>
              </a:rPr>
              <a:t>рассказ</a:t>
            </a:r>
          </a:p>
          <a:p>
            <a:pPr>
              <a:lnSpc>
                <a:spcPct val="150000"/>
              </a:lnSpc>
              <a:spcAft>
                <a:spcPts val="100"/>
              </a:spcAft>
              <a:tabLst>
                <a:tab pos="450215" algn="l"/>
                <a:tab pos="2767330" algn="l"/>
                <a:tab pos="2957830" algn="l"/>
                <a:tab pos="3150235" algn="ctr"/>
              </a:tabLst>
            </a:pPr>
            <a:r>
              <a:rPr lang="en-US" dirty="0" smtClean="0">
                <a:latin typeface="Calibri"/>
                <a:ea typeface="Times New Roman"/>
                <a:cs typeface="Times New Roman"/>
              </a:rPr>
              <a:t>a dream – </a:t>
            </a:r>
            <a:r>
              <a:rPr lang="ru-RU" dirty="0" smtClean="0">
                <a:latin typeface="Calibri"/>
                <a:ea typeface="Times New Roman"/>
                <a:cs typeface="Times New Roman"/>
              </a:rPr>
              <a:t>сон</a:t>
            </a:r>
          </a:p>
          <a:p>
            <a:pPr>
              <a:lnSpc>
                <a:spcPct val="150000"/>
              </a:lnSpc>
              <a:spcAft>
                <a:spcPts val="100"/>
              </a:spcAft>
              <a:tabLst>
                <a:tab pos="450215" algn="l"/>
                <a:tab pos="2767330" algn="l"/>
                <a:tab pos="2957830" algn="l"/>
                <a:tab pos="3150235" algn="ctr"/>
              </a:tabLst>
            </a:pPr>
            <a:r>
              <a:rPr lang="en-US" dirty="0" smtClean="0">
                <a:latin typeface="Calibri"/>
                <a:ea typeface="Times New Roman"/>
                <a:cs typeface="Times New Roman"/>
              </a:rPr>
              <a:t>to come true – </a:t>
            </a:r>
            <a:r>
              <a:rPr lang="ru-RU" dirty="0" smtClean="0">
                <a:latin typeface="Calibri"/>
                <a:ea typeface="Times New Roman"/>
                <a:cs typeface="Times New Roman"/>
              </a:rPr>
              <a:t>осуществляться</a:t>
            </a:r>
          </a:p>
          <a:p>
            <a:pPr>
              <a:lnSpc>
                <a:spcPct val="115000"/>
              </a:lnSpc>
              <a:spcAft>
                <a:spcPts val="100"/>
              </a:spcAft>
              <a:tabLst>
                <a:tab pos="450215" algn="l"/>
                <a:tab pos="2767330" algn="l"/>
                <a:tab pos="2957830" algn="l"/>
                <a:tab pos="3150235" algn="ctr"/>
              </a:tabLst>
            </a:pPr>
            <a:r>
              <a:rPr lang="en-US" dirty="0" smtClean="0">
                <a:latin typeface="Calibri"/>
                <a:ea typeface="Times New Roman"/>
                <a:cs typeface="Times New Roman"/>
              </a:rPr>
              <a:t>Santa = Santa Claus = Father Christmas</a:t>
            </a:r>
            <a:endParaRPr lang="ru-RU" dirty="0" smtClean="0">
              <a:latin typeface="Calibri"/>
              <a:ea typeface="Times New Roman"/>
              <a:cs typeface="Times New Roman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b="1" smtClean="0">
                <a:latin typeface="Calibri"/>
                <a:ea typeface="Times New Roman"/>
                <a:cs typeface="Times New Roman"/>
              </a:rPr>
              <a:t>Here are some words. Repeat the words after me.</a:t>
            </a:r>
            <a:endParaRPr lang="ru-RU" b="1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15000"/>
              </a:lnSpc>
              <a:spcAft>
                <a:spcPts val="100"/>
              </a:spcAft>
              <a:buFont typeface="+mj-lt"/>
              <a:buAutoNum type="alphaLcParenR"/>
              <a:tabLst>
                <a:tab pos="450215" algn="l"/>
                <a:tab pos="2767330" algn="l"/>
                <a:tab pos="2957830" algn="l"/>
                <a:tab pos="3150235" algn="ctr"/>
              </a:tabLst>
            </a:pPr>
            <a:r>
              <a:rPr lang="en-US" dirty="0" smtClean="0">
                <a:latin typeface="Calibri"/>
                <a:ea typeface="Times New Roman"/>
                <a:cs typeface="Times New Roman"/>
              </a:rPr>
              <a:t>It is a New Year morning;</a:t>
            </a:r>
            <a:endParaRPr lang="ru-RU" dirty="0" smtClean="0">
              <a:latin typeface="Calibri"/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"/>
              </a:spcAft>
              <a:buFont typeface="+mj-lt"/>
              <a:buAutoNum type="alphaLcParenR"/>
              <a:tabLst>
                <a:tab pos="450215" algn="l"/>
                <a:tab pos="2767330" algn="l"/>
                <a:tab pos="2957830" algn="l"/>
                <a:tab pos="3150235" algn="ctr"/>
              </a:tabLst>
            </a:pPr>
            <a:r>
              <a:rPr lang="en-US" dirty="0" smtClean="0">
                <a:latin typeface="Calibri"/>
                <a:ea typeface="Times New Roman"/>
                <a:cs typeface="Times New Roman"/>
              </a:rPr>
              <a:t>Nick wishes Santa a New Year;</a:t>
            </a:r>
            <a:endParaRPr lang="ru-RU" dirty="0" smtClean="0">
              <a:latin typeface="Calibri"/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"/>
              </a:spcAft>
              <a:buFont typeface="+mj-lt"/>
              <a:buAutoNum type="alphaLcParenR"/>
              <a:tabLst>
                <a:tab pos="450215" algn="l"/>
                <a:tab pos="2767330" algn="l"/>
                <a:tab pos="2957830" algn="l"/>
                <a:tab pos="3150235" algn="ctr"/>
              </a:tabLst>
            </a:pPr>
            <a:r>
              <a:rPr lang="en-US" dirty="0" smtClean="0">
                <a:latin typeface="Calibri"/>
                <a:ea typeface="Times New Roman"/>
                <a:cs typeface="Times New Roman"/>
              </a:rPr>
              <a:t>Nick would like to have a lot of Christmas presents;</a:t>
            </a:r>
            <a:endParaRPr lang="ru-RU" dirty="0" smtClean="0">
              <a:latin typeface="Calibri"/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"/>
              </a:spcAft>
              <a:buFont typeface="+mj-lt"/>
              <a:buAutoNum type="alphaLcParenR"/>
              <a:tabLst>
                <a:tab pos="450215" algn="l"/>
                <a:tab pos="2767330" algn="l"/>
                <a:tab pos="2957830" algn="l"/>
                <a:tab pos="3150235" algn="ctr"/>
              </a:tabLst>
            </a:pPr>
            <a:r>
              <a:rPr lang="en-US" dirty="0" smtClean="0">
                <a:latin typeface="Calibri"/>
                <a:ea typeface="Times New Roman"/>
                <a:cs typeface="Times New Roman"/>
              </a:rPr>
              <a:t>Nick does his homework every day.</a:t>
            </a:r>
            <a:endParaRPr lang="ru-RU" dirty="0" smtClean="0">
              <a:latin typeface="Calibri"/>
              <a:ea typeface="Times New Roman"/>
              <a:cs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>
                <a:latin typeface="Calibri"/>
                <a:ea typeface="Times New Roman"/>
                <a:cs typeface="Times New Roman"/>
              </a:rPr>
              <a:t>Read and say: it is true</a:t>
            </a:r>
            <a:r>
              <a:rPr lang="en-US" dirty="0" smtClean="0">
                <a:latin typeface="Calibri"/>
                <a:ea typeface="Times New Roman"/>
                <a:cs typeface="Times New Roman"/>
              </a:rPr>
              <a:t>,</a:t>
            </a:r>
            <a:r>
              <a:rPr smtClean="0">
                <a:latin typeface="Calibri"/>
                <a:ea typeface="Times New Roman"/>
                <a:cs typeface="Times New Roman"/>
              </a:rPr>
              <a:t> it is false</a:t>
            </a:r>
            <a:r>
              <a:rPr lang="en-US" dirty="0" smtClean="0">
                <a:latin typeface="Calibri"/>
                <a:ea typeface="Times New Roman"/>
                <a:cs typeface="Times New Roman"/>
              </a:rPr>
              <a:t>.</a:t>
            </a:r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>
              <a:lnSpc>
                <a:spcPct val="115000"/>
              </a:lnSpc>
              <a:spcAft>
                <a:spcPts val="100"/>
              </a:spcAft>
              <a:tabLst>
                <a:tab pos="450215" algn="l"/>
                <a:tab pos="2767330" algn="l"/>
                <a:tab pos="2957830" algn="l"/>
                <a:tab pos="3150235" algn="ctr"/>
              </a:tabLst>
            </a:pPr>
            <a:r>
              <a:rPr lang="en-US" dirty="0" smtClean="0">
                <a:latin typeface="Calibri"/>
                <a:ea typeface="Times New Roman"/>
                <a:cs typeface="Times New Roman"/>
              </a:rPr>
              <a:t>Nick goes to … a) his school.</a:t>
            </a:r>
            <a:endParaRPr lang="ru-RU" dirty="0" smtClean="0">
              <a:latin typeface="Calibri"/>
              <a:ea typeface="Times New Roman"/>
              <a:cs typeface="Times New Roman"/>
            </a:endParaRPr>
          </a:p>
          <a:p>
            <a:pPr marL="228600">
              <a:lnSpc>
                <a:spcPct val="115000"/>
              </a:lnSpc>
              <a:spcAft>
                <a:spcPts val="100"/>
              </a:spcAft>
              <a:tabLst>
                <a:tab pos="450215" algn="l"/>
                <a:tab pos="2767330" algn="l"/>
                <a:tab pos="2957830" algn="l"/>
                <a:tab pos="3150235" algn="ctr"/>
              </a:tabLst>
            </a:pPr>
            <a:r>
              <a:rPr lang="en-US" dirty="0" smtClean="0">
                <a:latin typeface="Calibri"/>
                <a:ea typeface="Times New Roman"/>
                <a:cs typeface="Times New Roman"/>
              </a:rPr>
              <a:t>	                       </a:t>
            </a:r>
            <a:r>
              <a:rPr lang="ru-RU" dirty="0" smtClean="0">
                <a:latin typeface="Calibri"/>
                <a:ea typeface="Times New Roman"/>
                <a:cs typeface="Times New Roman"/>
              </a:rPr>
              <a:t> </a:t>
            </a:r>
            <a:r>
              <a:rPr lang="en-US" dirty="0" smtClean="0">
                <a:latin typeface="Calibri"/>
                <a:ea typeface="Times New Roman"/>
                <a:cs typeface="Times New Roman"/>
              </a:rPr>
              <a:t>b) his bed.</a:t>
            </a:r>
            <a:endParaRPr lang="ru-RU" dirty="0" smtClean="0">
              <a:latin typeface="Calibri"/>
              <a:ea typeface="Times New Roman"/>
              <a:cs typeface="Times New Roman"/>
            </a:endParaRPr>
          </a:p>
          <a:p>
            <a:pPr marL="228600">
              <a:lnSpc>
                <a:spcPct val="115000"/>
              </a:lnSpc>
              <a:spcAft>
                <a:spcPts val="100"/>
              </a:spcAft>
              <a:tabLst>
                <a:tab pos="450215" algn="l"/>
                <a:tab pos="2767330" algn="l"/>
                <a:tab pos="2957830" algn="l"/>
                <a:tab pos="3150235" algn="ctr"/>
              </a:tabLst>
            </a:pPr>
            <a:r>
              <a:rPr lang="en-US" dirty="0" smtClean="0">
                <a:latin typeface="Calibri"/>
                <a:ea typeface="Times New Roman"/>
                <a:cs typeface="Times New Roman"/>
              </a:rPr>
              <a:t>	                        c) his friend.</a:t>
            </a:r>
            <a:endParaRPr lang="ru-RU" dirty="0" smtClean="0">
              <a:latin typeface="Calibri"/>
              <a:ea typeface="Times New Roman"/>
              <a:cs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mtClean="0">
                <a:latin typeface="Calibri"/>
                <a:ea typeface="Times New Roman"/>
                <a:cs typeface="Times New Roman"/>
              </a:rPr>
              <a:t>Complete the sentences:</a:t>
            </a:r>
            <a:r>
              <a:rPr lang="ru-RU" dirty="0" smtClean="0">
                <a:latin typeface="Calibri"/>
                <a:ea typeface="Times New Roman"/>
                <a:cs typeface="Times New Roman"/>
              </a:rPr>
              <a:t/>
            </a:r>
            <a:br>
              <a:rPr lang="ru-RU" dirty="0" smtClean="0">
                <a:latin typeface="Calibri"/>
                <a:ea typeface="Times New Roman"/>
                <a:cs typeface="Times New Roman"/>
              </a:rPr>
            </a:br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>
              <a:lnSpc>
                <a:spcPct val="115000"/>
              </a:lnSpc>
              <a:spcAft>
                <a:spcPts val="100"/>
              </a:spcAft>
              <a:tabLst>
                <a:tab pos="450215" algn="l"/>
                <a:tab pos="2767330" algn="l"/>
                <a:tab pos="2957830" algn="l"/>
                <a:tab pos="3150235" algn="ctr"/>
              </a:tabLst>
            </a:pPr>
            <a:r>
              <a:rPr lang="en-US" dirty="0" smtClean="0">
                <a:latin typeface="Calibri"/>
                <a:ea typeface="Times New Roman"/>
                <a:cs typeface="Times New Roman"/>
              </a:rPr>
              <a:t>Nick sees:           a) a magic park</a:t>
            </a:r>
            <a:endParaRPr lang="ru-RU" dirty="0" smtClean="0">
              <a:latin typeface="Calibri"/>
              <a:ea typeface="Times New Roman"/>
              <a:cs typeface="Times New Roman"/>
            </a:endParaRPr>
          </a:p>
          <a:p>
            <a:pPr marL="228600">
              <a:lnSpc>
                <a:spcPct val="115000"/>
              </a:lnSpc>
              <a:spcAft>
                <a:spcPts val="100"/>
              </a:spcAft>
              <a:tabLst>
                <a:tab pos="450215" algn="l"/>
                <a:tab pos="2767330" algn="l"/>
                <a:tab pos="2957830" algn="l"/>
                <a:tab pos="3150235" algn="ctr"/>
              </a:tabLst>
            </a:pPr>
            <a:r>
              <a:rPr lang="en-US" dirty="0" smtClean="0">
                <a:latin typeface="Calibri"/>
                <a:ea typeface="Times New Roman"/>
                <a:cs typeface="Times New Roman"/>
              </a:rPr>
              <a:t>	                            b) a magic book</a:t>
            </a:r>
            <a:endParaRPr lang="ru-RU" dirty="0" smtClean="0">
              <a:latin typeface="Calibri"/>
              <a:ea typeface="Times New Roman"/>
              <a:cs typeface="Times New Roman"/>
            </a:endParaRPr>
          </a:p>
          <a:p>
            <a:pPr marL="228600">
              <a:lnSpc>
                <a:spcPct val="115000"/>
              </a:lnSpc>
              <a:spcAft>
                <a:spcPts val="100"/>
              </a:spcAft>
              <a:tabLst>
                <a:tab pos="450215" algn="l"/>
                <a:tab pos="2767330" algn="l"/>
                <a:tab pos="2957830" algn="l"/>
                <a:tab pos="3150235" algn="ctr"/>
              </a:tabLst>
            </a:pPr>
            <a:r>
              <a:rPr lang="en-US" dirty="0" smtClean="0">
                <a:latin typeface="Calibri"/>
                <a:ea typeface="Times New Roman"/>
                <a:cs typeface="Times New Roman"/>
              </a:rPr>
              <a:t>	                            c) a magic dream</a:t>
            </a:r>
            <a:endParaRPr lang="ru-RU" dirty="0" smtClean="0">
              <a:latin typeface="Calibri"/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>
              <a:lnSpc>
                <a:spcPct val="115000"/>
              </a:lnSpc>
              <a:spcAft>
                <a:spcPts val="100"/>
              </a:spcAft>
              <a:tabLst>
                <a:tab pos="450215" algn="l"/>
                <a:tab pos="2767330" algn="l"/>
                <a:tab pos="2957830" algn="l"/>
                <a:tab pos="3150235" algn="ctr"/>
              </a:tabLst>
            </a:pPr>
            <a:r>
              <a:rPr lang="en-US" dirty="0" smtClean="0">
                <a:latin typeface="Calibri"/>
                <a:ea typeface="Times New Roman"/>
                <a:cs typeface="Times New Roman"/>
              </a:rPr>
              <a:t>Nick would like to be …</a:t>
            </a:r>
            <a:endParaRPr lang="ru-RU" dirty="0" smtClean="0">
              <a:latin typeface="Calibri"/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"/>
              </a:spcAft>
              <a:buFont typeface="+mj-lt"/>
              <a:buAutoNum type="alphaLcParenR"/>
              <a:tabLst>
                <a:tab pos="450215" algn="l"/>
                <a:tab pos="1405890" algn="l"/>
              </a:tabLst>
            </a:pPr>
            <a:r>
              <a:rPr lang="en-US" dirty="0" smtClean="0">
                <a:latin typeface="Calibri"/>
                <a:ea typeface="Times New Roman"/>
                <a:cs typeface="Times New Roman"/>
              </a:rPr>
              <a:t>Strong</a:t>
            </a:r>
            <a:endParaRPr lang="ru-RU" dirty="0" smtClean="0">
              <a:latin typeface="Calibri"/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"/>
              </a:spcAft>
              <a:buFont typeface="+mj-lt"/>
              <a:buAutoNum type="alphaLcParenR"/>
              <a:tabLst>
                <a:tab pos="450215" algn="l"/>
                <a:tab pos="1405890" algn="l"/>
              </a:tabLst>
            </a:pPr>
            <a:r>
              <a:rPr lang="en-US" dirty="0" smtClean="0">
                <a:latin typeface="Calibri"/>
                <a:ea typeface="Times New Roman"/>
                <a:cs typeface="Times New Roman"/>
              </a:rPr>
              <a:t>Healthy </a:t>
            </a:r>
            <a:endParaRPr lang="ru-RU" dirty="0" smtClean="0">
              <a:latin typeface="Calibri"/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"/>
              </a:spcAft>
              <a:buFont typeface="+mj-lt"/>
              <a:buAutoNum type="alphaLcParenR"/>
              <a:tabLst>
                <a:tab pos="450215" algn="l"/>
                <a:tab pos="1405890" algn="l"/>
              </a:tabLst>
            </a:pPr>
            <a:r>
              <a:rPr lang="en-US" dirty="0" smtClean="0">
                <a:latin typeface="Calibri"/>
                <a:ea typeface="Times New Roman"/>
                <a:cs typeface="Times New Roman"/>
              </a:rPr>
              <a:t>Brave</a:t>
            </a:r>
            <a:endParaRPr lang="ru-RU" dirty="0" smtClean="0">
              <a:latin typeface="Calibri"/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"/>
              </a:spcAft>
              <a:tabLst>
                <a:tab pos="450215" algn="l"/>
                <a:tab pos="1405890" algn="l"/>
              </a:tabLst>
            </a:pPr>
            <a:r>
              <a:rPr lang="en-US" dirty="0" smtClean="0">
                <a:latin typeface="Calibri"/>
                <a:ea typeface="Times New Roman"/>
                <a:cs typeface="Times New Roman"/>
              </a:rPr>
              <a:t>Nick can … </a:t>
            </a:r>
            <a:endParaRPr lang="ru-RU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"/>
              </a:spcAft>
              <a:tabLst>
                <a:tab pos="899160" algn="l"/>
              </a:tabLst>
            </a:pPr>
            <a:r>
              <a:rPr lang="en-US" dirty="0" smtClean="0">
                <a:latin typeface="Calibri"/>
                <a:ea typeface="Times New Roman"/>
                <a:cs typeface="Times New Roman"/>
              </a:rPr>
              <a:t>		  a) play chess</a:t>
            </a:r>
            <a:endParaRPr lang="ru-RU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"/>
              </a:spcAft>
              <a:tabLst>
                <a:tab pos="899160" algn="l"/>
              </a:tabLst>
            </a:pPr>
            <a:r>
              <a:rPr lang="en-US" dirty="0" smtClean="0">
                <a:latin typeface="Calibri"/>
                <a:ea typeface="Times New Roman"/>
                <a:cs typeface="Times New Roman"/>
              </a:rPr>
              <a:t>		  b) play computer games</a:t>
            </a:r>
            <a:endParaRPr lang="ru-RU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"/>
              </a:spcAft>
              <a:tabLst>
                <a:tab pos="899160" algn="l"/>
              </a:tabLst>
            </a:pPr>
            <a:r>
              <a:rPr lang="en-US" dirty="0" smtClean="0">
                <a:latin typeface="Calibri"/>
                <a:ea typeface="Times New Roman"/>
                <a:cs typeface="Times New Roman"/>
              </a:rPr>
              <a:t>		  c) write, read, count</a:t>
            </a:r>
            <a:endParaRPr lang="ru-RU" dirty="0" smtClean="0">
              <a:latin typeface="Calibri"/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286124"/>
            <a:ext cx="8229600" cy="1066800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100"/>
              </a:spcAft>
              <a:tabLst>
                <a:tab pos="899160" algn="l"/>
              </a:tabLst>
            </a:pPr>
            <a:r>
              <a:rPr lang="en-US" sz="11500" b="1" i="1" dirty="0" smtClean="0">
                <a:latin typeface="Calibri"/>
                <a:ea typeface="Times New Roman"/>
                <a:cs typeface="Times New Roman"/>
              </a:rPr>
              <a:t>What does Santa give Nick?</a:t>
            </a:r>
            <a:endParaRPr lang="ru-RU" sz="1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11500" i="1" dirty="0" err="1" smtClean="0">
                <a:latin typeface="Calibri"/>
                <a:ea typeface="Times New Roman"/>
                <a:cs typeface="Times New Roman"/>
              </a:rPr>
              <a:t>Babo</a:t>
            </a:r>
            <a:r>
              <a:rPr lang="en-US" sz="11500" i="1" dirty="0" smtClean="0">
                <a:latin typeface="Calibri"/>
                <a:ea typeface="Times New Roman"/>
                <a:cs typeface="Times New Roman"/>
              </a:rPr>
              <a:t> </a:t>
            </a:r>
            <a:r>
              <a:rPr lang="en-US" sz="11500" i="1" dirty="0" err="1" smtClean="0">
                <a:latin typeface="Calibri"/>
                <a:ea typeface="Times New Roman"/>
                <a:cs typeface="Times New Roman"/>
              </a:rPr>
              <a:t>Natale</a:t>
            </a:r>
            <a:r>
              <a:rPr lang="en-US" sz="11500" dirty="0" smtClean="0">
                <a:latin typeface="Calibri"/>
                <a:ea typeface="Times New Roman"/>
                <a:cs typeface="Times New Roman"/>
              </a:rPr>
              <a:t> </a:t>
            </a:r>
            <a:endParaRPr lang="ru-RU" sz="11500" dirty="0"/>
          </a:p>
        </p:txBody>
      </p:sp>
      <p:pic>
        <p:nvPicPr>
          <p:cNvPr id="4098" name="Picture 2" descr="C:\Documents and Settings\Admin\Рабочий стол\81525604_Na_chem_ezdit_Ded_Moroz_obrazca_2012_goda_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7"/>
            <a:ext cx="8501122" cy="55007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= </a:t>
            </a:r>
            <a:r>
              <a:rPr lang="en-US" sz="4800" dirty="0" smtClean="0"/>
              <a:t>Christmas Italian carols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Natalitsy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7772400" cy="914400"/>
          </a:xfrm>
        </p:spPr>
        <p:txBody>
          <a:bodyPr/>
          <a:lstStyle/>
          <a:p>
            <a:pPr algn="ctr"/>
            <a:r>
              <a:rPr lang="en-US" sz="4800" dirty="0" smtClean="0"/>
              <a:t>A </a:t>
            </a:r>
            <a:r>
              <a:rPr lang="en-US" sz="5400" dirty="0" smtClean="0"/>
              <a:t>nice winter tour </a:t>
            </a:r>
            <a:endParaRPr lang="ru-RU" sz="4800" dirty="0"/>
          </a:p>
        </p:txBody>
      </p:sp>
      <p:pic>
        <p:nvPicPr>
          <p:cNvPr id="4" name="Содержимое 3" descr="автомобиль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28670"/>
            <a:ext cx="9144000" cy="5929330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Admin\Рабочий стол\becti_net_r149982d02t130102n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786842" cy="68514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236a7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0"/>
            <a:ext cx="6858016" cy="68580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31001820_abdd22f6c45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0"/>
            <a:ext cx="4857784" cy="68379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to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74" y="0"/>
            <a:ext cx="9130726" cy="61436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new-years-lond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144000" cy="62345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a82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0"/>
            <a:ext cx="8929718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hr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27841347_l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arrod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-32880"/>
            <a:ext cx="7572396" cy="68908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P027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500042"/>
            <a:ext cx="77724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i="1" dirty="0" smtClean="0"/>
              <a:t>“We wish you a Merry Christmas”</a:t>
            </a:r>
            <a:endParaRPr lang="ru-RU" sz="5400" i="1" dirty="0"/>
          </a:p>
        </p:txBody>
      </p:sp>
      <p:pic>
        <p:nvPicPr>
          <p:cNvPr id="4" name="Содержимое 3" descr="christmas-card-9-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285860"/>
            <a:ext cx="7286644" cy="5280644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ождество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5157" y="357166"/>
            <a:ext cx="9169157" cy="61436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75750_64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28604"/>
            <a:ext cx="9122563" cy="60722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winter_gir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22069"/>
            <a:ext cx="9144000" cy="66359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hristmas4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28604"/>
            <a:ext cx="9097581" cy="60722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hristmas_cake_stocking_lar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112" y="0"/>
            <a:ext cx="8854888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a655dc3d4c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00042"/>
            <a:ext cx="9187262" cy="60722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28145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28604"/>
            <a:ext cx="9137786" cy="60722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412_1_CompressedImage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razdnik-granat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28604"/>
            <a:ext cx="9144000" cy="60734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54-59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245" y="0"/>
            <a:ext cx="9078755" cy="67151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i="1" dirty="0" smtClean="0"/>
              <a:t>Read the questions and answer them.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276860">
              <a:lnSpc>
                <a:spcPct val="115000"/>
              </a:lnSpc>
              <a:spcAft>
                <a:spcPts val="100"/>
              </a:spcAft>
            </a:pPr>
            <a:r>
              <a:rPr lang="en-US" dirty="0" smtClean="0">
                <a:latin typeface="Calibri"/>
                <a:ea typeface="Times New Roman"/>
                <a:cs typeface="Times New Roman"/>
              </a:rPr>
              <a:t>What place do you usually go </a:t>
            </a:r>
          </a:p>
          <a:p>
            <a:pPr marL="457200" indent="-276860">
              <a:lnSpc>
                <a:spcPct val="115000"/>
              </a:lnSpc>
              <a:spcAft>
                <a:spcPts val="100"/>
              </a:spcAft>
              <a:buNone/>
            </a:pPr>
            <a:r>
              <a:rPr lang="en-US" dirty="0" smtClean="0">
                <a:latin typeface="Calibri"/>
                <a:ea typeface="Times New Roman"/>
                <a:cs typeface="Times New Roman"/>
              </a:rPr>
              <a:t>on Christmas Eve in London?</a:t>
            </a:r>
            <a:endParaRPr lang="ru-RU" dirty="0" smtClean="0">
              <a:latin typeface="Calibri"/>
              <a:ea typeface="Times New Roman"/>
              <a:cs typeface="Times New Roman"/>
            </a:endParaRPr>
          </a:p>
          <a:p>
            <a:pPr marL="342900" lvl="0" indent="-342900" algn="ctr">
              <a:lnSpc>
                <a:spcPct val="115000"/>
              </a:lnSpc>
              <a:spcAft>
                <a:spcPts val="100"/>
              </a:spcAft>
              <a:buNone/>
            </a:pPr>
            <a:r>
              <a:rPr lang="en-US" dirty="0" smtClean="0">
                <a:latin typeface="Calibri"/>
                <a:ea typeface="Times New Roman"/>
                <a:cs typeface="Times New Roman"/>
              </a:rPr>
              <a:t> a) The Park</a:t>
            </a:r>
          </a:p>
          <a:p>
            <a:pPr marL="342900" lvl="0" indent="-342900" algn="ctr">
              <a:lnSpc>
                <a:spcPct val="115000"/>
              </a:lnSpc>
              <a:spcAft>
                <a:spcPts val="100"/>
              </a:spcAft>
              <a:buNone/>
            </a:pPr>
            <a:r>
              <a:rPr lang="en-US" dirty="0" smtClean="0">
                <a:latin typeface="Calibri"/>
                <a:ea typeface="Times New Roman"/>
                <a:cs typeface="Times New Roman"/>
              </a:rPr>
              <a:t>b) Big Ben </a:t>
            </a:r>
            <a:endParaRPr lang="ru-RU" dirty="0" smtClean="0">
              <a:latin typeface="Calibri"/>
              <a:ea typeface="Times New Roman"/>
              <a:cs typeface="Times New Roman"/>
            </a:endParaRPr>
          </a:p>
          <a:p>
            <a:pPr marL="342900" lvl="0" indent="-342900" algn="ctr">
              <a:lnSpc>
                <a:spcPct val="115000"/>
              </a:lnSpc>
              <a:spcAft>
                <a:spcPts val="100"/>
              </a:spcAft>
              <a:buNone/>
            </a:pPr>
            <a:r>
              <a:rPr lang="en-US" dirty="0" smtClean="0">
                <a:latin typeface="Calibri"/>
                <a:ea typeface="Times New Roman"/>
                <a:cs typeface="Times New Roman"/>
              </a:rPr>
              <a:t>         c) London ZOO</a:t>
            </a:r>
            <a:endParaRPr lang="ru-RU" dirty="0" smtClean="0">
              <a:latin typeface="Calibri"/>
              <a:ea typeface="Times New Roman"/>
              <a:cs typeface="Times New Roman"/>
            </a:endParaRPr>
          </a:p>
          <a:p>
            <a:pPr algn="ctr">
              <a:buNone/>
            </a:pPr>
            <a:r>
              <a:rPr lang="en-US" dirty="0" smtClean="0">
                <a:latin typeface="Calibri"/>
                <a:ea typeface="Times New Roman"/>
                <a:cs typeface="Times New Roman"/>
              </a:rPr>
              <a:t>               d) Trafalgar square</a:t>
            </a:r>
            <a:endParaRPr lang="ru-RU" dirty="0"/>
          </a:p>
        </p:txBody>
      </p:sp>
      <p:pic>
        <p:nvPicPr>
          <p:cNvPr id="1026" name="Picture 2" descr="C:\Documents and Settings\Admin\Рабочий стол\london-rozdestvo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928934"/>
            <a:ext cx="3111495" cy="307183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357166"/>
            <a:ext cx="7498080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b="1" i="1" dirty="0" smtClean="0">
                <a:latin typeface="Calibri"/>
                <a:ea typeface="Times New Roman"/>
                <a:cs typeface="Times New Roman"/>
              </a:rPr>
              <a:t>Why do you go to Trafalgar square?</a:t>
            </a:r>
            <a:r>
              <a:rPr lang="ru-RU" dirty="0" smtClean="0">
                <a:latin typeface="Calibri"/>
                <a:ea typeface="Times New Roman"/>
                <a:cs typeface="Times New Roman"/>
              </a:rPr>
              <a:t/>
            </a:r>
            <a:br>
              <a:rPr lang="ru-RU" dirty="0" smtClean="0">
                <a:latin typeface="Calibri"/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15000"/>
              </a:lnSpc>
              <a:spcAft>
                <a:spcPts val="100"/>
              </a:spcAft>
              <a:buFont typeface="+mj-lt"/>
              <a:buAutoNum type="alphaLcParenR"/>
              <a:tabLst>
                <a:tab pos="450215" algn="l"/>
              </a:tabLst>
            </a:pPr>
            <a:r>
              <a:rPr lang="en-US" dirty="0" smtClean="0">
                <a:latin typeface="Calibri"/>
                <a:ea typeface="Times New Roman"/>
                <a:cs typeface="Times New Roman"/>
              </a:rPr>
              <a:t>To play snow balls</a:t>
            </a:r>
            <a:endParaRPr lang="ru-RU" dirty="0" smtClean="0">
              <a:latin typeface="Calibri"/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"/>
              </a:spcAft>
              <a:buFont typeface="+mj-lt"/>
              <a:buAutoNum type="alphaLcParenR"/>
              <a:tabLst>
                <a:tab pos="450215" algn="l"/>
              </a:tabLst>
            </a:pPr>
            <a:r>
              <a:rPr lang="en-US" dirty="0" smtClean="0">
                <a:latin typeface="Calibri"/>
                <a:ea typeface="Times New Roman"/>
                <a:cs typeface="Times New Roman"/>
              </a:rPr>
              <a:t>To skate </a:t>
            </a:r>
            <a:endParaRPr lang="ru-RU" dirty="0" smtClean="0">
              <a:latin typeface="Calibri"/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"/>
              </a:spcAft>
              <a:buFont typeface="+mj-lt"/>
              <a:buAutoNum type="alphaLcParenR"/>
              <a:tabLst>
                <a:tab pos="450215" algn="l"/>
              </a:tabLst>
            </a:pPr>
            <a:r>
              <a:rPr lang="en-US" dirty="0" smtClean="0">
                <a:latin typeface="Calibri"/>
                <a:ea typeface="Times New Roman"/>
                <a:cs typeface="Times New Roman"/>
              </a:rPr>
              <a:t>To look at a very big Christmas Tree </a:t>
            </a:r>
            <a:endParaRPr lang="ru-RU" dirty="0" smtClean="0">
              <a:latin typeface="Calibri"/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"/>
              </a:spcAft>
              <a:buFont typeface="+mj-lt"/>
              <a:buAutoNum type="alphaLcParenR"/>
              <a:tabLst>
                <a:tab pos="450215" algn="l"/>
              </a:tabLst>
            </a:pPr>
            <a:r>
              <a:rPr lang="en-US" dirty="0" smtClean="0">
                <a:latin typeface="Calibri"/>
                <a:ea typeface="Times New Roman"/>
                <a:cs typeface="Times New Roman"/>
              </a:rPr>
              <a:t>To make a snowman.</a:t>
            </a:r>
            <a:endParaRPr lang="ru-RU" dirty="0" smtClean="0">
              <a:latin typeface="Calibri"/>
              <a:ea typeface="Times New Roman"/>
              <a:cs typeface="Times New Roman"/>
            </a:endParaRPr>
          </a:p>
          <a:p>
            <a:endParaRPr lang="ru-RU" dirty="0"/>
          </a:p>
        </p:txBody>
      </p:sp>
      <p:pic>
        <p:nvPicPr>
          <p:cNvPr id="2050" name="Picture 2" descr="C:\Documents and Settings\Admin\Рабочий стол\371-990x6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4143379"/>
            <a:ext cx="5072066" cy="2714619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en-US" b="1" i="1" dirty="0" smtClean="0">
                <a:latin typeface="Calibri"/>
                <a:ea typeface="Times New Roman"/>
                <a:cs typeface="Times New Roman"/>
              </a:rPr>
              <a:t>What country does English Christmas tree come from?</a:t>
            </a:r>
            <a:r>
              <a:rPr lang="ru-RU" dirty="0" smtClean="0">
                <a:latin typeface="Calibri"/>
                <a:ea typeface="Times New Roman"/>
                <a:cs typeface="Times New Roman"/>
              </a:rPr>
              <a:t/>
            </a:r>
            <a:br>
              <a:rPr lang="ru-RU" dirty="0" smtClean="0">
                <a:latin typeface="Calibri"/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15000"/>
              </a:lnSpc>
              <a:spcAft>
                <a:spcPts val="100"/>
              </a:spcAft>
              <a:buFont typeface="+mj-lt"/>
              <a:buAutoNum type="alphaLcParenR"/>
              <a:tabLst>
                <a:tab pos="450215" algn="l"/>
                <a:tab pos="2767330" algn="l"/>
              </a:tabLst>
            </a:pPr>
            <a:r>
              <a:rPr lang="en-US" dirty="0" smtClean="0">
                <a:latin typeface="Calibri"/>
                <a:ea typeface="Times New Roman"/>
                <a:cs typeface="Times New Roman"/>
              </a:rPr>
              <a:t>…from Great Britain</a:t>
            </a:r>
            <a:endParaRPr lang="ru-RU" dirty="0" smtClean="0">
              <a:latin typeface="Calibri"/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"/>
              </a:spcAft>
              <a:buFont typeface="+mj-lt"/>
              <a:buAutoNum type="alphaLcParenR"/>
              <a:tabLst>
                <a:tab pos="450215" algn="l"/>
                <a:tab pos="2767330" algn="l"/>
              </a:tabLst>
            </a:pPr>
            <a:r>
              <a:rPr lang="en-US" dirty="0" smtClean="0">
                <a:latin typeface="Calibri"/>
                <a:ea typeface="Times New Roman"/>
                <a:cs typeface="Times New Roman"/>
              </a:rPr>
              <a:t>…from Italy</a:t>
            </a:r>
            <a:endParaRPr lang="ru-RU" dirty="0" smtClean="0">
              <a:latin typeface="Calibri"/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"/>
              </a:spcAft>
              <a:buFont typeface="+mj-lt"/>
              <a:buAutoNum type="alphaLcParenR"/>
              <a:tabLst>
                <a:tab pos="450215" algn="l"/>
                <a:tab pos="2767330" algn="l"/>
              </a:tabLst>
            </a:pPr>
            <a:r>
              <a:rPr lang="en-US" dirty="0" smtClean="0">
                <a:latin typeface="Calibri"/>
                <a:ea typeface="Times New Roman"/>
                <a:cs typeface="Times New Roman"/>
              </a:rPr>
              <a:t>…from Norway</a:t>
            </a:r>
            <a:endParaRPr lang="ru-RU" dirty="0" smtClean="0">
              <a:latin typeface="Calibri"/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"/>
              </a:spcAft>
              <a:buFont typeface="+mj-lt"/>
              <a:buAutoNum type="alphaLcParenR"/>
              <a:tabLst>
                <a:tab pos="450215" algn="l"/>
                <a:tab pos="2767330" algn="l"/>
              </a:tabLst>
            </a:pPr>
            <a:r>
              <a:rPr lang="en-US" dirty="0" smtClean="0">
                <a:latin typeface="Calibri"/>
                <a:ea typeface="Times New Roman"/>
                <a:cs typeface="Times New Roman"/>
              </a:rPr>
              <a:t>…from Africa</a:t>
            </a:r>
            <a:endParaRPr lang="ru-RU" dirty="0" smtClean="0">
              <a:latin typeface="Calibri"/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Here are the words. Read and translate them.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Calibri"/>
                <a:ea typeface="Times New Roman"/>
                <a:cs typeface="Times New Roman"/>
              </a:rPr>
              <a:t>different toys</a:t>
            </a:r>
          </a:p>
          <a:p>
            <a:r>
              <a:rPr lang="en-US" dirty="0" smtClean="0">
                <a:latin typeface="Calibri"/>
                <a:ea typeface="Times New Roman"/>
                <a:cs typeface="Times New Roman"/>
              </a:rPr>
              <a:t>a big star</a:t>
            </a:r>
          </a:p>
          <a:p>
            <a:r>
              <a:rPr lang="en-US" dirty="0" smtClean="0">
                <a:latin typeface="Calibri"/>
                <a:ea typeface="Times New Roman"/>
                <a:cs typeface="Times New Roman"/>
              </a:rPr>
              <a:t>coloured lights</a:t>
            </a:r>
          </a:p>
          <a:p>
            <a:r>
              <a:rPr lang="en-US" dirty="0" smtClean="0">
                <a:latin typeface="Calibri"/>
                <a:ea typeface="Times New Roman"/>
                <a:cs typeface="Times New Roman"/>
              </a:rPr>
              <a:t>coloured balls</a:t>
            </a:r>
          </a:p>
          <a:p>
            <a:r>
              <a:rPr lang="en-US" dirty="0" smtClean="0">
                <a:latin typeface="Calibri"/>
                <a:ea typeface="Times New Roman"/>
                <a:cs typeface="Times New Roman"/>
              </a:rPr>
              <a:t>a very big Christmas tree</a:t>
            </a:r>
          </a:p>
          <a:p>
            <a:pPr algn="ctr"/>
            <a:r>
              <a:rPr lang="en-US" b="1" i="1" dirty="0" smtClean="0">
                <a:latin typeface="Calibri"/>
                <a:ea typeface="Times New Roman"/>
                <a:cs typeface="Times New Roman"/>
              </a:rPr>
              <a:t>Complete the sentences.</a:t>
            </a:r>
          </a:p>
          <a:p>
            <a:r>
              <a:rPr lang="en-US" dirty="0" smtClean="0">
                <a:latin typeface="Calibri"/>
                <a:ea typeface="Times New Roman"/>
                <a:cs typeface="Times New Roman"/>
              </a:rPr>
              <a:t>There is … … in the centre of Trafalgar Square in London</a:t>
            </a:r>
            <a:r>
              <a:rPr lang="en-US" sz="2200" dirty="0" smtClean="0">
                <a:latin typeface="Calibri"/>
                <a:ea typeface="Times New Roman"/>
                <a:cs typeface="Times New Roman"/>
              </a:rPr>
              <a:t>.</a:t>
            </a:r>
          </a:p>
          <a:p>
            <a:r>
              <a:rPr lang="en-US" dirty="0" smtClean="0">
                <a:latin typeface="Calibri"/>
                <a:ea typeface="Times New Roman"/>
                <a:cs typeface="Times New Roman"/>
              </a:rPr>
              <a:t>There is … …on the top of the tree.</a:t>
            </a:r>
          </a:p>
          <a:p>
            <a:r>
              <a:rPr lang="en-US" dirty="0" smtClean="0">
                <a:latin typeface="Calibri"/>
                <a:ea typeface="Times New Roman"/>
                <a:cs typeface="Times New Roman"/>
              </a:rPr>
              <a:t>There are many … … in the tree. </a:t>
            </a:r>
          </a:p>
          <a:p>
            <a:r>
              <a:rPr lang="en-US" dirty="0" smtClean="0">
                <a:latin typeface="Calibri"/>
                <a:ea typeface="Times New Roman"/>
                <a:cs typeface="Times New Roman"/>
              </a:rPr>
              <a:t>There are a lot of … …there.</a:t>
            </a:r>
          </a:p>
          <a:p>
            <a:r>
              <a:rPr lang="en-US" dirty="0" smtClean="0">
                <a:latin typeface="Calibri"/>
                <a:ea typeface="Times New Roman"/>
                <a:cs typeface="Times New Roman"/>
              </a:rPr>
              <a:t> There are lots of … … in it.</a:t>
            </a:r>
            <a:endParaRPr lang="ru-RU" dirty="0"/>
          </a:p>
        </p:txBody>
      </p:sp>
      <p:pic>
        <p:nvPicPr>
          <p:cNvPr id="3074" name="Picture 2" descr="C:\Documents and Settings\Admin\Рабочий стол\54-59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214422"/>
            <a:ext cx="4197764" cy="256381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Describe</a:t>
            </a:r>
            <a:r>
              <a:rPr lang="ru-RU" dirty="0" smtClean="0"/>
              <a:t> </a:t>
            </a:r>
            <a:r>
              <a:rPr lang="en-US" dirty="0" smtClean="0"/>
              <a:t>the picture, using </a:t>
            </a:r>
            <a:br>
              <a:rPr lang="en-US" dirty="0" smtClean="0"/>
            </a:br>
            <a:r>
              <a:rPr lang="en-US" dirty="0" smtClean="0"/>
              <a:t>There is/There are.</a:t>
            </a:r>
            <a:endParaRPr lang="ru-RU" dirty="0"/>
          </a:p>
        </p:txBody>
      </p:sp>
      <p:pic>
        <p:nvPicPr>
          <p:cNvPr id="1028" name="Picture 4" descr="C:\Documents and Settings\Admin\Рабочий стол\tre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500174"/>
            <a:ext cx="4762500" cy="5357826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Answer the questions.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4389120"/>
          </a:xfrm>
        </p:spPr>
        <p:txBody>
          <a:bodyPr>
            <a:noAutofit/>
          </a:bodyPr>
          <a:lstStyle/>
          <a:p>
            <a:r>
              <a:rPr lang="en-US" sz="4000" i="1" dirty="0" smtClean="0">
                <a:latin typeface="Calibri"/>
                <a:ea typeface="Times New Roman"/>
                <a:cs typeface="Times New Roman"/>
              </a:rPr>
              <a:t>Do the English buy presents on Christmas Eve?</a:t>
            </a:r>
            <a:endParaRPr lang="ru-RU" sz="4000" i="1" dirty="0" smtClean="0">
              <a:latin typeface="Calibri"/>
              <a:ea typeface="Times New Roman"/>
              <a:cs typeface="Times New Roman"/>
            </a:endParaRPr>
          </a:p>
          <a:p>
            <a:r>
              <a:rPr lang="en-US" sz="4000" i="1" dirty="0" smtClean="0">
                <a:latin typeface="Calibri"/>
                <a:ea typeface="Times New Roman"/>
                <a:cs typeface="Times New Roman"/>
              </a:rPr>
              <a:t>Where do they go to buy presents?</a:t>
            </a:r>
          </a:p>
          <a:p>
            <a:r>
              <a:rPr lang="en-US" sz="4000" dirty="0" smtClean="0">
                <a:latin typeface="Calibri"/>
                <a:ea typeface="Times New Roman"/>
                <a:cs typeface="Times New Roman"/>
              </a:rPr>
              <a:t> Whom do they buy presents for?</a:t>
            </a:r>
          </a:p>
          <a:p>
            <a:r>
              <a:rPr lang="en-US" sz="4000" dirty="0" smtClean="0">
                <a:latin typeface="Calibri"/>
                <a:ea typeface="Times New Roman"/>
                <a:cs typeface="Times New Roman"/>
              </a:rPr>
              <a:t>When do people open their presents?</a:t>
            </a:r>
          </a:p>
          <a:p>
            <a:r>
              <a:rPr lang="en-US" sz="4000" dirty="0" smtClean="0">
                <a:latin typeface="Calibri"/>
                <a:ea typeface="Times New Roman"/>
                <a:cs typeface="Times New Roman"/>
              </a:rPr>
              <a:t>When is Boxing Day?</a:t>
            </a:r>
          </a:p>
          <a:p>
            <a:r>
              <a:rPr lang="en-US" sz="4000" dirty="0" smtClean="0">
                <a:latin typeface="Calibri"/>
                <a:ea typeface="Times New Roman"/>
                <a:cs typeface="Times New Roman"/>
              </a:rPr>
              <a:t>Who gives presents for English children?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1_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236</TotalTime>
  <Words>360</Words>
  <PresentationFormat>Экран (4:3)</PresentationFormat>
  <Paragraphs>69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39</vt:i4>
      </vt:variant>
    </vt:vector>
  </HeadingPairs>
  <TitlesOfParts>
    <vt:vector size="44" baseType="lpstr">
      <vt:lpstr>1_Техническая</vt:lpstr>
      <vt:lpstr>Солнцестояние</vt:lpstr>
      <vt:lpstr>Поток</vt:lpstr>
      <vt:lpstr>Открытая</vt:lpstr>
      <vt:lpstr>Апекс</vt:lpstr>
      <vt:lpstr>Christmas – is a Wonderful Holiday!</vt:lpstr>
      <vt:lpstr>A nice winter tour </vt:lpstr>
      <vt:lpstr>“We wish you a Merry Christmas”</vt:lpstr>
      <vt:lpstr>Read the questions and answer them.</vt:lpstr>
      <vt:lpstr>Why do you go to Trafalgar square? </vt:lpstr>
      <vt:lpstr>What country does English Christmas tree come from? </vt:lpstr>
      <vt:lpstr>Here are the words. Read and translate them.</vt:lpstr>
      <vt:lpstr>Describe the picture, using  There is/There are.</vt:lpstr>
      <vt:lpstr>Answer the questions.</vt:lpstr>
      <vt:lpstr>Слайд 10</vt:lpstr>
      <vt:lpstr>Here are some words. Repeat the words after me.</vt:lpstr>
      <vt:lpstr>Read and say: it is true, it is false.</vt:lpstr>
      <vt:lpstr>Complete the sentences: </vt:lpstr>
      <vt:lpstr>Слайд 14</vt:lpstr>
      <vt:lpstr>Слайд 15</vt:lpstr>
      <vt:lpstr>Слайд 16</vt:lpstr>
      <vt:lpstr>What does Santa give Nick?</vt:lpstr>
      <vt:lpstr>Babo Natale </vt:lpstr>
      <vt:lpstr>Natalitsy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 – is a Wonderful Holliday!</dc:title>
  <cp:lastModifiedBy>Admin</cp:lastModifiedBy>
  <cp:revision>29</cp:revision>
  <dcterms:modified xsi:type="dcterms:W3CDTF">2012-12-08T10:47:27Z</dcterms:modified>
</cp:coreProperties>
</file>