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F95680-5315-43ED-82DE-F500D2B07FD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57B564-70C8-471D-9651-142CBA7244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477165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Школьная зрелость ребёнка и прогнозирование школьных трудностей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128792" cy="21602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496576"/>
              </p:ext>
            </p:extLst>
          </p:nvPr>
        </p:nvGraphicFramePr>
        <p:xfrm>
          <a:off x="29845" y="0"/>
          <a:ext cx="9114154" cy="6630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0442"/>
                <a:gridCol w="2926122"/>
                <a:gridCol w="3757590"/>
              </a:tblGrid>
              <a:tr h="3621757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Непонимание дистанции между собой и взрослыми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Нарушение поведения.</a:t>
                      </a:r>
                    </a:p>
                    <a:p>
                      <a:r>
                        <a:rPr lang="ru-RU" dirty="0" smtClean="0"/>
                        <a:t>Затяжные конфликты. Комплексные трудности обучения.</a:t>
                      </a:r>
                    </a:p>
                    <a:p>
                      <a:r>
                        <a:rPr lang="ru-RU" dirty="0" smtClean="0"/>
                        <a:t>Нарушения психического здоровья ( страхи, неадекватные реакции, навязчивые движения)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Необходима консультация врача-психоневролога и строгое следование его советам. Спокойное доброжелательное отношение, строгость, требовательность. Проанализировать семейную ситуацию, отношение родителей к ребёнку. Возможен специальный психологический тренинг коммуникативных умений. Постоянный контакт с родителями, определение тактики совместных действий.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2881452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Трудности адаптации в новой обстановке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Сложность периода адаптации в школе.</a:t>
                      </a:r>
                    </a:p>
                    <a:p>
                      <a:r>
                        <a:rPr lang="ru-RU" dirty="0" smtClean="0"/>
                        <a:t>Комплексные трудности обучения.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Внимание, поддержка, спокойное доброжелательное отношение. Создание условий для взаимодействия со сверстниками.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0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136904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Показатели  личностного развития ребёнка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•</a:t>
            </a:r>
            <a:r>
              <a:rPr lang="ru-RU" b="1" dirty="0" smtClean="0">
                <a:solidFill>
                  <a:srgbClr val="002060"/>
                </a:solidFill>
              </a:rPr>
              <a:t>Ребёнок </a:t>
            </a:r>
            <a:r>
              <a:rPr lang="ru-RU" b="1" dirty="0">
                <a:solidFill>
                  <a:srgbClr val="002060"/>
                </a:solidFill>
              </a:rPr>
              <a:t>осознаёт своё положение в общении со сверстниками;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•	Может работать самостоятельно, а не только в присутствии взрослого;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•Умеет </a:t>
            </a:r>
            <a:r>
              <a:rPr lang="ru-RU" b="1" dirty="0">
                <a:solidFill>
                  <a:srgbClr val="002060"/>
                </a:solidFill>
              </a:rPr>
              <a:t>оценивать свои поступки;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•Ребёнок </a:t>
            </a:r>
            <a:r>
              <a:rPr lang="ru-RU" b="1" dirty="0">
                <a:solidFill>
                  <a:srgbClr val="002060"/>
                </a:solidFill>
              </a:rPr>
              <a:t>стремиться: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- к установлению и сохранению положительных отношений со сверстниками и взрослыми;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- достижению результата в той или иной деятельности; способен достаточно объективно оценить этот результат;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- личными достижениям, самоутверждению, признанию.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6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88668" cy="2160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820229"/>
              </p:ext>
            </p:extLst>
          </p:nvPr>
        </p:nvGraphicFramePr>
        <p:xfrm>
          <a:off x="323528" y="188640"/>
          <a:ext cx="8496945" cy="6431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  <a:gridCol w="3024336"/>
                <a:gridCol w="3024337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09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Неверная  самооценка, необъективное отношение к результатам своей деятельности. Возможны конфликты со сверстником и учителем</a:t>
                      </a:r>
                    </a:p>
                    <a:p>
                      <a:r>
                        <a:rPr lang="ru-RU" b="1" dirty="0" smtClean="0"/>
                        <a:t>(слёзы, обиды, злость)</a:t>
                      </a:r>
                    </a:p>
                    <a:p>
                      <a:r>
                        <a:rPr lang="ru-RU" b="1" dirty="0" smtClean="0"/>
                        <a:t>Отсутствует активный познавательный процесс.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Может активно привлекать внимание учителя к себе, сердится, если это не получается.</a:t>
                      </a:r>
                    </a:p>
                    <a:p>
                      <a:r>
                        <a:rPr lang="ru-RU" sz="1400" b="1" dirty="0" smtClean="0"/>
                        <a:t>Боится отвечать, выходить к доске, не уверен, даже, если всё знает.</a:t>
                      </a:r>
                    </a:p>
                    <a:p>
                      <a:r>
                        <a:rPr lang="ru-RU" sz="1400" b="1" dirty="0" smtClean="0"/>
                        <a:t>Старается уйти от общения со сверстниками, трудна самостоятельная работа.</a:t>
                      </a:r>
                    </a:p>
                    <a:p>
                      <a:r>
                        <a:rPr lang="ru-RU" sz="1400" b="1" dirty="0" smtClean="0"/>
                        <a:t>Возможно снижение мотивации и успешности обучения.</a:t>
                      </a:r>
                    </a:p>
                    <a:p>
                      <a:r>
                        <a:rPr lang="ru-RU" sz="1400" b="1" dirty="0" smtClean="0"/>
                        <a:t>Занижена самооценка ( замкнут, </a:t>
                      </a:r>
                      <a:r>
                        <a:rPr lang="ru-RU" sz="1400" b="1" dirty="0" err="1" smtClean="0"/>
                        <a:t>неуверен</a:t>
                      </a:r>
                      <a:r>
                        <a:rPr lang="ru-RU" sz="1400" b="1" dirty="0" smtClean="0"/>
                        <a:t>, боится новых контактов, ситуаций)</a:t>
                      </a:r>
                    </a:p>
                    <a:p>
                      <a:r>
                        <a:rPr lang="ru-RU" sz="1400" b="1" dirty="0" smtClean="0"/>
                        <a:t>Привык работать только под контролем взрослых, не умеет самостоятельно выбрать занятие, дело.</a:t>
                      </a:r>
                    </a:p>
                    <a:p>
                      <a:r>
                        <a:rPr lang="ru-RU" sz="1400" b="1" dirty="0" smtClean="0"/>
                        <a:t>Отсутствие интереса, активности на уроках, нежелание выполнять домашние задания.</a:t>
                      </a:r>
                    </a:p>
                    <a:p>
                      <a:r>
                        <a:rPr lang="ru-RU" sz="1400" b="1" dirty="0" smtClean="0"/>
                        <a:t>Комплексные трудности, снижение успешности обучения.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Тактично, спокойно, доброжелательно объяснять ситуации, не фиксировать внимание на поведении ребёнка – отвлекать, переключать на другой вид деятельности. Включать в совместные виды деятельности, игры с другими детьми. Поддерживать взглядом, словом, жестом. Поощрять активность. Фиксировать, отмечать при других детях любые успехи и удачи.</a:t>
                      </a:r>
                    </a:p>
                    <a:p>
                      <a:r>
                        <a:rPr lang="ru-RU" sz="1400" b="1" dirty="0" smtClean="0"/>
                        <a:t>Определение тактики родителей   ( поддержка, подбадривание, отсутствие негативных оценок).</a:t>
                      </a:r>
                    </a:p>
                    <a:p>
                      <a:r>
                        <a:rPr lang="ru-RU" sz="1400" b="1" dirty="0" smtClean="0"/>
                        <a:t>Использовать индивидуальные задания с заранее запланированным успешным результатом.</a:t>
                      </a:r>
                    </a:p>
                    <a:p>
                      <a:r>
                        <a:rPr lang="ru-RU" sz="1400" b="1" dirty="0" smtClean="0"/>
                        <a:t>Постоянный контакт с родителями, определение совместных действий.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4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организации деятельности ребёнка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7030A0"/>
                </a:solidFill>
              </a:rPr>
              <a:t>•	</a:t>
            </a:r>
            <a:r>
              <a:rPr lang="ru-RU" sz="1800" b="1" dirty="0">
                <a:solidFill>
                  <a:srgbClr val="002060"/>
                </a:solidFill>
              </a:rPr>
              <a:t>Ребёнок воспринимает инструкцию и выполняет по ней действие в соответствии с поставленной целью и задачами; ему не нужно несколько раз повторять инструкцию;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•	Доводит задание до конца, умеет оценить качество работы;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•	Не торопиться, не суетится, не требует постоянного внимания;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•	При неудаче не сердится, принимает помощь взрослого, с подсказкой выполняет задание;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•	Способен: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- самостоятельно найти и исправить ошибку в своей работе; не ждёт конкретных указаний;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- сосредоточенно выполнять задание в течение 10-15 минут;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- планировать свою деятельность.</a:t>
            </a:r>
          </a:p>
          <a:p>
            <a:pPr marL="0" indent="0">
              <a:buNone/>
            </a:pP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336829"/>
              </p:ext>
            </p:extLst>
          </p:nvPr>
        </p:nvGraphicFramePr>
        <p:xfrm>
          <a:off x="251519" y="116633"/>
          <a:ext cx="8712969" cy="9418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92289"/>
                <a:gridCol w="2880320"/>
                <a:gridCol w="3240360"/>
              </a:tblGrid>
              <a:tr h="823759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800" b="1" dirty="0" smtClean="0"/>
                        <a:t>Трудности концентрации внимания и включения в работу.</a:t>
                      </a:r>
                    </a:p>
                    <a:p>
                      <a:r>
                        <a:rPr lang="ru-RU" sz="1800" b="1" dirty="0" smtClean="0"/>
                        <a:t>Трудности сосредоточенной работы без отвлечений.</a:t>
                      </a:r>
                    </a:p>
                    <a:p>
                      <a:r>
                        <a:rPr lang="ru-RU" sz="1800" b="1" dirty="0" smtClean="0"/>
                        <a:t>Неумение планировать деятельность.</a:t>
                      </a:r>
                    </a:p>
                    <a:p>
                      <a:r>
                        <a:rPr lang="ru-RU" sz="1800" b="1" dirty="0" smtClean="0"/>
                        <a:t>Хаотичная работа методом проб и ошибок. Неумение завершить работу.</a:t>
                      </a:r>
                    </a:p>
                    <a:p>
                      <a:endParaRPr lang="ru-RU" sz="1800" b="1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воспринимает инструкцию ( необходимо повторение несколько раз).</a:t>
                      </a:r>
                    </a:p>
                    <a:p>
                      <a:r>
                        <a:rPr lang="ru-RU" sz="1400" dirty="0" smtClean="0"/>
                        <a:t>Воспринимает задание фрагментарно.</a:t>
                      </a:r>
                    </a:p>
                    <a:p>
                      <a:r>
                        <a:rPr lang="ru-RU" sz="1400" dirty="0" smtClean="0"/>
                        <a:t>Возможно ухудшение организации деятельности на самостоятельных и контрольных работах.</a:t>
                      </a:r>
                    </a:p>
                    <a:p>
                      <a:r>
                        <a:rPr lang="ru-RU" sz="1400" dirty="0" smtClean="0"/>
                        <a:t>Не усваивает материал, приходится повторять задание.</a:t>
                      </a:r>
                    </a:p>
                    <a:p>
                      <a:r>
                        <a:rPr lang="ru-RU" sz="1400" dirty="0" smtClean="0"/>
                        <a:t>Выполняет не те задания ( путает задания)</a:t>
                      </a:r>
                    </a:p>
                    <a:p>
                      <a:r>
                        <a:rPr lang="ru-RU" sz="1400" dirty="0" smtClean="0"/>
                        <a:t>Торопиться закончить работу, не оценивает качество.</a:t>
                      </a:r>
                    </a:p>
                    <a:p>
                      <a:r>
                        <a:rPr lang="ru-RU" sz="1400" dirty="0" smtClean="0"/>
                        <a:t>Раздражителен, плаксив при неудаче.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 торопить, создать условия для работы в медленном темпе. Макси разделить на этапы. Максимально индивидуализировать работу, особенно формулировку задания, объяснить ход выполнения, сложную задачу Контролировать ход выполнения задания.</a:t>
                      </a:r>
                    </a:p>
                    <a:p>
                      <a:r>
                        <a:rPr lang="ru-RU" sz="1400" b="1" dirty="0" smtClean="0"/>
                        <a:t>Все поправки, замечания, объяснения давать без раздражения и недовольства. Не рекомендовать родителям длительные дополнительные занятия дома.  Не требовать переписывания. Любое задание, объяснение и выполнение действия должно быть осознанным; механическое копирование малоэффективно. Возможна специальная работа с психологом по развитию произвольности и формированию структуры организации деятельности.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3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776863" cy="720079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Показатели общего развития детей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b="1" dirty="0" smtClean="0">
                <a:solidFill>
                  <a:srgbClr val="002060"/>
                </a:solidFill>
              </a:rPr>
              <a:t>Ребёнок </a:t>
            </a:r>
            <a:r>
              <a:rPr lang="ru-RU" b="1" dirty="0">
                <a:solidFill>
                  <a:srgbClr val="002060"/>
                </a:solidFill>
              </a:rPr>
              <a:t>активно воспринимает любую новую информацию, задаёт вопросы;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•Понимает </a:t>
            </a:r>
            <a:r>
              <a:rPr lang="ru-RU" b="1" dirty="0">
                <a:solidFill>
                  <a:srgbClr val="002060"/>
                </a:solidFill>
              </a:rPr>
              <a:t>смысл и последовательность событий;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•Имеет </a:t>
            </a:r>
            <a:r>
              <a:rPr lang="ru-RU" b="1" dirty="0">
                <a:solidFill>
                  <a:srgbClr val="002060"/>
                </a:solidFill>
              </a:rPr>
              <a:t>элементарный запас сведений о своей семье, о себе, быте, окружающем мире; умеет пользоваться этими сведениями;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•	Способен: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систематизировать  и классифицировать предметы, явления, процессы;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выявлять простые причинно-следственные связи;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- высказывать своё элементарное суждение, делать простой логический вывод.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926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921198"/>
              </p:ext>
            </p:extLst>
          </p:nvPr>
        </p:nvGraphicFramePr>
        <p:xfrm>
          <a:off x="251520" y="260648"/>
          <a:ext cx="8712968" cy="6802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/>
                <a:gridCol w="3182144"/>
                <a:gridCol w="301054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smtClean="0"/>
                        <a:t>Трудности решения простейших логических задач. Неумение делать выводы о причинно-следственных связях. Неумение высказывать собственную мысль.</a:t>
                      </a:r>
                    </a:p>
                    <a:p>
                      <a:r>
                        <a:rPr lang="ru-RU" sz="1600" b="1" dirty="0" smtClean="0"/>
                        <a:t>Элементарный запас знаний об окружающем мире недостаточен для решения учебных задач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Комплексные затруднения при обучении на различных уроках.</a:t>
                      </a:r>
                    </a:p>
                    <a:p>
                      <a:r>
                        <a:rPr lang="ru-RU" sz="1600" b="1" dirty="0" smtClean="0"/>
                        <a:t>Снижение мотивации учения  при интенсивной программе обучения к середине года, отставание по всем предметам ( в основе: трудности формулировки понятий, сложность выделения главного; неумение делать выводы, выделять сходства и различия, проводить классификацию)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Использовать индивидуальные варианты работы. Подробно объяснить, что нужно сделать, что и как должно получиться.</a:t>
                      </a:r>
                    </a:p>
                    <a:p>
                      <a:r>
                        <a:rPr lang="ru-RU" sz="1400" b="1" dirty="0" smtClean="0"/>
                        <a:t>Стимулировать обсуждения, размышления, анализ в простейших ситуациях. Использовать наглядно-образные формы работы, конструктивную деятельность, реальные действия с предметами. Любая деятельность должна быть осознанной, осмысленной ( исключить механическое копирование).  Поддерживать, подбадривать при выполнении заданий. Организовать развивающие занятия с психологом. Рекомендовать родителям любые развивающие игры с ребёнком, чтение книг, обсуждение, разговор. Исключить дополнительные нагрузки.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96752"/>
          </a:xfrm>
        </p:spPr>
        <p:txBody>
          <a:bodyPr/>
          <a:lstStyle/>
          <a:p>
            <a:r>
              <a:rPr lang="ru-RU" sz="4000" b="1" dirty="0" smtClean="0"/>
              <a:t>Показатели развития здоровья ребёнка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•Не </a:t>
            </a:r>
            <a:r>
              <a:rPr lang="ru-RU" b="1" dirty="0">
                <a:solidFill>
                  <a:srgbClr val="002060"/>
                </a:solidFill>
              </a:rPr>
              <a:t>было (нет) частых простудных заболеваний ( 3-4 раза в год);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•Нет </a:t>
            </a:r>
            <a:r>
              <a:rPr lang="ru-RU" b="1" dirty="0">
                <a:solidFill>
                  <a:srgbClr val="002060"/>
                </a:solidFill>
              </a:rPr>
              <a:t>тяжёлых хронических заболеваний;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•Хорошо </a:t>
            </a:r>
            <a:r>
              <a:rPr lang="ru-RU" b="1" dirty="0">
                <a:solidFill>
                  <a:srgbClr val="002060"/>
                </a:solidFill>
              </a:rPr>
              <a:t>и спокойно засыпает, спит ( не вскрикивает, не вертится, нет ночного недержания мочи);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•Нет </a:t>
            </a:r>
            <a:r>
              <a:rPr lang="ru-RU" b="1" dirty="0">
                <a:solidFill>
                  <a:srgbClr val="002060"/>
                </a:solidFill>
              </a:rPr>
              <a:t>ночных страхов ( темноты, одиночества, «страшилищ» и </a:t>
            </a:r>
            <a:r>
              <a:rPr lang="ru-RU" b="1" dirty="0" err="1">
                <a:solidFill>
                  <a:srgbClr val="002060"/>
                </a:solidFill>
              </a:rPr>
              <a:t>т.п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•Нет </a:t>
            </a:r>
            <a:r>
              <a:rPr lang="ru-RU" b="1" dirty="0">
                <a:solidFill>
                  <a:srgbClr val="002060"/>
                </a:solidFill>
              </a:rPr>
              <a:t>навязчивых движений ( непроизвольные подёргивания мышц лица, шеи, моргание, </a:t>
            </a:r>
            <a:r>
              <a:rPr lang="ru-RU" b="1" dirty="0" err="1">
                <a:solidFill>
                  <a:srgbClr val="002060"/>
                </a:solidFill>
              </a:rPr>
              <a:t>обкусывание</a:t>
            </a:r>
            <a:r>
              <a:rPr lang="ru-RU" b="1" dirty="0">
                <a:solidFill>
                  <a:srgbClr val="002060"/>
                </a:solidFill>
              </a:rPr>
              <a:t> ногтей);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•Началась </a:t>
            </a:r>
            <a:r>
              <a:rPr lang="ru-RU" b="1" dirty="0">
                <a:solidFill>
                  <a:srgbClr val="002060"/>
                </a:solidFill>
              </a:rPr>
              <a:t>смена молочных зубов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•Выполняет </a:t>
            </a:r>
            <a:r>
              <a:rPr lang="ru-RU" b="1" dirty="0">
                <a:solidFill>
                  <a:srgbClr val="002060"/>
                </a:solidFill>
              </a:rPr>
              <a:t>«филиппинский тест»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правую руку ребёнка при строго вертикальном положении головы кладут поперёк середины темени, пальцы рук при этом вытянуты в направлении мочки уха. Рука и кисть плотно прилегают к голове. Положительным «филиппинский» тест считают, если кончики фаланг пальцев ребёнка достигают ушной раковины.).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54868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84014"/>
              </p:ext>
            </p:extLst>
          </p:nvPr>
        </p:nvGraphicFramePr>
        <p:xfrm>
          <a:off x="179512" y="30591"/>
          <a:ext cx="8569326" cy="676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919"/>
                <a:gridCol w="3384376"/>
                <a:gridCol w="3168031"/>
              </a:tblGrid>
              <a:tr h="35814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Частые простудные заболевания.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Хронические заболевания.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Пограничные нарушения психического здоровья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Низкая, неустойчивая работоспособность.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Повышенная утомляемость, неспособность выдерживать длительную интенсивную нагрузку.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Жалобы на усталость, головные боли.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Трудности концентрации внимания, работы без отвлечений.</a:t>
                      </a:r>
                    </a:p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Гиперактивность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или наоборот, заторможенность, вялость, отсутствие интереса к занятиям.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Рекомендуется щадящий режим. Противопоказаны интенсивные и усложненные программы.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Рекомендуется ограничение дополнительных нагрузок.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 возможности индивидуальная работа, особенно после болезни. Не рекомендуется посещение групп продлённого дня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52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smtClean="0"/>
                        <a:t>Биологический возраст отстаёт от «паспортного»</a:t>
                      </a:r>
                    </a:p>
                    <a:p>
                      <a:endParaRPr lang="ru-RU" sz="1600" b="1" dirty="0" smtClean="0"/>
                    </a:p>
                    <a:p>
                      <a:endParaRPr lang="ru-RU" sz="1600" b="1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Трудности психологической и функциональной адаптации к школе.</a:t>
                      </a:r>
                    </a:p>
                    <a:p>
                      <a:r>
                        <a:rPr lang="ru-RU" sz="1600" b="1" dirty="0" smtClean="0"/>
                        <a:t>Возможны нарушения поведения.</a:t>
                      </a:r>
                    </a:p>
                    <a:p>
                      <a:r>
                        <a:rPr lang="ru-RU" sz="1600" b="1" dirty="0" smtClean="0"/>
                        <a:t>Трудности физиологической и психологической адаптации.</a:t>
                      </a:r>
                    </a:p>
                    <a:p>
                      <a:r>
                        <a:rPr lang="ru-RU" sz="1600" b="1" dirty="0" smtClean="0"/>
                        <a:t>Высокая утомляемость и истощаемость.</a:t>
                      </a:r>
                    </a:p>
                    <a:p>
                      <a:r>
                        <a:rPr lang="ru-RU" sz="1600" b="1" dirty="0" smtClean="0"/>
                        <a:t>Нарушение физического и психического здоровья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Рекомендуется щадящий режим</a:t>
                      </a:r>
                    </a:p>
                    <a:p>
                      <a:r>
                        <a:rPr lang="ru-RU" sz="1600" b="1" dirty="0" smtClean="0"/>
                        <a:t>Не рекомендуется посещение групп продлённого дня</a:t>
                      </a:r>
                    </a:p>
                    <a:p>
                      <a:r>
                        <a:rPr lang="ru-RU" sz="1600" b="1" dirty="0" smtClean="0"/>
                        <a:t>Рекомендуется индивидуальная работа.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7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764705"/>
            <a:ext cx="6264696" cy="14401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7" y="332656"/>
            <a:ext cx="7416824" cy="583264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</a:rPr>
              <a:t>Проанализировать различные показатели развития ребёнка; </a:t>
            </a:r>
            <a:r>
              <a:rPr lang="ru-RU" sz="3600" b="1" dirty="0">
                <a:solidFill>
                  <a:srgbClr val="002060"/>
                </a:solidFill>
              </a:rPr>
              <a:t>рассмотреть возможности предотвращения многих школьных проблем для </a:t>
            </a:r>
            <a:r>
              <a:rPr lang="ru-RU" sz="3600" b="1" dirty="0" smtClean="0">
                <a:solidFill>
                  <a:srgbClr val="002060"/>
                </a:solidFill>
              </a:rPr>
              <a:t>повышения успешности </a:t>
            </a:r>
            <a:r>
              <a:rPr lang="ru-RU" sz="3600" b="1" dirty="0">
                <a:solidFill>
                  <a:srgbClr val="002060"/>
                </a:solidFill>
              </a:rPr>
              <a:t>обучения и сохранения физического и психического здоровья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41952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7"/>
            <a:ext cx="7128792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764704"/>
            <a:ext cx="7128791" cy="54006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•</a:t>
            </a:r>
            <a:r>
              <a:rPr lang="ru-RU" sz="2400" b="1" dirty="0">
                <a:solidFill>
                  <a:srgbClr val="002060"/>
                </a:solidFill>
              </a:rPr>
              <a:t>	Обработать </a:t>
            </a:r>
            <a:r>
              <a:rPr lang="ru-RU" sz="2400" b="1" dirty="0" smtClean="0">
                <a:solidFill>
                  <a:srgbClr val="002060"/>
                </a:solidFill>
              </a:rPr>
              <a:t>информацию, </a:t>
            </a:r>
            <a:r>
              <a:rPr lang="ru-RU" sz="2400" b="1" dirty="0">
                <a:solidFill>
                  <a:srgbClr val="002060"/>
                </a:solidFill>
              </a:rPr>
              <a:t>на основе </a:t>
            </a:r>
            <a:r>
              <a:rPr lang="ru-RU" sz="2400" b="1" dirty="0" smtClean="0">
                <a:solidFill>
                  <a:srgbClr val="002060"/>
                </a:solidFill>
              </a:rPr>
              <a:t>которой </a:t>
            </a:r>
            <a:r>
              <a:rPr lang="ru-RU" sz="2400" b="1" dirty="0">
                <a:solidFill>
                  <a:srgbClr val="002060"/>
                </a:solidFill>
              </a:rPr>
              <a:t>заполнить таблицу «Прогноз школьных трудностей на основе выделения факторов риска в развитии ребёнка».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•	Выявить варианты возможных школьных трудностей на основе факторов риска развития ребёнка;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•	Рекомендовать меры помощи педагогам и родителям в сложившейся обстановке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•	 На основе примерного плана работы составить план работы по реализации преемственности между различными ступенями образования</a:t>
            </a:r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951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15616" y="332657"/>
            <a:ext cx="6912768" cy="79208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тезаурус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280920" cy="554461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</a:t>
            </a:r>
            <a:r>
              <a:rPr lang="ru-RU" sz="2400" b="1" dirty="0"/>
              <a:t> – (</a:t>
            </a:r>
            <a:r>
              <a:rPr lang="ru-RU" sz="2400" b="1" dirty="0">
                <a:solidFill>
                  <a:srgbClr val="002060"/>
                </a:solidFill>
              </a:rPr>
              <a:t>лат) приспособление. Процесс и результат взаимодействия индивида с кардинально меняющейся средой, в ходе которой постепенно согласуются требования и </a:t>
            </a:r>
            <a:r>
              <a:rPr lang="ru-RU" sz="2400" b="1" dirty="0" smtClean="0">
                <a:solidFill>
                  <a:srgbClr val="002060"/>
                </a:solidFill>
              </a:rPr>
              <a:t>ожидания. </a:t>
            </a:r>
          </a:p>
          <a:p>
            <a:pPr algn="just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трактуется широко - как непрерывный процесс воспитания и обучения ребёнка, имеющий общие и специфические цели для каждого возрастного периода, т.е. - это связь между различными ступенями развития, сущность которой состоит в сохранении тех или иных элементов целого или отдельных характеристик при переходе к новому состоянию</a:t>
            </a:r>
          </a:p>
        </p:txBody>
      </p:sp>
    </p:spTree>
    <p:extLst>
      <p:ext uri="{BB962C8B-B14F-4D97-AF65-F5344CB8AC3E}">
        <p14:creationId xmlns:p14="http://schemas.microsoft.com/office/powerpoint/2010/main" val="36726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5"/>
            <a:ext cx="7056784" cy="10081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для осуществления преемственности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9" y="1844824"/>
            <a:ext cx="7200800" cy="4176464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 Состояние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здоровья и физическое развитие детей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2. Уровень развития их познавательной активности как необходимого компонента учебной деятельности.</a:t>
            </a:r>
          </a:p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3. Умственные и нравственные способности учащихся.</a:t>
            </a:r>
          </a:p>
          <a:p>
            <a:pPr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Сформированность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их творческого воображения, как направления личностного и интеллектуального развития.</a:t>
            </a:r>
          </a:p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5. Развитие коммуникативных умений, т.е. умения общаться со взрослыми 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5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136904" cy="151216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Основные преимущества раннего прогнозирования школьных трудностей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7776864" cy="417646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•</a:t>
            </a:r>
            <a:r>
              <a:rPr lang="ru-RU" sz="3600" b="1" dirty="0"/>
              <a:t>	</a:t>
            </a:r>
            <a:r>
              <a:rPr lang="ru-RU" sz="3600" b="1" dirty="0">
                <a:solidFill>
                  <a:srgbClr val="002060"/>
                </a:solidFill>
              </a:rPr>
              <a:t>Возможность предотвращения многих школьных проблем;</a:t>
            </a:r>
          </a:p>
          <a:p>
            <a:pPr algn="just"/>
            <a:r>
              <a:rPr lang="ru-RU" sz="3600" b="1" dirty="0">
                <a:solidFill>
                  <a:srgbClr val="002060"/>
                </a:solidFill>
              </a:rPr>
              <a:t>•	Повышение успешности обучения;</a:t>
            </a:r>
          </a:p>
          <a:p>
            <a:pPr algn="just"/>
            <a:r>
              <a:rPr lang="ru-RU" sz="3600" b="1" dirty="0">
                <a:solidFill>
                  <a:srgbClr val="002060"/>
                </a:solidFill>
              </a:rPr>
              <a:t>•	Сохранение физического и психического здоровья ребёнка</a:t>
            </a:r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131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1"/>
            <a:ext cx="6984776" cy="10081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развития ребёнка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7200799" cy="432048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Социальное развитие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Личностное развитие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организации деятельности ребёнка.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Общее развитие ребёнка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внимания и памяти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Речевое развитие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показателей зрительно-пространственного восприятия и зрительно-моторных координаций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здоровья ребёнка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социального развития ребёнка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280920" cy="54006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•Ребёнок </a:t>
            </a:r>
            <a:r>
              <a:rPr lang="ru-RU" b="1" dirty="0">
                <a:solidFill>
                  <a:srgbClr val="002060"/>
                </a:solidFill>
              </a:rPr>
              <a:t>идёт на контакт со сверстниками и взрослыми, умеет знакомиться;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•Общается </a:t>
            </a:r>
            <a:r>
              <a:rPr lang="ru-RU" b="1" dirty="0">
                <a:solidFill>
                  <a:srgbClr val="002060"/>
                </a:solidFill>
              </a:rPr>
              <a:t>со сверстниками, знает правила общения;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•Способен </a:t>
            </a:r>
            <a:r>
              <a:rPr lang="ru-RU" b="1" dirty="0">
                <a:solidFill>
                  <a:srgbClr val="002060"/>
                </a:solidFill>
              </a:rPr>
              <a:t>управлять своим поведением;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•	Знает, что можно, чего нельзя, не агрессивен, не драчлив;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•Умеет </a:t>
            </a:r>
            <a:r>
              <a:rPr lang="ru-RU" b="1" dirty="0">
                <a:solidFill>
                  <a:srgbClr val="002060"/>
                </a:solidFill>
              </a:rPr>
              <a:t>общаться со взрослыми людьми, тактичен, спокойно отвечает на вопросы;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•Спокойно </a:t>
            </a:r>
            <a:r>
              <a:rPr lang="ru-RU" b="1" dirty="0">
                <a:solidFill>
                  <a:srgbClr val="002060"/>
                </a:solidFill>
              </a:rPr>
              <a:t>адаптируется в новой обстановке ( в гостях, в поездке и </a:t>
            </a:r>
            <a:r>
              <a:rPr lang="ru-RU" b="1" dirty="0" err="1">
                <a:solidFill>
                  <a:srgbClr val="002060"/>
                </a:solidFill>
              </a:rPr>
              <a:t>т.п</a:t>
            </a:r>
            <a:r>
              <a:rPr lang="ru-RU" b="1" dirty="0">
                <a:solidFill>
                  <a:srgbClr val="002060"/>
                </a:solidFill>
              </a:rPr>
              <a:t>), не меняет своего поведения, не становится возбуждённым;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•Умет </a:t>
            </a:r>
            <a:r>
              <a:rPr lang="ru-RU" b="1" dirty="0">
                <a:solidFill>
                  <a:srgbClr val="002060"/>
                </a:solidFill>
              </a:rPr>
              <a:t>различать ( чувствует) отношение и настроение взрослых;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•Не </a:t>
            </a:r>
            <a:r>
              <a:rPr lang="ru-RU" b="1" dirty="0">
                <a:solidFill>
                  <a:srgbClr val="002060"/>
                </a:solidFill>
              </a:rPr>
              <a:t>избегает отношений с новыми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8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76673"/>
            <a:ext cx="6984776" cy="28803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953503"/>
              </p:ext>
            </p:extLst>
          </p:nvPr>
        </p:nvGraphicFramePr>
        <p:xfrm>
          <a:off x="179512" y="19392"/>
          <a:ext cx="8784976" cy="66499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4784"/>
                <a:gridCol w="3059832"/>
                <a:gridCol w="3240360"/>
              </a:tblGrid>
              <a:tr h="10721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Факторы риска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Варианты возможных трудностей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Рекомендуемые меры помощи</a:t>
                      </a:r>
                      <a:endParaRPr lang="ru-RU" dirty="0"/>
                    </a:p>
                  </a:txBody>
                  <a:tcPr/>
                </a:tc>
              </a:tr>
              <a:tr h="5336583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800" b="1" dirty="0" smtClean="0"/>
                        <a:t>Трудности установления контактов со сверстниками</a:t>
                      </a:r>
                    </a:p>
                    <a:p>
                      <a:r>
                        <a:rPr lang="ru-RU" sz="1800" b="1" dirty="0" smtClean="0"/>
                        <a:t>Трудности установления контактов со взрослыми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Формирование негативного отношения к детям. </a:t>
                      </a:r>
                    </a:p>
                    <a:p>
                      <a:r>
                        <a:rPr lang="ru-RU" sz="1800" b="1" dirty="0" smtClean="0"/>
                        <a:t>Затяжные конфликты.</a:t>
                      </a:r>
                    </a:p>
                    <a:p>
                      <a:r>
                        <a:rPr lang="ru-RU" sz="1800" b="1" dirty="0" smtClean="0"/>
                        <a:t>Снижение мотивации учения.</a:t>
                      </a:r>
                    </a:p>
                    <a:p>
                      <a:r>
                        <a:rPr lang="ru-RU" sz="1800" b="1" dirty="0" smtClean="0"/>
                        <a:t>Нежелание идти в школу.</a:t>
                      </a:r>
                    </a:p>
                    <a:p>
                      <a:r>
                        <a:rPr lang="ru-RU" sz="1800" b="1" dirty="0" smtClean="0"/>
                        <a:t>Страхи ( боязнь школьного учителя, школы)</a:t>
                      </a:r>
                    </a:p>
                    <a:p>
                      <a:r>
                        <a:rPr lang="ru-RU" sz="1800" b="1" dirty="0" smtClean="0"/>
                        <a:t>Комплексные трудности обучения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Оказывать повышенное внимание с первого дня. Познакомить с детьми. Определить общее дело и совместную работу с фиксированным результатом или дело, за которое ребёнок отвечает вместе с другими детьми. Стимулировать ситуативное и вне ситуативное общение со сверстниками. Поддерживать, подбадривать, хвалить.</a:t>
                      </a:r>
                    </a:p>
                    <a:p>
                      <a:r>
                        <a:rPr lang="ru-RU" b="1" dirty="0" smtClean="0"/>
                        <a:t>Спокойное доброжелательное отношение в сложных ситуациях.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8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</TotalTime>
  <Words>1312</Words>
  <Application>Microsoft Office PowerPoint</Application>
  <PresentationFormat>Экран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Школьная зрелость ребёнка и прогнозирование школьных трудностей</vt:lpstr>
      <vt:lpstr> </vt:lpstr>
      <vt:lpstr>Задачи:</vt:lpstr>
      <vt:lpstr>тезаурус</vt:lpstr>
      <vt:lpstr>Основания для осуществления преемственности</vt:lpstr>
      <vt:lpstr>Основные преимущества раннего прогнозирования школьных трудностей</vt:lpstr>
      <vt:lpstr>Основные показатели развития ребёнка</vt:lpstr>
      <vt:lpstr>Показатели социального развития ребёнка</vt:lpstr>
      <vt:lpstr>Презентация PowerPoint</vt:lpstr>
      <vt:lpstr>Презентация PowerPoint</vt:lpstr>
      <vt:lpstr> Показатели  личностного развития ребёнка</vt:lpstr>
      <vt:lpstr>Презентация PowerPoint</vt:lpstr>
      <vt:lpstr>  Показатели организации деятельности ребёнка</vt:lpstr>
      <vt:lpstr>Презентация PowerPoint</vt:lpstr>
      <vt:lpstr>Показатели общего развития детей</vt:lpstr>
      <vt:lpstr>Презентация PowerPoint</vt:lpstr>
      <vt:lpstr>Показатели развития здоровья ребёнка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зрелость ребёнка и прогнозирование школьных трудностей</dc:title>
  <dc:creator>Дом</dc:creator>
  <cp:lastModifiedBy>User</cp:lastModifiedBy>
  <cp:revision>15</cp:revision>
  <dcterms:created xsi:type="dcterms:W3CDTF">2012-03-10T11:10:20Z</dcterms:created>
  <dcterms:modified xsi:type="dcterms:W3CDTF">2012-04-09T02:17:38Z</dcterms:modified>
</cp:coreProperties>
</file>