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73" r:id="rId13"/>
    <p:sldId id="274" r:id="rId14"/>
    <p:sldId id="275" r:id="rId15"/>
    <p:sldId id="276" r:id="rId16"/>
    <p:sldId id="268" r:id="rId17"/>
    <p:sldId id="269" r:id="rId18"/>
    <p:sldId id="270" r:id="rId19"/>
    <p:sldId id="271" r:id="rId20"/>
    <p:sldId id="277" r:id="rId21"/>
    <p:sldId id="272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224.imageshack.us/img224/8795/11869413544if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skazkiy.ru/index/0-8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1580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           учитель начальных классов»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МБОУ «СОШ №9»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г.Энгельса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Саратовской области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Комина</a:t>
            </a:r>
            <a:r>
              <a:rPr lang="ru-RU" dirty="0" smtClean="0">
                <a:solidFill>
                  <a:schemeClr val="bg1"/>
                </a:solidFill>
              </a:rPr>
              <a:t> О.И.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Формирование способности воображения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на материале ситуации парадокса,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пословиц, русских народных сказок.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5" descr="cd81ca5c77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429000"/>
            <a:ext cx="357186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Какое противоречие заложено в задании?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   Мальчики договорились и о времени и о месте встречи. Оба мальчика пришли и стояли. НО НЕ ВСТРЕТИЛИСЬ!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Какие условия должны быть соблюдены, т.е. не должны нарушаться, изменяться? Зафиксируем их на схеме: семь часов, двери, школа.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Какие есть идеи по выходу из ситуации парадокса?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Проверяем их с условиями. Фиксируем на схеме: 7ч –утро,19ч.- вечер, не переведены часы , разные входы, разные двери, снаружи или внутри школы.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Формулируем варианты решения выхода из ситуации, соотнося с уровнями развития способности воображения.</a:t>
            </a:r>
          </a:p>
          <a:p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                                           </a:t>
            </a:r>
            <a:br>
              <a:rPr lang="ru-RU" sz="2700" dirty="0" smtClean="0"/>
            </a:br>
            <a:r>
              <a:rPr lang="ru-RU" sz="2700" dirty="0" smtClean="0"/>
              <a:t>                 </a:t>
            </a:r>
            <a:r>
              <a:rPr lang="ru-RU" sz="2700" u="sng" dirty="0" smtClean="0">
                <a:solidFill>
                  <a:srgbClr val="002060"/>
                </a:solidFill>
              </a:rPr>
              <a:t>Ситуация парадокса «Встреча у школы».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Федор и Боря договорились встретиться у дверей школы в семь часов . Оба мальчика пришли, стояли  около школы в семь часов, но так и не встретились.</a:t>
            </a:r>
            <a:br>
              <a:rPr lang="ru-RU" sz="2700" dirty="0" smtClean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700" dirty="0" smtClean="0">
                <a:solidFill>
                  <a:srgbClr val="C00000"/>
                </a:solidFill>
              </a:rPr>
              <a:t>1)«Собери  пословицу».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500" dirty="0" smtClean="0">
                <a:solidFill>
                  <a:schemeClr val="bg1"/>
                </a:solidFill>
              </a:rPr>
              <a:t>Не, пирогами, изба, а, красна, красна, углами. </a:t>
            </a:r>
          </a:p>
          <a:p>
            <a:pPr>
              <a:buNone/>
            </a:pPr>
            <a:endParaRPr lang="ru-RU" sz="3500" dirty="0" smtClean="0">
              <a:solidFill>
                <a:schemeClr val="bg1"/>
              </a:solidFill>
            </a:endParaRPr>
          </a:p>
          <a:p>
            <a:r>
              <a:rPr lang="ru-RU" sz="3500" dirty="0" smtClean="0">
                <a:solidFill>
                  <a:schemeClr val="bg1"/>
                </a:solidFill>
              </a:rPr>
              <a:t>- Не изба, а красна углами, красна пирогами. </a:t>
            </a:r>
          </a:p>
          <a:p>
            <a:r>
              <a:rPr lang="ru-RU" sz="3500" dirty="0" smtClean="0">
                <a:solidFill>
                  <a:schemeClr val="bg1"/>
                </a:solidFill>
              </a:rPr>
              <a:t>- Не пирогами изба красна, а красна углами. </a:t>
            </a:r>
          </a:p>
          <a:p>
            <a:r>
              <a:rPr lang="ru-RU" sz="3500" dirty="0" smtClean="0">
                <a:solidFill>
                  <a:schemeClr val="bg1"/>
                </a:solidFill>
              </a:rPr>
              <a:t>- Не красна изба углами, а красна пирогами.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Пословицы.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17859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2)«Картинка  +  рассказ  +  пословица». 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569115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285720" y="1500174"/>
            <a:ext cx="8643998" cy="3643338"/>
            <a:chOff x="1364" y="1107"/>
            <a:chExt cx="14038" cy="10080"/>
          </a:xfrm>
        </p:grpSpPr>
        <p:pic>
          <p:nvPicPr>
            <p:cNvPr id="18" name="Picture 9" descr="x_2bb6e151"/>
            <p:cNvPicPr>
              <a:picLocks noChangeAspect="1" noChangeArrowheads="1"/>
            </p:cNvPicPr>
            <p:nvPr/>
          </p:nvPicPr>
          <p:blipFill>
            <a:blip r:embed="rId2" cstate="print"/>
            <a:srcRect t="10257" b="7890"/>
            <a:stretch>
              <a:fillRect/>
            </a:stretch>
          </p:blipFill>
          <p:spPr bwMode="auto">
            <a:xfrm>
              <a:off x="1364" y="1107"/>
              <a:ext cx="4360" cy="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6589" y="3627"/>
              <a:ext cx="2701" cy="2160"/>
              <a:chOff x="8444" y="8651"/>
              <a:chExt cx="1980" cy="1620"/>
            </a:xfrm>
          </p:grpSpPr>
          <p:sp>
            <p:nvSpPr>
              <p:cNvPr id="29" name="AutoShape 11"/>
              <p:cNvSpPr>
                <a:spLocks noChangeArrowheads="1"/>
              </p:cNvSpPr>
              <p:nvPr/>
            </p:nvSpPr>
            <p:spPr bwMode="auto">
              <a:xfrm rot="5400000">
                <a:off x="9344" y="8831"/>
                <a:ext cx="1080" cy="1080"/>
              </a:xfrm>
              <a:custGeom>
                <a:avLst/>
                <a:gdLst>
                  <a:gd name="T0" fmla="*/ 756 w 21600"/>
                  <a:gd name="T1" fmla="*/ 0 h 21600"/>
                  <a:gd name="T2" fmla="*/ 756 w 21600"/>
                  <a:gd name="T3" fmla="*/ 608 h 21600"/>
                  <a:gd name="T4" fmla="*/ 162 w 21600"/>
                  <a:gd name="T5" fmla="*/ 1080 h 21600"/>
                  <a:gd name="T6" fmla="*/ 1080 w 21600"/>
                  <a:gd name="T7" fmla="*/ 304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2920 h 21600"/>
                  <a:gd name="T14" fmla="*/ 18220 w 21600"/>
                  <a:gd name="T15" fmla="*/ 92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AutoShape 12"/>
              <p:cNvSpPr>
                <a:spLocks noChangeArrowheads="1"/>
              </p:cNvSpPr>
              <p:nvPr/>
            </p:nvSpPr>
            <p:spPr bwMode="auto">
              <a:xfrm>
                <a:off x="8444" y="9551"/>
                <a:ext cx="1260" cy="720"/>
              </a:xfrm>
              <a:prstGeom prst="flowChartProcess">
                <a:avLst/>
              </a:prstGeom>
              <a:solidFill>
                <a:srgbClr val="FFFFFF"/>
              </a:solidFill>
              <a:ln w="22225">
                <a:solidFill>
                  <a:srgbClr val="33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AutoShape 13"/>
              <p:cNvSpPr>
                <a:spLocks noChangeArrowheads="1"/>
              </p:cNvSpPr>
              <p:nvPr/>
            </p:nvSpPr>
            <p:spPr bwMode="auto">
              <a:xfrm>
                <a:off x="8624" y="8651"/>
                <a:ext cx="900" cy="900"/>
              </a:xfrm>
              <a:prstGeom prst="flowChartConnector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764" y="8487"/>
              <a:ext cx="2880" cy="2520"/>
              <a:chOff x="8444" y="8651"/>
              <a:chExt cx="1980" cy="1620"/>
            </a:xfrm>
          </p:grpSpPr>
          <p:sp>
            <p:nvSpPr>
              <p:cNvPr id="26" name="AutoShape 15"/>
              <p:cNvSpPr>
                <a:spLocks noChangeArrowheads="1"/>
              </p:cNvSpPr>
              <p:nvPr/>
            </p:nvSpPr>
            <p:spPr bwMode="auto">
              <a:xfrm rot="5400000">
                <a:off x="9344" y="8831"/>
                <a:ext cx="1080" cy="1080"/>
              </a:xfrm>
              <a:custGeom>
                <a:avLst/>
                <a:gdLst>
                  <a:gd name="T0" fmla="*/ 756 w 21600"/>
                  <a:gd name="T1" fmla="*/ 0 h 21600"/>
                  <a:gd name="T2" fmla="*/ 756 w 21600"/>
                  <a:gd name="T3" fmla="*/ 608 h 21600"/>
                  <a:gd name="T4" fmla="*/ 162 w 21600"/>
                  <a:gd name="T5" fmla="*/ 1080 h 21600"/>
                  <a:gd name="T6" fmla="*/ 1080 w 21600"/>
                  <a:gd name="T7" fmla="*/ 304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2920 h 21600"/>
                  <a:gd name="T14" fmla="*/ 18220 w 21600"/>
                  <a:gd name="T15" fmla="*/ 92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AutoShape 16"/>
              <p:cNvSpPr>
                <a:spLocks noChangeArrowheads="1"/>
              </p:cNvSpPr>
              <p:nvPr/>
            </p:nvSpPr>
            <p:spPr bwMode="auto">
              <a:xfrm>
                <a:off x="8444" y="9551"/>
                <a:ext cx="1260" cy="720"/>
              </a:xfrm>
              <a:prstGeom prst="flowChartProcess">
                <a:avLst/>
              </a:prstGeom>
              <a:solidFill>
                <a:srgbClr val="FFFFFF"/>
              </a:solidFill>
              <a:ln w="22225">
                <a:solidFill>
                  <a:srgbClr val="33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AutoShape 17"/>
              <p:cNvSpPr>
                <a:spLocks noChangeArrowheads="1"/>
              </p:cNvSpPr>
              <p:nvPr/>
            </p:nvSpPr>
            <p:spPr bwMode="auto">
              <a:xfrm>
                <a:off x="8624" y="8651"/>
                <a:ext cx="900" cy="900"/>
              </a:xfrm>
              <a:prstGeom prst="flowChartConnector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3964" y="5067"/>
              <a:ext cx="540" cy="900"/>
            </a:xfrm>
            <a:custGeom>
              <a:avLst/>
              <a:gdLst>
                <a:gd name="T0" fmla="*/ 562 w 882"/>
                <a:gd name="T1" fmla="*/ 511 h 1122"/>
                <a:gd name="T2" fmla="*/ 202 w 882"/>
                <a:gd name="T3" fmla="*/ 571 h 1122"/>
                <a:gd name="T4" fmla="*/ 111 w 882"/>
                <a:gd name="T5" fmla="*/ 301 h 1122"/>
                <a:gd name="T6" fmla="*/ 51 w 882"/>
                <a:gd name="T7" fmla="*/ 241 h 1122"/>
                <a:gd name="T8" fmla="*/ 22 w 882"/>
                <a:gd name="T9" fmla="*/ 92 h 1122"/>
                <a:gd name="T10" fmla="*/ 112 w 882"/>
                <a:gd name="T11" fmla="*/ 62 h 1122"/>
                <a:gd name="T12" fmla="*/ 352 w 882"/>
                <a:gd name="T13" fmla="*/ 2 h 1122"/>
                <a:gd name="T14" fmla="*/ 562 w 882"/>
                <a:gd name="T15" fmla="*/ 32 h 1122"/>
                <a:gd name="T16" fmla="*/ 592 w 882"/>
                <a:gd name="T17" fmla="*/ 122 h 1122"/>
                <a:gd name="T18" fmla="*/ 682 w 882"/>
                <a:gd name="T19" fmla="*/ 212 h 1122"/>
                <a:gd name="T20" fmla="*/ 802 w 882"/>
                <a:gd name="T21" fmla="*/ 481 h 1122"/>
                <a:gd name="T22" fmla="*/ 712 w 882"/>
                <a:gd name="T23" fmla="*/ 841 h 1122"/>
                <a:gd name="T24" fmla="*/ 442 w 882"/>
                <a:gd name="T25" fmla="*/ 990 h 1122"/>
                <a:gd name="T26" fmla="*/ 232 w 882"/>
                <a:gd name="T27" fmla="*/ 1080 h 1122"/>
                <a:gd name="T28" fmla="*/ 382 w 882"/>
                <a:gd name="T29" fmla="*/ 960 h 1122"/>
                <a:gd name="T30" fmla="*/ 412 w 882"/>
                <a:gd name="T31" fmla="*/ 870 h 1122"/>
                <a:gd name="T32" fmla="*/ 502 w 882"/>
                <a:gd name="T33" fmla="*/ 841 h 1122"/>
                <a:gd name="T34" fmla="*/ 592 w 882"/>
                <a:gd name="T35" fmla="*/ 781 h 1122"/>
                <a:gd name="T36" fmla="*/ 622 w 882"/>
                <a:gd name="T37" fmla="*/ 571 h 1122"/>
                <a:gd name="T38" fmla="*/ 562 w 882"/>
                <a:gd name="T39" fmla="*/ 511 h 1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2"/>
                <a:gd name="T61" fmla="*/ 0 h 1122"/>
                <a:gd name="T62" fmla="*/ 882 w 882"/>
                <a:gd name="T63" fmla="*/ 1122 h 1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2" h="1122">
                  <a:moveTo>
                    <a:pt x="562" y="511"/>
                  </a:moveTo>
                  <a:cubicBezTo>
                    <a:pt x="411" y="612"/>
                    <a:pt x="382" y="607"/>
                    <a:pt x="202" y="571"/>
                  </a:cubicBezTo>
                  <a:cubicBezTo>
                    <a:pt x="161" y="544"/>
                    <a:pt x="134" y="329"/>
                    <a:pt x="111" y="301"/>
                  </a:cubicBezTo>
                  <a:cubicBezTo>
                    <a:pt x="91" y="277"/>
                    <a:pt x="61" y="271"/>
                    <a:pt x="51" y="241"/>
                  </a:cubicBezTo>
                  <a:cubicBezTo>
                    <a:pt x="201" y="121"/>
                    <a:pt x="0" y="114"/>
                    <a:pt x="22" y="92"/>
                  </a:cubicBezTo>
                  <a:cubicBezTo>
                    <a:pt x="44" y="70"/>
                    <a:pt x="81" y="70"/>
                    <a:pt x="112" y="62"/>
                  </a:cubicBezTo>
                  <a:cubicBezTo>
                    <a:pt x="192" y="40"/>
                    <a:pt x="352" y="2"/>
                    <a:pt x="352" y="2"/>
                  </a:cubicBezTo>
                  <a:cubicBezTo>
                    <a:pt x="422" y="12"/>
                    <a:pt x="499" y="0"/>
                    <a:pt x="562" y="32"/>
                  </a:cubicBezTo>
                  <a:cubicBezTo>
                    <a:pt x="590" y="46"/>
                    <a:pt x="574" y="96"/>
                    <a:pt x="592" y="122"/>
                  </a:cubicBezTo>
                  <a:cubicBezTo>
                    <a:pt x="616" y="157"/>
                    <a:pt x="652" y="182"/>
                    <a:pt x="682" y="212"/>
                  </a:cubicBezTo>
                  <a:cubicBezTo>
                    <a:pt x="753" y="425"/>
                    <a:pt x="707" y="338"/>
                    <a:pt x="802" y="481"/>
                  </a:cubicBezTo>
                  <a:cubicBezTo>
                    <a:pt x="792" y="540"/>
                    <a:pt x="760" y="793"/>
                    <a:pt x="712" y="841"/>
                  </a:cubicBezTo>
                  <a:cubicBezTo>
                    <a:pt x="430" y="1122"/>
                    <a:pt x="882" y="697"/>
                    <a:pt x="442" y="990"/>
                  </a:cubicBezTo>
                  <a:cubicBezTo>
                    <a:pt x="318" y="1073"/>
                    <a:pt x="387" y="1041"/>
                    <a:pt x="232" y="1080"/>
                  </a:cubicBezTo>
                  <a:cubicBezTo>
                    <a:pt x="170" y="895"/>
                    <a:pt x="195" y="1067"/>
                    <a:pt x="382" y="960"/>
                  </a:cubicBezTo>
                  <a:cubicBezTo>
                    <a:pt x="409" y="944"/>
                    <a:pt x="390" y="892"/>
                    <a:pt x="412" y="870"/>
                  </a:cubicBezTo>
                  <a:cubicBezTo>
                    <a:pt x="434" y="848"/>
                    <a:pt x="474" y="854"/>
                    <a:pt x="502" y="841"/>
                  </a:cubicBezTo>
                  <a:cubicBezTo>
                    <a:pt x="534" y="825"/>
                    <a:pt x="562" y="801"/>
                    <a:pt x="592" y="781"/>
                  </a:cubicBezTo>
                  <a:cubicBezTo>
                    <a:pt x="660" y="679"/>
                    <a:pt x="678" y="701"/>
                    <a:pt x="622" y="571"/>
                  </a:cubicBezTo>
                  <a:cubicBezTo>
                    <a:pt x="556" y="418"/>
                    <a:pt x="562" y="460"/>
                    <a:pt x="562" y="51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4684" y="10107"/>
              <a:ext cx="718" cy="7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3" name="Picture 20" descr="MC900237673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44" y="6867"/>
              <a:ext cx="3660" cy="4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1" descr="MC900305615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44" y="1647"/>
              <a:ext cx="3435" cy="4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2" descr="x_86c5837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4" y="6507"/>
              <a:ext cx="4222" cy="4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Прямоугольник 31"/>
          <p:cNvSpPr/>
          <p:nvPr/>
        </p:nvSpPr>
        <p:spPr>
          <a:xfrm>
            <a:off x="1142976" y="5460326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Летом с удочкой, зимой с сумочкой.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3)«Нарисуй  пословицу». 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grpSp>
        <p:nvGrpSpPr>
          <p:cNvPr id="4" name="Group 4"/>
          <p:cNvGrpSpPr>
            <a:grpSpLocks noGrp="1"/>
          </p:cNvGrpSpPr>
          <p:nvPr>
            <p:ph idx="1"/>
          </p:nvPr>
        </p:nvGrpSpPr>
        <p:grpSpPr bwMode="auto">
          <a:xfrm>
            <a:off x="142844" y="1524000"/>
            <a:ext cx="9001156" cy="3048008"/>
            <a:chOff x="464" y="6791"/>
            <a:chExt cx="15838" cy="3060"/>
          </a:xfrm>
        </p:grpSpPr>
        <p:pic>
          <p:nvPicPr>
            <p:cNvPr id="5" name="Picture 5" descr="x_cc8bcc00"/>
            <p:cNvPicPr>
              <a:picLocks noChangeAspect="1" noChangeArrowheads="1"/>
            </p:cNvPicPr>
            <p:nvPr/>
          </p:nvPicPr>
          <p:blipFill>
            <a:blip r:embed="rId2" cstate="print"/>
            <a:srcRect t="11836"/>
            <a:stretch>
              <a:fillRect/>
            </a:stretch>
          </p:blipFill>
          <p:spPr bwMode="auto">
            <a:xfrm>
              <a:off x="464" y="6971"/>
              <a:ext cx="2332" cy="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384" y="8051"/>
              <a:ext cx="1105" cy="11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00"/>
                  </a:solidFill>
                  <a:latin typeface="Arial"/>
                  <a:cs typeface="Arial"/>
                </a:rPr>
                <a:t>а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64" y="7511"/>
              <a:ext cx="1621" cy="162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" name="Picture 8" descr="MC900237222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4" y="7331"/>
              <a:ext cx="2520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664" y="8951"/>
              <a:ext cx="540" cy="900"/>
            </a:xfrm>
            <a:custGeom>
              <a:avLst/>
              <a:gdLst>
                <a:gd name="T0" fmla="*/ 562 w 882"/>
                <a:gd name="T1" fmla="*/ 511 h 1122"/>
                <a:gd name="T2" fmla="*/ 202 w 882"/>
                <a:gd name="T3" fmla="*/ 571 h 1122"/>
                <a:gd name="T4" fmla="*/ 111 w 882"/>
                <a:gd name="T5" fmla="*/ 301 h 1122"/>
                <a:gd name="T6" fmla="*/ 51 w 882"/>
                <a:gd name="T7" fmla="*/ 241 h 1122"/>
                <a:gd name="T8" fmla="*/ 22 w 882"/>
                <a:gd name="T9" fmla="*/ 92 h 1122"/>
                <a:gd name="T10" fmla="*/ 112 w 882"/>
                <a:gd name="T11" fmla="*/ 62 h 1122"/>
                <a:gd name="T12" fmla="*/ 352 w 882"/>
                <a:gd name="T13" fmla="*/ 2 h 1122"/>
                <a:gd name="T14" fmla="*/ 562 w 882"/>
                <a:gd name="T15" fmla="*/ 32 h 1122"/>
                <a:gd name="T16" fmla="*/ 592 w 882"/>
                <a:gd name="T17" fmla="*/ 122 h 1122"/>
                <a:gd name="T18" fmla="*/ 682 w 882"/>
                <a:gd name="T19" fmla="*/ 212 h 1122"/>
                <a:gd name="T20" fmla="*/ 802 w 882"/>
                <a:gd name="T21" fmla="*/ 481 h 1122"/>
                <a:gd name="T22" fmla="*/ 712 w 882"/>
                <a:gd name="T23" fmla="*/ 841 h 1122"/>
                <a:gd name="T24" fmla="*/ 442 w 882"/>
                <a:gd name="T25" fmla="*/ 990 h 1122"/>
                <a:gd name="T26" fmla="*/ 232 w 882"/>
                <a:gd name="T27" fmla="*/ 1080 h 1122"/>
                <a:gd name="T28" fmla="*/ 382 w 882"/>
                <a:gd name="T29" fmla="*/ 960 h 1122"/>
                <a:gd name="T30" fmla="*/ 412 w 882"/>
                <a:gd name="T31" fmla="*/ 870 h 1122"/>
                <a:gd name="T32" fmla="*/ 502 w 882"/>
                <a:gd name="T33" fmla="*/ 841 h 1122"/>
                <a:gd name="T34" fmla="*/ 592 w 882"/>
                <a:gd name="T35" fmla="*/ 781 h 1122"/>
                <a:gd name="T36" fmla="*/ 622 w 882"/>
                <a:gd name="T37" fmla="*/ 571 h 1122"/>
                <a:gd name="T38" fmla="*/ 562 w 882"/>
                <a:gd name="T39" fmla="*/ 511 h 1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2"/>
                <a:gd name="T61" fmla="*/ 0 h 1122"/>
                <a:gd name="T62" fmla="*/ 882 w 882"/>
                <a:gd name="T63" fmla="*/ 1122 h 11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2" h="1122">
                  <a:moveTo>
                    <a:pt x="562" y="511"/>
                  </a:moveTo>
                  <a:cubicBezTo>
                    <a:pt x="411" y="612"/>
                    <a:pt x="382" y="607"/>
                    <a:pt x="202" y="571"/>
                  </a:cubicBezTo>
                  <a:cubicBezTo>
                    <a:pt x="161" y="544"/>
                    <a:pt x="134" y="329"/>
                    <a:pt x="111" y="301"/>
                  </a:cubicBezTo>
                  <a:cubicBezTo>
                    <a:pt x="91" y="277"/>
                    <a:pt x="61" y="271"/>
                    <a:pt x="51" y="241"/>
                  </a:cubicBezTo>
                  <a:cubicBezTo>
                    <a:pt x="201" y="121"/>
                    <a:pt x="0" y="114"/>
                    <a:pt x="22" y="92"/>
                  </a:cubicBezTo>
                  <a:cubicBezTo>
                    <a:pt x="44" y="70"/>
                    <a:pt x="81" y="70"/>
                    <a:pt x="112" y="62"/>
                  </a:cubicBezTo>
                  <a:cubicBezTo>
                    <a:pt x="192" y="40"/>
                    <a:pt x="352" y="2"/>
                    <a:pt x="352" y="2"/>
                  </a:cubicBezTo>
                  <a:cubicBezTo>
                    <a:pt x="422" y="12"/>
                    <a:pt x="499" y="0"/>
                    <a:pt x="562" y="32"/>
                  </a:cubicBezTo>
                  <a:cubicBezTo>
                    <a:pt x="590" y="46"/>
                    <a:pt x="574" y="96"/>
                    <a:pt x="592" y="122"/>
                  </a:cubicBezTo>
                  <a:cubicBezTo>
                    <a:pt x="616" y="157"/>
                    <a:pt x="652" y="182"/>
                    <a:pt x="682" y="212"/>
                  </a:cubicBezTo>
                  <a:cubicBezTo>
                    <a:pt x="753" y="425"/>
                    <a:pt x="707" y="338"/>
                    <a:pt x="802" y="481"/>
                  </a:cubicBezTo>
                  <a:cubicBezTo>
                    <a:pt x="792" y="540"/>
                    <a:pt x="760" y="793"/>
                    <a:pt x="712" y="841"/>
                  </a:cubicBezTo>
                  <a:cubicBezTo>
                    <a:pt x="430" y="1122"/>
                    <a:pt x="882" y="697"/>
                    <a:pt x="442" y="990"/>
                  </a:cubicBezTo>
                  <a:cubicBezTo>
                    <a:pt x="318" y="1073"/>
                    <a:pt x="387" y="1041"/>
                    <a:pt x="232" y="1080"/>
                  </a:cubicBezTo>
                  <a:cubicBezTo>
                    <a:pt x="170" y="895"/>
                    <a:pt x="195" y="1067"/>
                    <a:pt x="382" y="960"/>
                  </a:cubicBezTo>
                  <a:cubicBezTo>
                    <a:pt x="409" y="944"/>
                    <a:pt x="390" y="892"/>
                    <a:pt x="412" y="870"/>
                  </a:cubicBezTo>
                  <a:cubicBezTo>
                    <a:pt x="434" y="848"/>
                    <a:pt x="474" y="854"/>
                    <a:pt x="502" y="841"/>
                  </a:cubicBezTo>
                  <a:cubicBezTo>
                    <a:pt x="534" y="825"/>
                    <a:pt x="562" y="801"/>
                    <a:pt x="592" y="781"/>
                  </a:cubicBezTo>
                  <a:cubicBezTo>
                    <a:pt x="660" y="679"/>
                    <a:pt x="678" y="701"/>
                    <a:pt x="622" y="571"/>
                  </a:cubicBezTo>
                  <a:cubicBezTo>
                    <a:pt x="556" y="418"/>
                    <a:pt x="562" y="460"/>
                    <a:pt x="562" y="51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0" name="Picture 10" descr="x_7d49d7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04" y="6971"/>
              <a:ext cx="2163" cy="2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MC90025051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24" y="6791"/>
              <a:ext cx="3570" cy="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15584" y="8771"/>
              <a:ext cx="718" cy="72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42910" y="4721662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Весна красна цветами, а осень снопами.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4)«Изобрази  пословицу  схемой».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grpSp>
        <p:nvGrpSpPr>
          <p:cNvPr id="4" name="Group 15"/>
          <p:cNvGrpSpPr>
            <a:grpSpLocks noGrp="1"/>
          </p:cNvGrpSpPr>
          <p:nvPr>
            <p:ph idx="1"/>
          </p:nvPr>
        </p:nvGrpSpPr>
        <p:grpSpPr bwMode="auto">
          <a:xfrm>
            <a:off x="457200" y="1524000"/>
            <a:ext cx="8229600" cy="2619380"/>
            <a:chOff x="158" y="346"/>
            <a:chExt cx="5473" cy="1452"/>
          </a:xfrm>
        </p:grpSpPr>
        <p:pic>
          <p:nvPicPr>
            <p:cNvPr id="5" name="Picture 5" descr="MC900434389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58" y="482"/>
              <a:ext cx="633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MC900242001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 rot="10800000">
              <a:off x="1202" y="754"/>
              <a:ext cx="575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772" y="1305"/>
              <a:ext cx="241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430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  <p:sp>
          <p:nvSpPr>
            <p:cNvPr id="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134" y="836"/>
              <a:ext cx="301" cy="5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а</a:t>
              </a:r>
            </a:p>
          </p:txBody>
        </p:sp>
        <p:pic>
          <p:nvPicPr>
            <p:cNvPr id="9" name="Picture 9" descr="MC900434389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3152" y="482"/>
              <a:ext cx="633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MC900434389[1]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2608" y="436"/>
              <a:ext cx="633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MC900242001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 rot="10800000">
              <a:off x="4195" y="346"/>
              <a:ext cx="1168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5329" y="1389"/>
              <a:ext cx="302" cy="2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839" y="1117"/>
              <a:ext cx="318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833" y="1117"/>
              <a:ext cx="318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000100" y="3982998"/>
            <a:ext cx="70009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Ум – хорошо, а два –  лучше.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5)Изображение  пословицы  нестандартными  средствами.</a:t>
            </a:r>
            <a:endParaRPr lang="ru-RU" sz="4400" dirty="0">
              <a:solidFill>
                <a:srgbClr val="C00000"/>
              </a:solidFill>
            </a:endParaRPr>
          </a:p>
        </p:txBody>
      </p:sp>
      <p:grpSp>
        <p:nvGrpSpPr>
          <p:cNvPr id="6" name="Group 4"/>
          <p:cNvGrpSpPr>
            <a:grpSpLocks noGrp="1"/>
          </p:cNvGrpSpPr>
          <p:nvPr>
            <p:ph idx="1"/>
          </p:nvPr>
        </p:nvGrpSpPr>
        <p:grpSpPr bwMode="auto">
          <a:xfrm>
            <a:off x="457200" y="1524000"/>
            <a:ext cx="8229600" cy="2833694"/>
            <a:chOff x="464" y="3987"/>
            <a:chExt cx="15660" cy="3808"/>
          </a:xfrm>
        </p:grpSpPr>
        <p:pic>
          <p:nvPicPr>
            <p:cNvPr id="7" name="Picture 5" descr="074_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" y="4014"/>
              <a:ext cx="4500" cy="3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MC900215546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4" y="4347"/>
              <a:ext cx="3000" cy="2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Barn-Swall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44" y="4481"/>
              <a:ext cx="3431" cy="2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5224" y="6687"/>
              <a:ext cx="900" cy="7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9111" y="3987"/>
              <a:ext cx="1801" cy="3420"/>
              <a:chOff x="7606" y="5383"/>
              <a:chExt cx="1164" cy="2256"/>
            </a:xfrm>
          </p:grpSpPr>
          <p:sp>
            <p:nvSpPr>
              <p:cNvPr id="13" name="Freeform 10" descr="Дуб"/>
              <p:cNvSpPr>
                <a:spLocks/>
              </p:cNvSpPr>
              <p:nvPr/>
            </p:nvSpPr>
            <p:spPr bwMode="auto">
              <a:xfrm rot="1581949">
                <a:off x="8406" y="5383"/>
                <a:ext cx="364" cy="1345"/>
              </a:xfrm>
              <a:custGeom>
                <a:avLst/>
                <a:gdLst>
                  <a:gd name="T0" fmla="*/ 55 w 1328"/>
                  <a:gd name="T1" fmla="*/ 3480 h 3583"/>
                  <a:gd name="T2" fmla="*/ 25 w 1328"/>
                  <a:gd name="T3" fmla="*/ 480 h 3583"/>
                  <a:gd name="T4" fmla="*/ 85 w 1328"/>
                  <a:gd name="T5" fmla="*/ 660 h 3583"/>
                  <a:gd name="T6" fmla="*/ 115 w 1328"/>
                  <a:gd name="T7" fmla="*/ 750 h 3583"/>
                  <a:gd name="T8" fmla="*/ 145 w 1328"/>
                  <a:gd name="T9" fmla="*/ 1230 h 3583"/>
                  <a:gd name="T10" fmla="*/ 205 w 1328"/>
                  <a:gd name="T11" fmla="*/ 1140 h 3583"/>
                  <a:gd name="T12" fmla="*/ 235 w 1328"/>
                  <a:gd name="T13" fmla="*/ 930 h 3583"/>
                  <a:gd name="T14" fmla="*/ 265 w 1328"/>
                  <a:gd name="T15" fmla="*/ 840 h 3583"/>
                  <a:gd name="T16" fmla="*/ 295 w 1328"/>
                  <a:gd name="T17" fmla="*/ 90 h 3583"/>
                  <a:gd name="T18" fmla="*/ 325 w 1328"/>
                  <a:gd name="T19" fmla="*/ 0 h 3583"/>
                  <a:gd name="T20" fmla="*/ 355 w 1328"/>
                  <a:gd name="T21" fmla="*/ 90 h 3583"/>
                  <a:gd name="T22" fmla="*/ 385 w 1328"/>
                  <a:gd name="T23" fmla="*/ 480 h 3583"/>
                  <a:gd name="T24" fmla="*/ 475 w 1328"/>
                  <a:gd name="T25" fmla="*/ 360 h 3583"/>
                  <a:gd name="T26" fmla="*/ 505 w 1328"/>
                  <a:gd name="T27" fmla="*/ 570 h 3583"/>
                  <a:gd name="T28" fmla="*/ 595 w 1328"/>
                  <a:gd name="T29" fmla="*/ 930 h 3583"/>
                  <a:gd name="T30" fmla="*/ 835 w 1328"/>
                  <a:gd name="T31" fmla="*/ 660 h 3583"/>
                  <a:gd name="T32" fmla="*/ 865 w 1328"/>
                  <a:gd name="T33" fmla="*/ 270 h 3583"/>
                  <a:gd name="T34" fmla="*/ 925 w 1328"/>
                  <a:gd name="T35" fmla="*/ 360 h 3583"/>
                  <a:gd name="T36" fmla="*/ 955 w 1328"/>
                  <a:gd name="T37" fmla="*/ 870 h 3583"/>
                  <a:gd name="T38" fmla="*/ 1105 w 1328"/>
                  <a:gd name="T39" fmla="*/ 810 h 3583"/>
                  <a:gd name="T40" fmla="*/ 1195 w 1328"/>
                  <a:gd name="T41" fmla="*/ 750 h 3583"/>
                  <a:gd name="T42" fmla="*/ 1165 w 1328"/>
                  <a:gd name="T43" fmla="*/ 2010 h 3583"/>
                  <a:gd name="T44" fmla="*/ 1105 w 1328"/>
                  <a:gd name="T45" fmla="*/ 2700 h 3583"/>
                  <a:gd name="T46" fmla="*/ 1075 w 1328"/>
                  <a:gd name="T47" fmla="*/ 3360 h 3583"/>
                  <a:gd name="T48" fmla="*/ 1045 w 1328"/>
                  <a:gd name="T49" fmla="*/ 3450 h 3583"/>
                  <a:gd name="T50" fmla="*/ 835 w 1328"/>
                  <a:gd name="T51" fmla="*/ 3480 h 3583"/>
                  <a:gd name="T52" fmla="*/ 55 w 1328"/>
                  <a:gd name="T53" fmla="*/ 3480 h 358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28"/>
                  <a:gd name="T82" fmla="*/ 0 h 3583"/>
                  <a:gd name="T83" fmla="*/ 1328 w 1328"/>
                  <a:gd name="T84" fmla="*/ 3583 h 358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28" h="3583">
                    <a:moveTo>
                      <a:pt x="55" y="3480"/>
                    </a:moveTo>
                    <a:cubicBezTo>
                      <a:pt x="27" y="2242"/>
                      <a:pt x="0" y="1759"/>
                      <a:pt x="25" y="480"/>
                    </a:cubicBezTo>
                    <a:cubicBezTo>
                      <a:pt x="45" y="540"/>
                      <a:pt x="65" y="600"/>
                      <a:pt x="85" y="660"/>
                    </a:cubicBezTo>
                    <a:cubicBezTo>
                      <a:pt x="95" y="690"/>
                      <a:pt x="115" y="750"/>
                      <a:pt x="115" y="750"/>
                    </a:cubicBezTo>
                    <a:cubicBezTo>
                      <a:pt x="125" y="910"/>
                      <a:pt x="109" y="1074"/>
                      <a:pt x="145" y="1230"/>
                    </a:cubicBezTo>
                    <a:cubicBezTo>
                      <a:pt x="153" y="1265"/>
                      <a:pt x="195" y="1175"/>
                      <a:pt x="205" y="1140"/>
                    </a:cubicBezTo>
                    <a:cubicBezTo>
                      <a:pt x="225" y="1072"/>
                      <a:pt x="221" y="999"/>
                      <a:pt x="235" y="930"/>
                    </a:cubicBezTo>
                    <a:cubicBezTo>
                      <a:pt x="241" y="899"/>
                      <a:pt x="255" y="870"/>
                      <a:pt x="265" y="840"/>
                    </a:cubicBezTo>
                    <a:cubicBezTo>
                      <a:pt x="275" y="590"/>
                      <a:pt x="277" y="340"/>
                      <a:pt x="295" y="90"/>
                    </a:cubicBezTo>
                    <a:cubicBezTo>
                      <a:pt x="297" y="58"/>
                      <a:pt x="293" y="0"/>
                      <a:pt x="325" y="0"/>
                    </a:cubicBezTo>
                    <a:cubicBezTo>
                      <a:pt x="357" y="0"/>
                      <a:pt x="345" y="60"/>
                      <a:pt x="355" y="90"/>
                    </a:cubicBezTo>
                    <a:cubicBezTo>
                      <a:pt x="365" y="220"/>
                      <a:pt x="332" y="361"/>
                      <a:pt x="385" y="480"/>
                    </a:cubicBezTo>
                    <a:cubicBezTo>
                      <a:pt x="405" y="526"/>
                      <a:pt x="435" y="330"/>
                      <a:pt x="475" y="360"/>
                    </a:cubicBezTo>
                    <a:cubicBezTo>
                      <a:pt x="532" y="402"/>
                      <a:pt x="489" y="501"/>
                      <a:pt x="505" y="570"/>
                    </a:cubicBezTo>
                    <a:cubicBezTo>
                      <a:pt x="648" y="1188"/>
                      <a:pt x="494" y="322"/>
                      <a:pt x="595" y="930"/>
                    </a:cubicBezTo>
                    <a:cubicBezTo>
                      <a:pt x="800" y="725"/>
                      <a:pt x="728" y="821"/>
                      <a:pt x="835" y="660"/>
                    </a:cubicBezTo>
                    <a:cubicBezTo>
                      <a:pt x="845" y="530"/>
                      <a:pt x="828" y="395"/>
                      <a:pt x="865" y="270"/>
                    </a:cubicBezTo>
                    <a:cubicBezTo>
                      <a:pt x="875" y="235"/>
                      <a:pt x="920" y="324"/>
                      <a:pt x="925" y="360"/>
                    </a:cubicBezTo>
                    <a:cubicBezTo>
                      <a:pt x="950" y="528"/>
                      <a:pt x="945" y="700"/>
                      <a:pt x="955" y="870"/>
                    </a:cubicBezTo>
                    <a:cubicBezTo>
                      <a:pt x="1086" y="674"/>
                      <a:pt x="934" y="838"/>
                      <a:pt x="1105" y="810"/>
                    </a:cubicBezTo>
                    <a:cubicBezTo>
                      <a:pt x="1141" y="804"/>
                      <a:pt x="1165" y="770"/>
                      <a:pt x="1195" y="750"/>
                    </a:cubicBezTo>
                    <a:cubicBezTo>
                      <a:pt x="1328" y="1150"/>
                      <a:pt x="1194" y="1596"/>
                      <a:pt x="1165" y="2010"/>
                    </a:cubicBezTo>
                    <a:cubicBezTo>
                      <a:pt x="1119" y="2676"/>
                      <a:pt x="1184" y="2383"/>
                      <a:pt x="1105" y="2700"/>
                    </a:cubicBezTo>
                    <a:cubicBezTo>
                      <a:pt x="1095" y="2920"/>
                      <a:pt x="1093" y="3140"/>
                      <a:pt x="1075" y="3360"/>
                    </a:cubicBezTo>
                    <a:cubicBezTo>
                      <a:pt x="1072" y="3392"/>
                      <a:pt x="1073" y="3436"/>
                      <a:pt x="1045" y="3450"/>
                    </a:cubicBezTo>
                    <a:cubicBezTo>
                      <a:pt x="982" y="3482"/>
                      <a:pt x="905" y="3470"/>
                      <a:pt x="835" y="3480"/>
                    </a:cubicBezTo>
                    <a:cubicBezTo>
                      <a:pt x="527" y="3583"/>
                      <a:pt x="777" y="3511"/>
                      <a:pt x="55" y="3480"/>
                    </a:cubicBez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 descr="Дуб"/>
              <p:cNvSpPr>
                <a:spLocks/>
              </p:cNvSpPr>
              <p:nvPr/>
            </p:nvSpPr>
            <p:spPr bwMode="auto">
              <a:xfrm rot="1305276">
                <a:off x="8406" y="6023"/>
                <a:ext cx="327" cy="1616"/>
              </a:xfrm>
              <a:custGeom>
                <a:avLst/>
                <a:gdLst>
                  <a:gd name="T0" fmla="*/ 102 w 1122"/>
                  <a:gd name="T1" fmla="*/ 3669 h 3678"/>
                  <a:gd name="T2" fmla="*/ 72 w 1122"/>
                  <a:gd name="T3" fmla="*/ 1089 h 3678"/>
                  <a:gd name="T4" fmla="*/ 132 w 1122"/>
                  <a:gd name="T5" fmla="*/ 1269 h 3678"/>
                  <a:gd name="T6" fmla="*/ 162 w 1122"/>
                  <a:gd name="T7" fmla="*/ 1359 h 3678"/>
                  <a:gd name="T8" fmla="*/ 192 w 1122"/>
                  <a:gd name="T9" fmla="*/ 549 h 3678"/>
                  <a:gd name="T10" fmla="*/ 252 w 1122"/>
                  <a:gd name="T11" fmla="*/ 729 h 3678"/>
                  <a:gd name="T12" fmla="*/ 312 w 1122"/>
                  <a:gd name="T13" fmla="*/ 939 h 3678"/>
                  <a:gd name="T14" fmla="*/ 342 w 1122"/>
                  <a:gd name="T15" fmla="*/ 1209 h 3678"/>
                  <a:gd name="T16" fmla="*/ 372 w 1122"/>
                  <a:gd name="T17" fmla="*/ 1119 h 3678"/>
                  <a:gd name="T18" fmla="*/ 432 w 1122"/>
                  <a:gd name="T19" fmla="*/ 369 h 3678"/>
                  <a:gd name="T20" fmla="*/ 582 w 1122"/>
                  <a:gd name="T21" fmla="*/ 1089 h 3678"/>
                  <a:gd name="T22" fmla="*/ 702 w 1122"/>
                  <a:gd name="T23" fmla="*/ 549 h 3678"/>
                  <a:gd name="T24" fmla="*/ 762 w 1122"/>
                  <a:gd name="T25" fmla="*/ 1269 h 3678"/>
                  <a:gd name="T26" fmla="*/ 792 w 1122"/>
                  <a:gd name="T27" fmla="*/ 1179 h 3678"/>
                  <a:gd name="T28" fmla="*/ 882 w 1122"/>
                  <a:gd name="T29" fmla="*/ 1089 h 3678"/>
                  <a:gd name="T30" fmla="*/ 942 w 1122"/>
                  <a:gd name="T31" fmla="*/ 909 h 3678"/>
                  <a:gd name="T32" fmla="*/ 1002 w 1122"/>
                  <a:gd name="T33" fmla="*/ 819 h 3678"/>
                  <a:gd name="T34" fmla="*/ 1062 w 1122"/>
                  <a:gd name="T35" fmla="*/ 639 h 3678"/>
                  <a:gd name="T36" fmla="*/ 1092 w 1122"/>
                  <a:gd name="T37" fmla="*/ 1449 h 3678"/>
                  <a:gd name="T38" fmla="*/ 1122 w 1122"/>
                  <a:gd name="T39" fmla="*/ 1359 h 3678"/>
                  <a:gd name="T40" fmla="*/ 1092 w 1122"/>
                  <a:gd name="T41" fmla="*/ 3519 h 3678"/>
                  <a:gd name="T42" fmla="*/ 1062 w 1122"/>
                  <a:gd name="T43" fmla="*/ 3639 h 3678"/>
                  <a:gd name="T44" fmla="*/ 942 w 1122"/>
                  <a:gd name="T45" fmla="*/ 3669 h 3678"/>
                  <a:gd name="T46" fmla="*/ 102 w 1122"/>
                  <a:gd name="T47" fmla="*/ 3669 h 36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2"/>
                  <a:gd name="T73" fmla="*/ 0 h 3678"/>
                  <a:gd name="T74" fmla="*/ 1122 w 1122"/>
                  <a:gd name="T75" fmla="*/ 3678 h 367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2" h="3678">
                    <a:moveTo>
                      <a:pt x="102" y="3669"/>
                    </a:moveTo>
                    <a:cubicBezTo>
                      <a:pt x="99" y="3487"/>
                      <a:pt x="0" y="1804"/>
                      <a:pt x="72" y="1089"/>
                    </a:cubicBezTo>
                    <a:cubicBezTo>
                      <a:pt x="92" y="1149"/>
                      <a:pt x="112" y="1209"/>
                      <a:pt x="132" y="1269"/>
                    </a:cubicBezTo>
                    <a:cubicBezTo>
                      <a:pt x="142" y="1299"/>
                      <a:pt x="162" y="1359"/>
                      <a:pt x="162" y="1359"/>
                    </a:cubicBezTo>
                    <a:cubicBezTo>
                      <a:pt x="172" y="1089"/>
                      <a:pt x="154" y="816"/>
                      <a:pt x="192" y="549"/>
                    </a:cubicBezTo>
                    <a:cubicBezTo>
                      <a:pt x="201" y="486"/>
                      <a:pt x="232" y="669"/>
                      <a:pt x="252" y="729"/>
                    </a:cubicBezTo>
                    <a:cubicBezTo>
                      <a:pt x="295" y="858"/>
                      <a:pt x="274" y="788"/>
                      <a:pt x="312" y="939"/>
                    </a:cubicBezTo>
                    <a:cubicBezTo>
                      <a:pt x="322" y="1029"/>
                      <a:pt x="313" y="1123"/>
                      <a:pt x="342" y="1209"/>
                    </a:cubicBezTo>
                    <a:cubicBezTo>
                      <a:pt x="352" y="1239"/>
                      <a:pt x="369" y="1150"/>
                      <a:pt x="372" y="1119"/>
                    </a:cubicBezTo>
                    <a:cubicBezTo>
                      <a:pt x="479" y="0"/>
                      <a:pt x="348" y="957"/>
                      <a:pt x="432" y="369"/>
                    </a:cubicBezTo>
                    <a:cubicBezTo>
                      <a:pt x="509" y="600"/>
                      <a:pt x="548" y="849"/>
                      <a:pt x="582" y="1089"/>
                    </a:cubicBezTo>
                    <a:cubicBezTo>
                      <a:pt x="646" y="898"/>
                      <a:pt x="676" y="754"/>
                      <a:pt x="702" y="549"/>
                    </a:cubicBezTo>
                    <a:cubicBezTo>
                      <a:pt x="726" y="789"/>
                      <a:pt x="719" y="1032"/>
                      <a:pt x="762" y="1269"/>
                    </a:cubicBezTo>
                    <a:cubicBezTo>
                      <a:pt x="768" y="1300"/>
                      <a:pt x="774" y="1205"/>
                      <a:pt x="792" y="1179"/>
                    </a:cubicBezTo>
                    <a:cubicBezTo>
                      <a:pt x="816" y="1144"/>
                      <a:pt x="852" y="1119"/>
                      <a:pt x="882" y="1089"/>
                    </a:cubicBezTo>
                    <a:cubicBezTo>
                      <a:pt x="902" y="1029"/>
                      <a:pt x="907" y="962"/>
                      <a:pt x="942" y="909"/>
                    </a:cubicBezTo>
                    <a:cubicBezTo>
                      <a:pt x="962" y="879"/>
                      <a:pt x="987" y="852"/>
                      <a:pt x="1002" y="819"/>
                    </a:cubicBezTo>
                    <a:cubicBezTo>
                      <a:pt x="1028" y="761"/>
                      <a:pt x="1062" y="639"/>
                      <a:pt x="1062" y="639"/>
                    </a:cubicBezTo>
                    <a:cubicBezTo>
                      <a:pt x="1072" y="909"/>
                      <a:pt x="1070" y="1180"/>
                      <a:pt x="1092" y="1449"/>
                    </a:cubicBezTo>
                    <a:cubicBezTo>
                      <a:pt x="1095" y="1481"/>
                      <a:pt x="1122" y="1327"/>
                      <a:pt x="1122" y="1359"/>
                    </a:cubicBezTo>
                    <a:cubicBezTo>
                      <a:pt x="1122" y="2079"/>
                      <a:pt x="1111" y="2799"/>
                      <a:pt x="1092" y="3519"/>
                    </a:cubicBezTo>
                    <a:cubicBezTo>
                      <a:pt x="1091" y="3560"/>
                      <a:pt x="1091" y="3610"/>
                      <a:pt x="1062" y="3639"/>
                    </a:cubicBezTo>
                    <a:cubicBezTo>
                      <a:pt x="1033" y="3668"/>
                      <a:pt x="983" y="3668"/>
                      <a:pt x="942" y="3669"/>
                    </a:cubicBezTo>
                    <a:cubicBezTo>
                      <a:pt x="662" y="3678"/>
                      <a:pt x="382" y="3669"/>
                      <a:pt x="102" y="3669"/>
                    </a:cubicBez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 descr="Дуб"/>
              <p:cNvSpPr>
                <a:spLocks/>
              </p:cNvSpPr>
              <p:nvPr/>
            </p:nvSpPr>
            <p:spPr bwMode="auto">
              <a:xfrm rot="-448523">
                <a:off x="7874" y="5438"/>
                <a:ext cx="612" cy="1625"/>
              </a:xfrm>
              <a:custGeom>
                <a:avLst/>
                <a:gdLst>
                  <a:gd name="T0" fmla="*/ 224 w 1830"/>
                  <a:gd name="T1" fmla="*/ 3240 h 3690"/>
                  <a:gd name="T2" fmla="*/ 254 w 1830"/>
                  <a:gd name="T3" fmla="*/ 2850 h 3690"/>
                  <a:gd name="T4" fmla="*/ 284 w 1830"/>
                  <a:gd name="T5" fmla="*/ 2760 h 3690"/>
                  <a:gd name="T6" fmla="*/ 434 w 1830"/>
                  <a:gd name="T7" fmla="*/ 2130 h 3690"/>
                  <a:gd name="T8" fmla="*/ 464 w 1830"/>
                  <a:gd name="T9" fmla="*/ 780 h 3690"/>
                  <a:gd name="T10" fmla="*/ 494 w 1830"/>
                  <a:gd name="T11" fmla="*/ 870 h 3690"/>
                  <a:gd name="T12" fmla="*/ 554 w 1830"/>
                  <a:gd name="T13" fmla="*/ 1110 h 3690"/>
                  <a:gd name="T14" fmla="*/ 614 w 1830"/>
                  <a:gd name="T15" fmla="*/ 1200 h 3690"/>
                  <a:gd name="T16" fmla="*/ 644 w 1830"/>
                  <a:gd name="T17" fmla="*/ 270 h 3690"/>
                  <a:gd name="T18" fmla="*/ 794 w 1830"/>
                  <a:gd name="T19" fmla="*/ 0 h 3690"/>
                  <a:gd name="T20" fmla="*/ 824 w 1830"/>
                  <a:gd name="T21" fmla="*/ 360 h 3690"/>
                  <a:gd name="T22" fmla="*/ 854 w 1830"/>
                  <a:gd name="T23" fmla="*/ 240 h 3690"/>
                  <a:gd name="T24" fmla="*/ 884 w 1830"/>
                  <a:gd name="T25" fmla="*/ 990 h 3690"/>
                  <a:gd name="T26" fmla="*/ 1064 w 1830"/>
                  <a:gd name="T27" fmla="*/ 630 h 3690"/>
                  <a:gd name="T28" fmla="*/ 1034 w 1830"/>
                  <a:gd name="T29" fmla="*/ 990 h 3690"/>
                  <a:gd name="T30" fmla="*/ 1124 w 1830"/>
                  <a:gd name="T31" fmla="*/ 930 h 3690"/>
                  <a:gd name="T32" fmla="*/ 1214 w 1830"/>
                  <a:gd name="T33" fmla="*/ 660 h 3690"/>
                  <a:gd name="T34" fmla="*/ 1244 w 1830"/>
                  <a:gd name="T35" fmla="*/ 570 h 3690"/>
                  <a:gd name="T36" fmla="*/ 1304 w 1830"/>
                  <a:gd name="T37" fmla="*/ 1080 h 3690"/>
                  <a:gd name="T38" fmla="*/ 1334 w 1830"/>
                  <a:gd name="T39" fmla="*/ 960 h 3690"/>
                  <a:gd name="T40" fmla="*/ 1364 w 1830"/>
                  <a:gd name="T41" fmla="*/ 750 h 3690"/>
                  <a:gd name="T42" fmla="*/ 1544 w 1830"/>
                  <a:gd name="T43" fmla="*/ 30 h 3690"/>
                  <a:gd name="T44" fmla="*/ 1574 w 1830"/>
                  <a:gd name="T45" fmla="*/ 120 h 3690"/>
                  <a:gd name="T46" fmla="*/ 1544 w 1830"/>
                  <a:gd name="T47" fmla="*/ 1290 h 3690"/>
                  <a:gd name="T48" fmla="*/ 1514 w 1830"/>
                  <a:gd name="T49" fmla="*/ 1410 h 3690"/>
                  <a:gd name="T50" fmla="*/ 1724 w 1830"/>
                  <a:gd name="T51" fmla="*/ 810 h 3690"/>
                  <a:gd name="T52" fmla="*/ 1664 w 1830"/>
                  <a:gd name="T53" fmla="*/ 1800 h 3690"/>
                  <a:gd name="T54" fmla="*/ 1604 w 1830"/>
                  <a:gd name="T55" fmla="*/ 2160 h 3690"/>
                  <a:gd name="T56" fmla="*/ 1484 w 1830"/>
                  <a:gd name="T57" fmla="*/ 2640 h 3690"/>
                  <a:gd name="T58" fmla="*/ 1424 w 1830"/>
                  <a:gd name="T59" fmla="*/ 2970 h 3690"/>
                  <a:gd name="T60" fmla="*/ 1334 w 1830"/>
                  <a:gd name="T61" fmla="*/ 3270 h 3690"/>
                  <a:gd name="T62" fmla="*/ 1274 w 1830"/>
                  <a:gd name="T63" fmla="*/ 3480 h 3690"/>
                  <a:gd name="T64" fmla="*/ 1214 w 1830"/>
                  <a:gd name="T65" fmla="*/ 3600 h 3690"/>
                  <a:gd name="T66" fmla="*/ 1034 w 1830"/>
                  <a:gd name="T67" fmla="*/ 3660 h 3690"/>
                  <a:gd name="T68" fmla="*/ 614 w 1830"/>
                  <a:gd name="T69" fmla="*/ 3600 h 3690"/>
                  <a:gd name="T70" fmla="*/ 194 w 1830"/>
                  <a:gd name="T71" fmla="*/ 3630 h 3690"/>
                  <a:gd name="T72" fmla="*/ 104 w 1830"/>
                  <a:gd name="T73" fmla="*/ 3690 h 3690"/>
                  <a:gd name="T74" fmla="*/ 14 w 1830"/>
                  <a:gd name="T75" fmla="*/ 3630 h 3690"/>
                  <a:gd name="T76" fmla="*/ 104 w 1830"/>
                  <a:gd name="T77" fmla="*/ 3210 h 3690"/>
                  <a:gd name="T78" fmla="*/ 194 w 1830"/>
                  <a:gd name="T79" fmla="*/ 3150 h 3690"/>
                  <a:gd name="T80" fmla="*/ 224 w 1830"/>
                  <a:gd name="T81" fmla="*/ 3240 h 36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30"/>
                  <a:gd name="T124" fmla="*/ 0 h 3690"/>
                  <a:gd name="T125" fmla="*/ 1830 w 1830"/>
                  <a:gd name="T126" fmla="*/ 3690 h 369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30" h="3690">
                    <a:moveTo>
                      <a:pt x="224" y="3240"/>
                    </a:moveTo>
                    <a:cubicBezTo>
                      <a:pt x="234" y="3110"/>
                      <a:pt x="238" y="2979"/>
                      <a:pt x="254" y="2850"/>
                    </a:cubicBezTo>
                    <a:cubicBezTo>
                      <a:pt x="258" y="2819"/>
                      <a:pt x="276" y="2791"/>
                      <a:pt x="284" y="2760"/>
                    </a:cubicBezTo>
                    <a:cubicBezTo>
                      <a:pt x="336" y="2551"/>
                      <a:pt x="392" y="2342"/>
                      <a:pt x="434" y="2130"/>
                    </a:cubicBezTo>
                    <a:cubicBezTo>
                      <a:pt x="444" y="1680"/>
                      <a:pt x="443" y="1230"/>
                      <a:pt x="464" y="780"/>
                    </a:cubicBezTo>
                    <a:cubicBezTo>
                      <a:pt x="466" y="748"/>
                      <a:pt x="486" y="839"/>
                      <a:pt x="494" y="870"/>
                    </a:cubicBezTo>
                    <a:cubicBezTo>
                      <a:pt x="511" y="938"/>
                      <a:pt x="520" y="1041"/>
                      <a:pt x="554" y="1110"/>
                    </a:cubicBezTo>
                    <a:cubicBezTo>
                      <a:pt x="570" y="1142"/>
                      <a:pt x="594" y="1170"/>
                      <a:pt x="614" y="1200"/>
                    </a:cubicBezTo>
                    <a:cubicBezTo>
                      <a:pt x="624" y="890"/>
                      <a:pt x="626" y="580"/>
                      <a:pt x="644" y="270"/>
                    </a:cubicBezTo>
                    <a:cubicBezTo>
                      <a:pt x="650" y="167"/>
                      <a:pt x="794" y="0"/>
                      <a:pt x="794" y="0"/>
                    </a:cubicBezTo>
                    <a:cubicBezTo>
                      <a:pt x="804" y="120"/>
                      <a:pt x="795" y="243"/>
                      <a:pt x="824" y="360"/>
                    </a:cubicBezTo>
                    <a:cubicBezTo>
                      <a:pt x="834" y="400"/>
                      <a:pt x="850" y="199"/>
                      <a:pt x="854" y="240"/>
                    </a:cubicBezTo>
                    <a:cubicBezTo>
                      <a:pt x="878" y="489"/>
                      <a:pt x="874" y="740"/>
                      <a:pt x="884" y="990"/>
                    </a:cubicBezTo>
                    <a:cubicBezTo>
                      <a:pt x="928" y="858"/>
                      <a:pt x="1020" y="762"/>
                      <a:pt x="1064" y="630"/>
                    </a:cubicBezTo>
                    <a:cubicBezTo>
                      <a:pt x="1054" y="750"/>
                      <a:pt x="1010" y="872"/>
                      <a:pt x="1034" y="990"/>
                    </a:cubicBezTo>
                    <a:cubicBezTo>
                      <a:pt x="1041" y="1025"/>
                      <a:pt x="1105" y="961"/>
                      <a:pt x="1124" y="930"/>
                    </a:cubicBezTo>
                    <a:cubicBezTo>
                      <a:pt x="1174" y="850"/>
                      <a:pt x="1184" y="750"/>
                      <a:pt x="1214" y="660"/>
                    </a:cubicBezTo>
                    <a:cubicBezTo>
                      <a:pt x="1224" y="630"/>
                      <a:pt x="1244" y="570"/>
                      <a:pt x="1244" y="570"/>
                    </a:cubicBezTo>
                    <a:cubicBezTo>
                      <a:pt x="1272" y="739"/>
                      <a:pt x="1257" y="915"/>
                      <a:pt x="1304" y="1080"/>
                    </a:cubicBezTo>
                    <a:cubicBezTo>
                      <a:pt x="1315" y="1120"/>
                      <a:pt x="1327" y="1001"/>
                      <a:pt x="1334" y="960"/>
                    </a:cubicBezTo>
                    <a:cubicBezTo>
                      <a:pt x="1347" y="890"/>
                      <a:pt x="1353" y="820"/>
                      <a:pt x="1364" y="750"/>
                    </a:cubicBezTo>
                    <a:cubicBezTo>
                      <a:pt x="1401" y="507"/>
                      <a:pt x="1466" y="263"/>
                      <a:pt x="1544" y="30"/>
                    </a:cubicBezTo>
                    <a:cubicBezTo>
                      <a:pt x="1554" y="60"/>
                      <a:pt x="1574" y="88"/>
                      <a:pt x="1574" y="120"/>
                    </a:cubicBezTo>
                    <a:cubicBezTo>
                      <a:pt x="1574" y="510"/>
                      <a:pt x="1562" y="900"/>
                      <a:pt x="1544" y="1290"/>
                    </a:cubicBezTo>
                    <a:cubicBezTo>
                      <a:pt x="1542" y="1331"/>
                      <a:pt x="1514" y="1451"/>
                      <a:pt x="1514" y="1410"/>
                    </a:cubicBezTo>
                    <a:cubicBezTo>
                      <a:pt x="1514" y="1198"/>
                      <a:pt x="1574" y="960"/>
                      <a:pt x="1724" y="810"/>
                    </a:cubicBezTo>
                    <a:cubicBezTo>
                      <a:pt x="1830" y="1129"/>
                      <a:pt x="1754" y="1484"/>
                      <a:pt x="1664" y="1800"/>
                    </a:cubicBezTo>
                    <a:cubicBezTo>
                      <a:pt x="1602" y="2018"/>
                      <a:pt x="1664" y="1841"/>
                      <a:pt x="1604" y="2160"/>
                    </a:cubicBezTo>
                    <a:cubicBezTo>
                      <a:pt x="1574" y="2320"/>
                      <a:pt x="1523" y="2482"/>
                      <a:pt x="1484" y="2640"/>
                    </a:cubicBezTo>
                    <a:cubicBezTo>
                      <a:pt x="1429" y="2858"/>
                      <a:pt x="1477" y="2729"/>
                      <a:pt x="1424" y="2970"/>
                    </a:cubicBezTo>
                    <a:cubicBezTo>
                      <a:pt x="1402" y="3071"/>
                      <a:pt x="1362" y="3171"/>
                      <a:pt x="1334" y="3270"/>
                    </a:cubicBezTo>
                    <a:cubicBezTo>
                      <a:pt x="1312" y="3346"/>
                      <a:pt x="1305" y="3408"/>
                      <a:pt x="1274" y="3480"/>
                    </a:cubicBezTo>
                    <a:cubicBezTo>
                      <a:pt x="1256" y="3521"/>
                      <a:pt x="1250" y="3573"/>
                      <a:pt x="1214" y="3600"/>
                    </a:cubicBezTo>
                    <a:cubicBezTo>
                      <a:pt x="1163" y="3638"/>
                      <a:pt x="1034" y="3660"/>
                      <a:pt x="1034" y="3660"/>
                    </a:cubicBezTo>
                    <a:cubicBezTo>
                      <a:pt x="894" y="3642"/>
                      <a:pt x="755" y="3600"/>
                      <a:pt x="614" y="3600"/>
                    </a:cubicBezTo>
                    <a:cubicBezTo>
                      <a:pt x="474" y="3600"/>
                      <a:pt x="334" y="3620"/>
                      <a:pt x="194" y="3630"/>
                    </a:cubicBezTo>
                    <a:cubicBezTo>
                      <a:pt x="164" y="3650"/>
                      <a:pt x="140" y="3690"/>
                      <a:pt x="104" y="3690"/>
                    </a:cubicBezTo>
                    <a:cubicBezTo>
                      <a:pt x="68" y="3690"/>
                      <a:pt x="20" y="3665"/>
                      <a:pt x="14" y="3630"/>
                    </a:cubicBezTo>
                    <a:cubicBezTo>
                      <a:pt x="0" y="3550"/>
                      <a:pt x="40" y="3299"/>
                      <a:pt x="104" y="3210"/>
                    </a:cubicBezTo>
                    <a:cubicBezTo>
                      <a:pt x="125" y="3181"/>
                      <a:pt x="159" y="3141"/>
                      <a:pt x="194" y="3150"/>
                    </a:cubicBezTo>
                    <a:cubicBezTo>
                      <a:pt x="225" y="3158"/>
                      <a:pt x="214" y="3210"/>
                      <a:pt x="224" y="3240"/>
                    </a:cubicBez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 descr="Дуб"/>
              <p:cNvSpPr>
                <a:spLocks/>
              </p:cNvSpPr>
              <p:nvPr/>
            </p:nvSpPr>
            <p:spPr bwMode="auto">
              <a:xfrm rot="-766173">
                <a:off x="7606" y="6023"/>
                <a:ext cx="424" cy="1560"/>
              </a:xfrm>
              <a:custGeom>
                <a:avLst/>
                <a:gdLst>
                  <a:gd name="T0" fmla="*/ 309 w 1869"/>
                  <a:gd name="T1" fmla="*/ 2522 h 3922"/>
                  <a:gd name="T2" fmla="*/ 579 w 1869"/>
                  <a:gd name="T3" fmla="*/ 872 h 3922"/>
                  <a:gd name="T4" fmla="*/ 639 w 1869"/>
                  <a:gd name="T5" fmla="*/ 662 h 3922"/>
                  <a:gd name="T6" fmla="*/ 699 w 1869"/>
                  <a:gd name="T7" fmla="*/ 362 h 3922"/>
                  <a:gd name="T8" fmla="*/ 729 w 1869"/>
                  <a:gd name="T9" fmla="*/ 1082 h 3922"/>
                  <a:gd name="T10" fmla="*/ 759 w 1869"/>
                  <a:gd name="T11" fmla="*/ 932 h 3922"/>
                  <a:gd name="T12" fmla="*/ 849 w 1869"/>
                  <a:gd name="T13" fmla="*/ 572 h 3922"/>
                  <a:gd name="T14" fmla="*/ 969 w 1869"/>
                  <a:gd name="T15" fmla="*/ 392 h 3922"/>
                  <a:gd name="T16" fmla="*/ 999 w 1869"/>
                  <a:gd name="T17" fmla="*/ 302 h 3922"/>
                  <a:gd name="T18" fmla="*/ 909 w 1869"/>
                  <a:gd name="T19" fmla="*/ 632 h 3922"/>
                  <a:gd name="T20" fmla="*/ 879 w 1869"/>
                  <a:gd name="T21" fmla="*/ 722 h 3922"/>
                  <a:gd name="T22" fmla="*/ 849 w 1869"/>
                  <a:gd name="T23" fmla="*/ 842 h 3922"/>
                  <a:gd name="T24" fmla="*/ 969 w 1869"/>
                  <a:gd name="T25" fmla="*/ 482 h 3922"/>
                  <a:gd name="T26" fmla="*/ 999 w 1869"/>
                  <a:gd name="T27" fmla="*/ 362 h 3922"/>
                  <a:gd name="T28" fmla="*/ 1089 w 1869"/>
                  <a:gd name="T29" fmla="*/ 272 h 3922"/>
                  <a:gd name="T30" fmla="*/ 1059 w 1869"/>
                  <a:gd name="T31" fmla="*/ 482 h 3922"/>
                  <a:gd name="T32" fmla="*/ 1089 w 1869"/>
                  <a:gd name="T33" fmla="*/ 932 h 3922"/>
                  <a:gd name="T34" fmla="*/ 1149 w 1869"/>
                  <a:gd name="T35" fmla="*/ 752 h 3922"/>
                  <a:gd name="T36" fmla="*/ 1359 w 1869"/>
                  <a:gd name="T37" fmla="*/ 392 h 3922"/>
                  <a:gd name="T38" fmla="*/ 1329 w 1869"/>
                  <a:gd name="T39" fmla="*/ 692 h 3922"/>
                  <a:gd name="T40" fmla="*/ 1299 w 1869"/>
                  <a:gd name="T41" fmla="*/ 812 h 3922"/>
                  <a:gd name="T42" fmla="*/ 1239 w 1869"/>
                  <a:gd name="T43" fmla="*/ 1172 h 3922"/>
                  <a:gd name="T44" fmla="*/ 1209 w 1869"/>
                  <a:gd name="T45" fmla="*/ 1262 h 3922"/>
                  <a:gd name="T46" fmla="*/ 1419 w 1869"/>
                  <a:gd name="T47" fmla="*/ 962 h 3922"/>
                  <a:gd name="T48" fmla="*/ 1449 w 1869"/>
                  <a:gd name="T49" fmla="*/ 1052 h 3922"/>
                  <a:gd name="T50" fmla="*/ 1419 w 1869"/>
                  <a:gd name="T51" fmla="*/ 1142 h 3922"/>
                  <a:gd name="T52" fmla="*/ 1389 w 1869"/>
                  <a:gd name="T53" fmla="*/ 1322 h 3922"/>
                  <a:gd name="T54" fmla="*/ 1359 w 1869"/>
                  <a:gd name="T55" fmla="*/ 1412 h 3922"/>
                  <a:gd name="T56" fmla="*/ 1329 w 1869"/>
                  <a:gd name="T57" fmla="*/ 1532 h 3922"/>
                  <a:gd name="T58" fmla="*/ 1449 w 1869"/>
                  <a:gd name="T59" fmla="*/ 1472 h 3922"/>
                  <a:gd name="T60" fmla="*/ 1689 w 1869"/>
                  <a:gd name="T61" fmla="*/ 1112 h 3922"/>
                  <a:gd name="T62" fmla="*/ 1749 w 1869"/>
                  <a:gd name="T63" fmla="*/ 1022 h 3922"/>
                  <a:gd name="T64" fmla="*/ 1869 w 1869"/>
                  <a:gd name="T65" fmla="*/ 632 h 3922"/>
                  <a:gd name="T66" fmla="*/ 1839 w 1869"/>
                  <a:gd name="T67" fmla="*/ 1022 h 3922"/>
                  <a:gd name="T68" fmla="*/ 1779 w 1869"/>
                  <a:gd name="T69" fmla="*/ 1232 h 3922"/>
                  <a:gd name="T70" fmla="*/ 1659 w 1869"/>
                  <a:gd name="T71" fmla="*/ 1802 h 3922"/>
                  <a:gd name="T72" fmla="*/ 1539 w 1869"/>
                  <a:gd name="T73" fmla="*/ 2372 h 3922"/>
                  <a:gd name="T74" fmla="*/ 1419 w 1869"/>
                  <a:gd name="T75" fmla="*/ 3332 h 3922"/>
                  <a:gd name="T76" fmla="*/ 1329 w 1869"/>
                  <a:gd name="T77" fmla="*/ 3782 h 3922"/>
                  <a:gd name="T78" fmla="*/ 1119 w 1869"/>
                  <a:gd name="T79" fmla="*/ 3812 h 3922"/>
                  <a:gd name="T80" fmla="*/ 309 w 1869"/>
                  <a:gd name="T81" fmla="*/ 3752 h 3922"/>
                  <a:gd name="T82" fmla="*/ 309 w 1869"/>
                  <a:gd name="T83" fmla="*/ 2522 h 39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69"/>
                  <a:gd name="T127" fmla="*/ 0 h 3922"/>
                  <a:gd name="T128" fmla="*/ 1869 w 1869"/>
                  <a:gd name="T129" fmla="*/ 3922 h 39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69" h="3922">
                    <a:moveTo>
                      <a:pt x="309" y="2522"/>
                    </a:moveTo>
                    <a:cubicBezTo>
                      <a:pt x="330" y="2030"/>
                      <a:pt x="281" y="1319"/>
                      <a:pt x="579" y="872"/>
                    </a:cubicBezTo>
                    <a:cubicBezTo>
                      <a:pt x="597" y="801"/>
                      <a:pt x="623" y="733"/>
                      <a:pt x="639" y="662"/>
                    </a:cubicBezTo>
                    <a:cubicBezTo>
                      <a:pt x="662" y="563"/>
                      <a:pt x="699" y="362"/>
                      <a:pt x="699" y="362"/>
                    </a:cubicBezTo>
                    <a:cubicBezTo>
                      <a:pt x="709" y="602"/>
                      <a:pt x="704" y="843"/>
                      <a:pt x="729" y="1082"/>
                    </a:cubicBezTo>
                    <a:cubicBezTo>
                      <a:pt x="734" y="1133"/>
                      <a:pt x="748" y="982"/>
                      <a:pt x="759" y="932"/>
                    </a:cubicBezTo>
                    <a:cubicBezTo>
                      <a:pt x="784" y="820"/>
                      <a:pt x="793" y="674"/>
                      <a:pt x="849" y="572"/>
                    </a:cubicBezTo>
                    <a:cubicBezTo>
                      <a:pt x="884" y="509"/>
                      <a:pt x="946" y="460"/>
                      <a:pt x="969" y="392"/>
                    </a:cubicBezTo>
                    <a:cubicBezTo>
                      <a:pt x="979" y="362"/>
                      <a:pt x="999" y="270"/>
                      <a:pt x="999" y="302"/>
                    </a:cubicBezTo>
                    <a:cubicBezTo>
                      <a:pt x="999" y="395"/>
                      <a:pt x="934" y="543"/>
                      <a:pt x="909" y="632"/>
                    </a:cubicBezTo>
                    <a:cubicBezTo>
                      <a:pt x="900" y="662"/>
                      <a:pt x="888" y="692"/>
                      <a:pt x="879" y="722"/>
                    </a:cubicBezTo>
                    <a:cubicBezTo>
                      <a:pt x="868" y="762"/>
                      <a:pt x="831" y="879"/>
                      <a:pt x="849" y="842"/>
                    </a:cubicBezTo>
                    <a:cubicBezTo>
                      <a:pt x="901" y="738"/>
                      <a:pt x="931" y="596"/>
                      <a:pt x="969" y="482"/>
                    </a:cubicBezTo>
                    <a:cubicBezTo>
                      <a:pt x="982" y="443"/>
                      <a:pt x="979" y="398"/>
                      <a:pt x="999" y="362"/>
                    </a:cubicBezTo>
                    <a:cubicBezTo>
                      <a:pt x="1020" y="325"/>
                      <a:pt x="1059" y="302"/>
                      <a:pt x="1089" y="272"/>
                    </a:cubicBezTo>
                    <a:cubicBezTo>
                      <a:pt x="1180" y="0"/>
                      <a:pt x="1070" y="439"/>
                      <a:pt x="1059" y="482"/>
                    </a:cubicBezTo>
                    <a:cubicBezTo>
                      <a:pt x="1069" y="632"/>
                      <a:pt x="1041" y="789"/>
                      <a:pt x="1089" y="932"/>
                    </a:cubicBezTo>
                    <a:cubicBezTo>
                      <a:pt x="1109" y="992"/>
                      <a:pt x="1129" y="812"/>
                      <a:pt x="1149" y="752"/>
                    </a:cubicBezTo>
                    <a:cubicBezTo>
                      <a:pt x="1198" y="604"/>
                      <a:pt x="1307" y="548"/>
                      <a:pt x="1359" y="392"/>
                    </a:cubicBezTo>
                    <a:cubicBezTo>
                      <a:pt x="1349" y="492"/>
                      <a:pt x="1343" y="593"/>
                      <a:pt x="1329" y="692"/>
                    </a:cubicBezTo>
                    <a:cubicBezTo>
                      <a:pt x="1323" y="733"/>
                      <a:pt x="1307" y="771"/>
                      <a:pt x="1299" y="812"/>
                    </a:cubicBezTo>
                    <a:cubicBezTo>
                      <a:pt x="1277" y="932"/>
                      <a:pt x="1259" y="1052"/>
                      <a:pt x="1239" y="1172"/>
                    </a:cubicBezTo>
                    <a:cubicBezTo>
                      <a:pt x="1234" y="1203"/>
                      <a:pt x="1195" y="1290"/>
                      <a:pt x="1209" y="1262"/>
                    </a:cubicBezTo>
                    <a:cubicBezTo>
                      <a:pt x="1270" y="1139"/>
                      <a:pt x="1322" y="1059"/>
                      <a:pt x="1419" y="962"/>
                    </a:cubicBezTo>
                    <a:cubicBezTo>
                      <a:pt x="1429" y="992"/>
                      <a:pt x="1449" y="1020"/>
                      <a:pt x="1449" y="1052"/>
                    </a:cubicBezTo>
                    <a:cubicBezTo>
                      <a:pt x="1449" y="1084"/>
                      <a:pt x="1426" y="1111"/>
                      <a:pt x="1419" y="1142"/>
                    </a:cubicBezTo>
                    <a:cubicBezTo>
                      <a:pt x="1406" y="1201"/>
                      <a:pt x="1402" y="1263"/>
                      <a:pt x="1389" y="1322"/>
                    </a:cubicBezTo>
                    <a:cubicBezTo>
                      <a:pt x="1382" y="1353"/>
                      <a:pt x="1368" y="1382"/>
                      <a:pt x="1359" y="1412"/>
                    </a:cubicBezTo>
                    <a:cubicBezTo>
                      <a:pt x="1348" y="1452"/>
                      <a:pt x="1295" y="1509"/>
                      <a:pt x="1329" y="1532"/>
                    </a:cubicBezTo>
                    <a:cubicBezTo>
                      <a:pt x="1366" y="1557"/>
                      <a:pt x="1409" y="1492"/>
                      <a:pt x="1449" y="1472"/>
                    </a:cubicBezTo>
                    <a:cubicBezTo>
                      <a:pt x="1529" y="1352"/>
                      <a:pt x="1609" y="1232"/>
                      <a:pt x="1689" y="1112"/>
                    </a:cubicBezTo>
                    <a:cubicBezTo>
                      <a:pt x="1709" y="1082"/>
                      <a:pt x="1738" y="1056"/>
                      <a:pt x="1749" y="1022"/>
                    </a:cubicBezTo>
                    <a:cubicBezTo>
                      <a:pt x="1793" y="891"/>
                      <a:pt x="1836" y="766"/>
                      <a:pt x="1869" y="632"/>
                    </a:cubicBezTo>
                    <a:cubicBezTo>
                      <a:pt x="1859" y="762"/>
                      <a:pt x="1855" y="893"/>
                      <a:pt x="1839" y="1022"/>
                    </a:cubicBezTo>
                    <a:cubicBezTo>
                      <a:pt x="1830" y="1094"/>
                      <a:pt x="1792" y="1160"/>
                      <a:pt x="1779" y="1232"/>
                    </a:cubicBezTo>
                    <a:cubicBezTo>
                      <a:pt x="1744" y="1426"/>
                      <a:pt x="1722" y="1614"/>
                      <a:pt x="1659" y="1802"/>
                    </a:cubicBezTo>
                    <a:cubicBezTo>
                      <a:pt x="1635" y="1997"/>
                      <a:pt x="1601" y="2186"/>
                      <a:pt x="1539" y="2372"/>
                    </a:cubicBezTo>
                    <a:cubicBezTo>
                      <a:pt x="1501" y="2677"/>
                      <a:pt x="1485" y="3034"/>
                      <a:pt x="1419" y="3332"/>
                    </a:cubicBezTo>
                    <a:cubicBezTo>
                      <a:pt x="1402" y="3408"/>
                      <a:pt x="1359" y="3748"/>
                      <a:pt x="1329" y="3782"/>
                    </a:cubicBezTo>
                    <a:cubicBezTo>
                      <a:pt x="1282" y="3835"/>
                      <a:pt x="1189" y="3802"/>
                      <a:pt x="1119" y="3812"/>
                    </a:cubicBezTo>
                    <a:cubicBezTo>
                      <a:pt x="790" y="3922"/>
                      <a:pt x="791" y="3848"/>
                      <a:pt x="309" y="3752"/>
                    </a:cubicBezTo>
                    <a:cubicBezTo>
                      <a:pt x="184" y="3378"/>
                      <a:pt x="0" y="2831"/>
                      <a:pt x="309" y="2522"/>
                    </a:cubicBezTo>
                    <a:close/>
                  </a:path>
                </a:pathLst>
              </a:custGeom>
              <a:blipFill dpi="0" rotWithShape="1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564" y="6867"/>
              <a:ext cx="439" cy="9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071670" y="4721662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Лес рубят, щепки летят.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lvl="0" algn="ctr">
              <a:buNone/>
            </a:pPr>
            <a:r>
              <a:rPr lang="ru-RU" sz="4300" b="1" dirty="0" smtClean="0">
                <a:solidFill>
                  <a:srgbClr val="00B050"/>
                </a:solidFill>
              </a:rPr>
              <a:t>1. Приглашение в сказку.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bg1"/>
                </a:solidFill>
              </a:rPr>
              <a:t>Вы бывали когда-нибудь в сказке?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 тридевятом царстве - в тридесятом государстве жил - был царь...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 одной далекой стране, где раньше всех встает солнце и цветы распускаются раньше всех...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 как еще может начинаться сказка? Как может начинаться сказка о нашем классе?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bg1"/>
                </a:solidFill>
              </a:rPr>
              <a:t>Нарисуйте сказку нашего класса.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Русские народные сказки.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21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57166"/>
            <a:ext cx="1320801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714884"/>
            <a:ext cx="1712459" cy="179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Выберите любое  необычное свойство или интересное явление (СТАЛО).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Представьте, что когда-то все было не так (БЫЛО).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Объясните, почему так произошло.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Нарисуйте вашу сказку.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2.Сказки от слова "почему?"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i-main-pic" descr="Картинка 64 из 971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357694"/>
            <a:ext cx="3714776" cy="235743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kazkiy.ru/3/00386.jpg">
            <a:hlinkClick r:id="rId4" tooltip="&quot;Три поросенка&quot;"/>
          </p:cNvPr>
          <p:cNvPicPr/>
          <p:nvPr/>
        </p:nvPicPr>
        <p:blipFill>
          <a:blip r:embed="rId5" cstate="print"/>
          <a:srcRect l="13954" t="3333" r="12790" b="3333"/>
          <a:stretch>
            <a:fillRect/>
          </a:stretch>
        </p:blipFill>
        <p:spPr bwMode="auto">
          <a:xfrm>
            <a:off x="1357290" y="4214818"/>
            <a:ext cx="2428892" cy="25003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 lvl="0"/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Выберите сказку.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Расскажите ее в "испорченном" варианте.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Угадайте, что это за сказка.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Нарисуйте "испорченную" сказку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3. "Испорченные" сказки.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www.fantasy-c.narod.ru/russian-tales/fox-and-crane/041-fox_and_crane.jpg"/>
          <p:cNvPicPr/>
          <p:nvPr/>
        </p:nvPicPr>
        <p:blipFill>
          <a:blip r:embed="rId2" cstate="print"/>
          <a:srcRect l="6390" t="9779" r="6584"/>
          <a:stretch>
            <a:fillRect/>
          </a:stretch>
        </p:blipFill>
        <p:spPr bwMode="auto">
          <a:xfrm>
            <a:off x="1000100" y="3857628"/>
            <a:ext cx="3214710" cy="25717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3937" r="8736"/>
          <a:stretch>
            <a:fillRect/>
          </a:stretch>
        </p:blipFill>
        <p:spPr bwMode="auto">
          <a:xfrm>
            <a:off x="5143504" y="3857628"/>
            <a:ext cx="3429024" cy="279899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Вспомните известные сказки, подберите примеры к каждой карте.. Теперь нарисуйте, как Вы представляете сюжеты каждой карты.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4. Конструктор для сказок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(карты Проппа).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2928932"/>
          <a:ext cx="7072362" cy="342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181"/>
                <a:gridCol w="3536181"/>
              </a:tblGrid>
              <a:tr h="661709">
                <a:tc>
                  <a:txBody>
                    <a:bodyPr/>
                    <a:lstStyle/>
                    <a:p>
                      <a:r>
                        <a:rPr lang="ru-RU" dirty="0" smtClean="0"/>
                        <a:t>1.Отлучка кого-либо из членов семьи.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2.Запрет, обращенный</a:t>
                      </a:r>
                      <a:r>
                        <a:rPr lang="ru-RU" baseline="0" dirty="0" smtClean="0"/>
                        <a:t> к герою.</a:t>
                      </a:r>
                      <a:endParaRPr lang="ru-RU" dirty="0"/>
                    </a:p>
                  </a:txBody>
                  <a:tcPr/>
                </a:tc>
              </a:tr>
              <a:tr h="702662">
                <a:tc>
                  <a:txBody>
                    <a:bodyPr/>
                    <a:lstStyle/>
                    <a:p>
                      <a:r>
                        <a:rPr lang="ru-RU" dirty="0" smtClean="0"/>
                        <a:t>3.Нарушение</a:t>
                      </a:r>
                      <a:r>
                        <a:rPr lang="ru-RU" baseline="0" dirty="0" smtClean="0"/>
                        <a:t> запрета.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4.Вредительство или недостача.</a:t>
                      </a:r>
                      <a:endParaRPr lang="ru-RU" dirty="0"/>
                    </a:p>
                  </a:txBody>
                  <a:tcPr/>
                </a:tc>
              </a:tr>
              <a:tr h="661709">
                <a:tc>
                  <a:txBody>
                    <a:bodyPr/>
                    <a:lstStyle/>
                    <a:p>
                      <a:r>
                        <a:rPr lang="ru-RU" dirty="0" smtClean="0"/>
                        <a:t>5.Получение волшебного средства (даритель).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6.Начинающееся</a:t>
                      </a:r>
                      <a:r>
                        <a:rPr lang="ru-RU" baseline="0" dirty="0" smtClean="0"/>
                        <a:t> противодействие.</a:t>
                      </a:r>
                      <a:endParaRPr lang="ru-RU" dirty="0"/>
                    </a:p>
                  </a:txBody>
                  <a:tcPr/>
                </a:tc>
              </a:tr>
              <a:tr h="741236">
                <a:tc>
                  <a:txBody>
                    <a:bodyPr/>
                    <a:lstStyle/>
                    <a:p>
                      <a:r>
                        <a:rPr lang="ru-RU" dirty="0" smtClean="0"/>
                        <a:t>7.Беда ликвидируется.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8.Возвращение героя.</a:t>
                      </a:r>
                      <a:endParaRPr lang="ru-RU" dirty="0"/>
                    </a:p>
                  </a:txBody>
                  <a:tcPr/>
                </a:tc>
              </a:tr>
              <a:tr h="661709">
                <a:tc>
                  <a:txBody>
                    <a:bodyPr/>
                    <a:lstStyle/>
                    <a:p>
                      <a:r>
                        <a:rPr lang="ru-RU" dirty="0" smtClean="0"/>
                        <a:t>9.Герою</a:t>
                      </a:r>
                      <a:r>
                        <a:rPr lang="ru-RU" baseline="0" dirty="0" smtClean="0"/>
                        <a:t> предлагается трудная задача.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10.Победа, подарок, радость.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924800" cy="4448196"/>
          </a:xfrm>
        </p:spPr>
        <p:txBody>
          <a:bodyPr/>
          <a:lstStyle/>
          <a:p>
            <a:pPr algn="ctr"/>
            <a:r>
              <a:rPr lang="ru-RU" sz="3600" u="sng" dirty="0" smtClean="0">
                <a:solidFill>
                  <a:schemeClr val="accent4">
                    <a:lumMod val="50000"/>
                  </a:schemeClr>
                </a:solidFill>
              </a:rPr>
              <a:t>Формирование УУД возможно при формировании базовых способностей:</a:t>
            </a:r>
            <a:br>
              <a:rPr lang="ru-RU" sz="3600" u="sng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 способности понимания;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 способности различения;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 коммуникативной способности;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- способности воображения.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Действие                             Результат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5. «Сказка ложь, да в ней намек…»(пословицы)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71868" y="1571612"/>
            <a:ext cx="1500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9750" y="2143116"/>
            <a:ext cx="7667625" cy="3429024"/>
            <a:chOff x="1364" y="1781"/>
            <a:chExt cx="14059" cy="7380"/>
          </a:xfrm>
        </p:grpSpPr>
        <p:pic>
          <p:nvPicPr>
            <p:cNvPr id="6" name="Picture 5" descr="MC900290925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76" y="2708"/>
              <a:ext cx="2545" cy="2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x_cc8bcc00"/>
            <p:cNvPicPr>
              <a:picLocks noChangeAspect="1" noChangeArrowheads="1"/>
            </p:cNvPicPr>
            <p:nvPr/>
          </p:nvPicPr>
          <p:blipFill>
            <a:blip r:embed="rId3" cstate="print"/>
            <a:srcRect t="11836"/>
            <a:stretch>
              <a:fillRect/>
            </a:stretch>
          </p:blipFill>
          <p:spPr bwMode="auto">
            <a:xfrm>
              <a:off x="1364" y="6147"/>
              <a:ext cx="3474" cy="3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684" y="7407"/>
              <a:ext cx="2244" cy="1623"/>
              <a:chOff x="8444" y="8651"/>
              <a:chExt cx="1980" cy="1620"/>
            </a:xfrm>
          </p:grpSpPr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 rot="5400000">
                <a:off x="9344" y="8831"/>
                <a:ext cx="1080" cy="1080"/>
              </a:xfrm>
              <a:custGeom>
                <a:avLst/>
                <a:gdLst>
                  <a:gd name="T0" fmla="*/ 756 w 21600"/>
                  <a:gd name="T1" fmla="*/ 0 h 21600"/>
                  <a:gd name="T2" fmla="*/ 756 w 21600"/>
                  <a:gd name="T3" fmla="*/ 608 h 21600"/>
                  <a:gd name="T4" fmla="*/ 162 w 21600"/>
                  <a:gd name="T5" fmla="*/ 1080 h 21600"/>
                  <a:gd name="T6" fmla="*/ 1080 w 21600"/>
                  <a:gd name="T7" fmla="*/ 304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2920 h 21600"/>
                  <a:gd name="T14" fmla="*/ 18220 w 21600"/>
                  <a:gd name="T15" fmla="*/ 92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>
                <a:off x="8444" y="9551"/>
                <a:ext cx="1260" cy="720"/>
              </a:xfrm>
              <a:prstGeom prst="flowChartProcess">
                <a:avLst/>
              </a:prstGeom>
              <a:solidFill>
                <a:srgbClr val="FFFFFF"/>
              </a:solidFill>
              <a:ln w="22225">
                <a:solidFill>
                  <a:srgbClr val="33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8624" y="8651"/>
                <a:ext cx="900" cy="900"/>
              </a:xfrm>
              <a:prstGeom prst="flowChartConnector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9" name="Picture 11" descr="MC900325418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44" y="7227"/>
              <a:ext cx="2525" cy="1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2" descr="MC900229933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84" y="6507"/>
              <a:ext cx="2301" cy="2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 descr="x_2bb6e151"/>
            <p:cNvPicPr>
              <a:picLocks noChangeAspect="1" noChangeArrowheads="1"/>
            </p:cNvPicPr>
            <p:nvPr/>
          </p:nvPicPr>
          <p:blipFill>
            <a:blip r:embed="rId6" cstate="print"/>
            <a:srcRect t="10257" b="7890"/>
            <a:stretch>
              <a:fillRect/>
            </a:stretch>
          </p:blipFill>
          <p:spPr bwMode="auto">
            <a:xfrm>
              <a:off x="3695" y="1781"/>
              <a:ext cx="3595" cy="3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14864" y="8487"/>
              <a:ext cx="559" cy="4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000100" y="5691157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Лето пролежишь, зимой с сумой побежишь.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а) применение в учебном процессе технологий и методов, которые способствуют развитию мышления, инициативы, активности, самостоятельности;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б) включение элементов исследования в различные виды учебной деятельности;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в) приобщение к изобретательности на уроках и внеклассных занятиях;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г) организация индивидуальных занятий творческого характера.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Развитию воображения способствуют: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58204" cy="5715000"/>
          </a:xfrm>
        </p:spPr>
        <p:txBody>
          <a:bodyPr/>
          <a:lstStyle/>
          <a:p>
            <a:pPr algn="ctr">
              <a:buNone/>
            </a:pPr>
            <a:r>
              <a:rPr lang="ru-RU" sz="5400" i="1" dirty="0" smtClean="0">
                <a:solidFill>
                  <a:srgbClr val="7030A0"/>
                </a:solidFill>
              </a:rPr>
              <a:t>«Ребенок – не кувшин, который надо наполнить, а лампада, которую надо зажечь».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(средневековые гуманисты)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358214" y="1600200"/>
            <a:ext cx="407834" cy="3733800"/>
          </a:xfrm>
        </p:spPr>
        <p:txBody>
          <a:bodyPr/>
          <a:lstStyle/>
          <a:p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71736" y="4071942"/>
            <a:ext cx="4032250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924800" cy="2428892"/>
          </a:xfrm>
        </p:spPr>
        <p:txBody>
          <a:bodyPr/>
          <a:lstStyle/>
          <a:p>
            <a:pPr algn="just"/>
            <a:r>
              <a:rPr lang="ru-RU" sz="3600" u="sng" dirty="0" smtClean="0">
                <a:solidFill>
                  <a:srgbClr val="002060"/>
                </a:solidFill>
              </a:rPr>
              <a:t>Воображение </a:t>
            </a:r>
            <a:r>
              <a:rPr lang="ru-RU" sz="3600" dirty="0" smtClean="0">
                <a:solidFill>
                  <a:schemeClr val="bg1"/>
                </a:solidFill>
              </a:rPr>
              <a:t>- способность сознания создавать идеальный образ возможного реализуемого будущего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143248"/>
            <a:ext cx="7924800" cy="314327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Работа по формированию способности воображения может осуществляться </a:t>
            </a:r>
            <a:r>
              <a:rPr lang="ru-RU" sz="2400" dirty="0" smtClean="0">
                <a:solidFill>
                  <a:srgbClr val="002060"/>
                </a:solidFill>
              </a:rPr>
              <a:t>в разных формах: </a:t>
            </a:r>
          </a:p>
          <a:p>
            <a:pPr algn="just"/>
            <a:r>
              <a:rPr lang="ru-RU" sz="2400" dirty="0" smtClean="0"/>
              <a:t>- </a:t>
            </a:r>
            <a:r>
              <a:rPr lang="ru-RU" sz="2400" dirty="0" smtClean="0">
                <a:solidFill>
                  <a:schemeClr val="bg1"/>
                </a:solidFill>
              </a:rPr>
              <a:t>на материале ситуации парадокса;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- на материале пословиц;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- на материале русских народных сказок.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2424130"/>
          </a:xfrm>
        </p:spPr>
        <p:txBody>
          <a:bodyPr/>
          <a:lstStyle/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u="sng" dirty="0" smtClean="0">
                <a:solidFill>
                  <a:srgbClr val="7030A0"/>
                </a:solidFill>
              </a:rPr>
              <a:t>ПАРАДОКС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(от греч. </a:t>
            </a:r>
            <a:r>
              <a:rPr lang="ru-RU" sz="3200" dirty="0" err="1" smtClean="0">
                <a:solidFill>
                  <a:schemeClr val="bg1"/>
                </a:solidFill>
              </a:rPr>
              <a:t>paradoxos</a:t>
            </a:r>
            <a:r>
              <a:rPr lang="ru-RU" sz="3200" dirty="0" smtClean="0">
                <a:solidFill>
                  <a:schemeClr val="bg1"/>
                </a:solidFill>
              </a:rPr>
              <a:t> - неожиданный, странный),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1) неожиданное, непривычное, расходящееся с традицией утверждение, рассуждение или вывод. 2) в логике - противоречие, полученное в результате логически формально правильного рассуждения, приводящее к взаимно противоречащим заключениям (большой энциклопедический словарь)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ображени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оображени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8687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ображение 3"/>
          <p:cNvPicPr>
            <a:picLocks noChangeAspect="1" noChangeArrowheads="1"/>
          </p:cNvPicPr>
          <p:nvPr/>
        </p:nvPicPr>
        <p:blipFill>
          <a:blip r:embed="rId2" cstate="print"/>
          <a:srcRect b="6303"/>
          <a:stretch>
            <a:fillRect/>
          </a:stretch>
        </p:blipFill>
        <p:spPr bwMode="auto">
          <a:xfrm>
            <a:off x="214282" y="142852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оображение 4"/>
          <p:cNvPicPr>
            <a:picLocks noChangeAspect="1" noChangeArrowheads="1"/>
          </p:cNvPicPr>
          <p:nvPr/>
        </p:nvPicPr>
        <p:blipFill>
          <a:blip r:embed="rId2" cstate="print"/>
          <a:srcRect b="10030"/>
          <a:stretch>
            <a:fillRect/>
          </a:stretch>
        </p:blipFill>
        <p:spPr bwMode="auto">
          <a:xfrm>
            <a:off x="214282" y="0"/>
            <a:ext cx="871543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ехнология сит парадокса"/>
          <p:cNvPicPr>
            <a:picLocks noChangeAspect="1" noChangeArrowheads="1"/>
          </p:cNvPicPr>
          <p:nvPr/>
        </p:nvPicPr>
        <p:blipFill>
          <a:blip r:embed="rId2" cstate="print"/>
          <a:srcRect b="38142"/>
          <a:stretch>
            <a:fillRect/>
          </a:stretch>
        </p:blipFill>
        <p:spPr bwMode="auto">
          <a:xfrm>
            <a:off x="285720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566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Формирование способности воображения на материале ситуации парадокса,  пословиц, русских народных сказок.</vt:lpstr>
      <vt:lpstr>Формирование УУД возможно при формировании базовых способностей: - способности понимания; - способности различения; - коммуникативной способности; - способности воображения. </vt:lpstr>
      <vt:lpstr>Воображение - способность сознания создавать идеальный образ возможного реализуемого будущего. </vt:lpstr>
      <vt:lpstr> ПАРАДОКС (от греч. paradoxos - неожиданный, странный),  1) неожиданное, непривычное, расходящееся с традицией утверждение, рассуждение или вывод. 2) в логике - противоречие, полученное в результате логически формально правильного рассуждения, приводящее к взаимно противоречащим заключениям (большой энциклопедический словарь)</vt:lpstr>
      <vt:lpstr>Слайд 5</vt:lpstr>
      <vt:lpstr>Слайд 6</vt:lpstr>
      <vt:lpstr>Слайд 7</vt:lpstr>
      <vt:lpstr>Слайд 8</vt:lpstr>
      <vt:lpstr>Слайд 9</vt:lpstr>
      <vt:lpstr>                                                                        Ситуация парадокса «Встреча у школы». Федор и Боря договорились встретиться у дверей школы в семь часов . Оба мальчика пришли, стояли  около школы в семь часов, но так и не встретились. </vt:lpstr>
      <vt:lpstr>Пословицы.</vt:lpstr>
      <vt:lpstr>     2)«Картинка  +  рассказ  +  пословица».  </vt:lpstr>
      <vt:lpstr>3)«Нарисуй  пословицу».  </vt:lpstr>
      <vt:lpstr>4)«Изобрази  пословицу  схемой». </vt:lpstr>
      <vt:lpstr> 5)Изображение  пословицы  нестандартными  средствами.</vt:lpstr>
      <vt:lpstr>Русские народные сказки.</vt:lpstr>
      <vt:lpstr>2.Сказки от слова "почему?"</vt:lpstr>
      <vt:lpstr>3. "Испорченные" сказки. </vt:lpstr>
      <vt:lpstr> 4. Конструктор для сказок  (карты Проппа).</vt:lpstr>
      <vt:lpstr>5. «Сказка ложь, да в ней намек…»(пословицы)</vt:lpstr>
      <vt:lpstr>Развитию воображения способствуют: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способности воображения на материале ситуации парадокса,  пословиц, русских народных сказок.</dc:title>
  <cp:lastModifiedBy>Sam</cp:lastModifiedBy>
  <cp:revision>15</cp:revision>
  <dcterms:modified xsi:type="dcterms:W3CDTF">2014-02-11T17:21:43Z</dcterms:modified>
</cp:coreProperties>
</file>