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82" r:id="rId3"/>
    <p:sldId id="294" r:id="rId4"/>
    <p:sldId id="283" r:id="rId5"/>
    <p:sldId id="259" r:id="rId6"/>
    <p:sldId id="300" r:id="rId7"/>
    <p:sldId id="260" r:id="rId8"/>
    <p:sldId id="276" r:id="rId9"/>
    <p:sldId id="264" r:id="rId10"/>
    <p:sldId id="265" r:id="rId11"/>
    <p:sldId id="266" r:id="rId12"/>
    <p:sldId id="267" r:id="rId13"/>
    <p:sldId id="277" r:id="rId14"/>
    <p:sldId id="288" r:id="rId15"/>
    <p:sldId id="286" r:id="rId16"/>
    <p:sldId id="287" r:id="rId17"/>
    <p:sldId id="291" r:id="rId18"/>
    <p:sldId id="284" r:id="rId19"/>
    <p:sldId id="293" r:id="rId20"/>
    <p:sldId id="301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8278" autoAdjust="0"/>
  </p:normalViewPr>
  <p:slideViewPr>
    <p:cSldViewPr>
      <p:cViewPr varScale="1">
        <p:scale>
          <a:sx n="63" d="100"/>
          <a:sy n="63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1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3E5752-7E0F-406E-B0EF-BB4747CD8C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3DB9BF-8491-4233-9A2F-A5A7AA167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1"/>
            <a:ext cx="7000924" cy="164307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sz="4800" dirty="0" smtClean="0"/>
              <a:t>In </a:t>
            </a:r>
            <a:r>
              <a:rPr lang="en-US" sz="4800" dirty="0" err="1" smtClean="0"/>
              <a:t>der</a:t>
            </a:r>
            <a:r>
              <a:rPr lang="en-US" sz="4800" dirty="0" smtClean="0"/>
              <a:t> </a:t>
            </a:r>
            <a:r>
              <a:rPr lang="en-US" sz="4800" dirty="0" err="1" smtClean="0"/>
              <a:t>Wohnung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064" y="43148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Учебник немецкого языка«Мозаика»</a:t>
            </a:r>
            <a:endParaRPr lang="en-US" dirty="0" smtClean="0"/>
          </a:p>
          <a:p>
            <a:r>
              <a:rPr lang="ru-RU" dirty="0" smtClean="0"/>
              <a:t>3 класс углубленное изучение немецкого языка</a:t>
            </a:r>
          </a:p>
          <a:p>
            <a:r>
              <a:rPr lang="ru-RU" dirty="0" smtClean="0"/>
              <a:t>Учитель: Гнездова Наталья Алексеевна</a:t>
            </a:r>
          </a:p>
          <a:p>
            <a:r>
              <a:rPr lang="ru-RU" dirty="0" smtClean="0"/>
              <a:t>г.Новоалександровск</a:t>
            </a:r>
          </a:p>
          <a:p>
            <a:r>
              <a:rPr lang="ru-RU" dirty="0" smtClean="0"/>
              <a:t>2012-2013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85949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Tim?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500990" cy="4000528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endParaRPr lang="ru-RU" dirty="0"/>
          </a:p>
        </p:txBody>
      </p:sp>
      <p:pic>
        <p:nvPicPr>
          <p:cNvPr id="4" name="Рисунок 3" descr="16027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36" y="2428868"/>
            <a:ext cx="3428992" cy="3929090"/>
          </a:xfrm>
          <a:prstGeom prst="rect">
            <a:avLst/>
          </a:prstGeom>
        </p:spPr>
      </p:pic>
      <p:pic>
        <p:nvPicPr>
          <p:cNvPr id="7" name="Рисунок 6" descr="Rozovocshyokij__malysh_v_zhyoltom_ber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143380"/>
            <a:ext cx="2143140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857752" y="314324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Neben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   </a:t>
            </a:r>
            <a:r>
              <a:rPr lang="en-US" sz="2400" dirty="0" err="1" smtClean="0"/>
              <a:t>Stuhl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500042"/>
            <a:ext cx="3429024" cy="1357322"/>
          </a:xfrm>
        </p:spPr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Tim?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2500330" cy="1143008"/>
          </a:xfrm>
        </p:spPr>
        <p:txBody>
          <a:bodyPr/>
          <a:lstStyle/>
          <a:p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Bett</a:t>
            </a:r>
            <a:endParaRPr lang="ru-RU" dirty="0"/>
          </a:p>
        </p:txBody>
      </p:sp>
      <p:pic>
        <p:nvPicPr>
          <p:cNvPr id="4" name="Рисунок 3" descr="iCAFM3Q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071678"/>
            <a:ext cx="3462348" cy="2286016"/>
          </a:xfrm>
          <a:prstGeom prst="rect">
            <a:avLst/>
          </a:prstGeom>
        </p:spPr>
      </p:pic>
      <p:pic>
        <p:nvPicPr>
          <p:cNvPr id="7" name="Рисунок 6" descr="Rozovocshyokij__malysh_v_zhyoltom_ber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714752"/>
            <a:ext cx="2143140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1"/>
            <a:ext cx="6000792" cy="1143007"/>
          </a:xfrm>
        </p:spPr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Tim?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215370" cy="5214974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120208172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3571868" cy="2714631"/>
          </a:xfrm>
          <a:prstGeom prst="rect">
            <a:avLst/>
          </a:prstGeom>
        </p:spPr>
      </p:pic>
      <p:pic>
        <p:nvPicPr>
          <p:cNvPr id="6" name="Рисунок 5" descr="spintos4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480" y="2428868"/>
            <a:ext cx="2857520" cy="378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150017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Zwischen</a:t>
            </a:r>
            <a:r>
              <a:rPr lang="en-US" sz="3200" dirty="0" smtClean="0"/>
              <a:t> </a:t>
            </a:r>
            <a:r>
              <a:rPr lang="en-US" sz="3200" dirty="0" err="1" smtClean="0"/>
              <a:t>dem</a:t>
            </a:r>
            <a:r>
              <a:rPr lang="en-US" sz="3200" dirty="0" smtClean="0"/>
              <a:t> </a:t>
            </a:r>
            <a:r>
              <a:rPr lang="en-US" sz="3200" dirty="0" err="1" smtClean="0"/>
              <a:t>Tisch</a:t>
            </a:r>
            <a:r>
              <a:rPr lang="en-US" sz="3200" dirty="0" smtClean="0"/>
              <a:t> und </a:t>
            </a:r>
            <a:r>
              <a:rPr lang="en-US" sz="3200" dirty="0" err="1" smtClean="0"/>
              <a:t>dem</a:t>
            </a:r>
            <a:r>
              <a:rPr lang="en-US" sz="3200" dirty="0" smtClean="0"/>
              <a:t> </a:t>
            </a:r>
            <a:r>
              <a:rPr lang="en-US" sz="3200" dirty="0" err="1" smtClean="0"/>
              <a:t>Schrank</a:t>
            </a:r>
            <a:endParaRPr lang="ru-RU" sz="3200" dirty="0"/>
          </a:p>
        </p:txBody>
      </p:sp>
      <p:pic>
        <p:nvPicPr>
          <p:cNvPr id="8" name="Рисунок 7" descr="Rozovocshyokij__malysh_v_zhyoltom_ber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857628"/>
            <a:ext cx="200026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357430"/>
            <a:ext cx="7406640" cy="107157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hinter </a:t>
            </a:r>
            <a:r>
              <a:rPr lang="en-US" sz="3600" b="1" dirty="0" err="1" smtClean="0"/>
              <a:t>dem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Sessel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Rozovocshyokij__malysh_v_zhyoltom_ber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143380"/>
            <a:ext cx="1500198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at_soft_shool_mebel_igri_clip_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714752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4286280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</a:t>
            </a:r>
            <a:r>
              <a:rPr lang="en-US" sz="3200" dirty="0" smtClean="0"/>
              <a:t>An </a:t>
            </a:r>
            <a:r>
              <a:rPr lang="en-US" sz="3200" dirty="0" err="1" smtClean="0"/>
              <a:t>der</a:t>
            </a:r>
            <a:r>
              <a:rPr lang="en-US" sz="3200" dirty="0" smtClean="0"/>
              <a:t> Wand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14290"/>
            <a:ext cx="4643470" cy="15001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</a:t>
            </a:r>
            <a:r>
              <a:rPr lang="en-US" sz="3600" dirty="0" err="1" smtClean="0"/>
              <a:t>Wo</a:t>
            </a:r>
            <a:r>
              <a:rPr lang="en-US" sz="3600" dirty="0" smtClean="0"/>
              <a:t> </a:t>
            </a:r>
            <a:r>
              <a:rPr lang="en-US" sz="3600" dirty="0" err="1" smtClean="0"/>
              <a:t>ist</a:t>
            </a:r>
            <a:r>
              <a:rPr lang="en-US" sz="3600" dirty="0" smtClean="0"/>
              <a:t> das </a:t>
            </a:r>
            <a:r>
              <a:rPr lang="en-US" sz="3600" dirty="0" err="1" smtClean="0"/>
              <a:t>Bild</a:t>
            </a:r>
            <a:r>
              <a:rPr lang="en-US" sz="3600" dirty="0" smtClean="0"/>
              <a:t>?   </a:t>
            </a:r>
            <a:endParaRPr lang="ru-RU" sz="3600" dirty="0"/>
          </a:p>
        </p:txBody>
      </p:sp>
      <p:pic>
        <p:nvPicPr>
          <p:cNvPr id="4" name="Рисунок 3" descr="---123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000372"/>
            <a:ext cx="671517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Sachen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643998" cy="5715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58" name="PubOvalCallout"/>
          <p:cNvSpPr>
            <a:spLocks noEditPoints="1" noChangeArrowheads="1"/>
          </p:cNvSpPr>
          <p:nvPr/>
        </p:nvSpPr>
        <p:spPr bwMode="auto">
          <a:xfrm>
            <a:off x="285720" y="1500174"/>
            <a:ext cx="1828800" cy="135732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рядом -</a:t>
            </a:r>
            <a:endParaRPr lang="ru-RU" dirty="0"/>
          </a:p>
        </p:txBody>
      </p:sp>
      <p:sp>
        <p:nvSpPr>
          <p:cNvPr id="19459" name="PubOvalCallout"/>
          <p:cNvSpPr>
            <a:spLocks noEditPoints="1" noChangeArrowheads="1"/>
          </p:cNvSpPr>
          <p:nvPr/>
        </p:nvSpPr>
        <p:spPr bwMode="auto">
          <a:xfrm>
            <a:off x="0" y="3143248"/>
            <a:ext cx="1828800" cy="1285884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PubOvalCallout"/>
          <p:cNvSpPr>
            <a:spLocks noEditPoints="1" noChangeArrowheads="1"/>
          </p:cNvSpPr>
          <p:nvPr/>
        </p:nvSpPr>
        <p:spPr bwMode="auto">
          <a:xfrm>
            <a:off x="4214810" y="4929198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между</a:t>
            </a:r>
            <a:endParaRPr lang="ru-RU" dirty="0"/>
          </a:p>
        </p:txBody>
      </p:sp>
      <p:sp>
        <p:nvSpPr>
          <p:cNvPr id="19461" name="PubOvalCallout"/>
          <p:cNvSpPr>
            <a:spLocks noEditPoints="1" noChangeArrowheads="1"/>
          </p:cNvSpPr>
          <p:nvPr/>
        </p:nvSpPr>
        <p:spPr bwMode="auto">
          <a:xfrm>
            <a:off x="2428860" y="4714884"/>
            <a:ext cx="1828800" cy="178592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2" name="PubOvalCallout"/>
          <p:cNvSpPr>
            <a:spLocks noEditPoints="1" noChangeArrowheads="1"/>
          </p:cNvSpPr>
          <p:nvPr/>
        </p:nvSpPr>
        <p:spPr bwMode="auto">
          <a:xfrm>
            <a:off x="7072330" y="2928934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3" name="PubOvalCallout"/>
          <p:cNvSpPr>
            <a:spLocks noEditPoints="1" noChangeArrowheads="1"/>
          </p:cNvSpPr>
          <p:nvPr/>
        </p:nvSpPr>
        <p:spPr bwMode="auto">
          <a:xfrm>
            <a:off x="285720" y="4857760"/>
            <a:ext cx="2357454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</a:t>
            </a:r>
          </a:p>
          <a:p>
            <a:r>
              <a:rPr lang="ru-RU" dirty="0" smtClean="0"/>
              <a:t>(вертикально)</a:t>
            </a:r>
            <a:endParaRPr lang="ru-RU" dirty="0"/>
          </a:p>
        </p:txBody>
      </p:sp>
      <p:sp>
        <p:nvSpPr>
          <p:cNvPr id="19464" name="PubOvalCallout"/>
          <p:cNvSpPr>
            <a:spLocks noEditPoints="1" noChangeArrowheads="1"/>
          </p:cNvSpPr>
          <p:nvPr/>
        </p:nvSpPr>
        <p:spPr bwMode="auto">
          <a:xfrm>
            <a:off x="6858016" y="1571612"/>
            <a:ext cx="1828800" cy="135732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перед</a:t>
            </a:r>
            <a:endParaRPr lang="ru-RU" dirty="0"/>
          </a:p>
        </p:txBody>
      </p:sp>
      <p:sp>
        <p:nvSpPr>
          <p:cNvPr id="19465" name="PubOvalCallout"/>
          <p:cNvSpPr>
            <a:spLocks noEditPoints="1" noChangeArrowheads="1"/>
          </p:cNvSpPr>
          <p:nvPr/>
        </p:nvSpPr>
        <p:spPr bwMode="auto">
          <a:xfrm>
            <a:off x="5357818" y="3000372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под</a:t>
            </a:r>
            <a:endParaRPr lang="ru-RU" dirty="0"/>
          </a:p>
        </p:txBody>
      </p:sp>
      <p:sp>
        <p:nvSpPr>
          <p:cNvPr id="19466" name="PubOvalCallout"/>
          <p:cNvSpPr>
            <a:spLocks noEditPoints="1" noChangeArrowheads="1"/>
          </p:cNvSpPr>
          <p:nvPr/>
        </p:nvSpPr>
        <p:spPr bwMode="auto">
          <a:xfrm>
            <a:off x="1785918" y="1428736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7" name="PubOvalCallout"/>
          <p:cNvSpPr>
            <a:spLocks noEditPoints="1" noChangeArrowheads="1"/>
          </p:cNvSpPr>
          <p:nvPr/>
        </p:nvSpPr>
        <p:spPr bwMode="auto">
          <a:xfrm>
            <a:off x="5072066" y="1357298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8" name="PubOvalCallout"/>
          <p:cNvSpPr>
            <a:spLocks noEditPoints="1" noChangeArrowheads="1"/>
          </p:cNvSpPr>
          <p:nvPr/>
        </p:nvSpPr>
        <p:spPr bwMode="auto">
          <a:xfrm>
            <a:off x="1571604" y="3429000"/>
            <a:ext cx="1828800" cy="142876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</a:t>
            </a:r>
            <a:endParaRPr lang="ru-RU" dirty="0"/>
          </a:p>
        </p:txBody>
      </p:sp>
      <p:sp>
        <p:nvSpPr>
          <p:cNvPr id="19469" name="PubOvalCallout"/>
          <p:cNvSpPr>
            <a:spLocks noEditPoints="1" noChangeArrowheads="1"/>
          </p:cNvSpPr>
          <p:nvPr/>
        </p:nvSpPr>
        <p:spPr bwMode="auto">
          <a:xfrm>
            <a:off x="3500430" y="1357298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 (горизонт)</a:t>
            </a:r>
            <a:endParaRPr lang="ru-RU" dirty="0"/>
          </a:p>
        </p:txBody>
      </p:sp>
      <p:sp>
        <p:nvSpPr>
          <p:cNvPr id="19470" name="PubOvalCallout"/>
          <p:cNvSpPr>
            <a:spLocks noEditPoints="1" noChangeArrowheads="1"/>
          </p:cNvSpPr>
          <p:nvPr/>
        </p:nvSpPr>
        <p:spPr bwMode="auto">
          <a:xfrm>
            <a:off x="3428992" y="307181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6" name="PubOvalCallout"/>
          <p:cNvSpPr>
            <a:spLocks noEditPoints="1" noChangeArrowheads="1"/>
          </p:cNvSpPr>
          <p:nvPr/>
        </p:nvSpPr>
        <p:spPr bwMode="auto">
          <a:xfrm>
            <a:off x="5357818" y="414338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PubOvalCallout"/>
          <p:cNvSpPr>
            <a:spLocks noEditPoints="1" noChangeArrowheads="1"/>
          </p:cNvSpPr>
          <p:nvPr/>
        </p:nvSpPr>
        <p:spPr bwMode="auto">
          <a:xfrm>
            <a:off x="7072330" y="450057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над</a:t>
            </a:r>
            <a:endParaRPr lang="ru-RU" dirty="0"/>
          </a:p>
        </p:txBody>
      </p:sp>
      <p:sp>
        <p:nvSpPr>
          <p:cNvPr id="16388" name="PubOvalCallout"/>
          <p:cNvSpPr>
            <a:spLocks noEditPoints="1" noChangeArrowheads="1"/>
          </p:cNvSpPr>
          <p:nvPr/>
        </p:nvSpPr>
        <p:spPr bwMode="auto">
          <a:xfrm>
            <a:off x="5929322" y="525780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6386" grpId="0" animBg="1"/>
      <p:bldP spid="16387" grpId="0" animBg="1"/>
      <p:bldP spid="163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71612"/>
          </a:xfrm>
        </p:spPr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Sachen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643998" cy="5214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58" name="PubOvalCallout"/>
          <p:cNvSpPr>
            <a:spLocks noEditPoints="1" noChangeArrowheads="1"/>
          </p:cNvSpPr>
          <p:nvPr/>
        </p:nvSpPr>
        <p:spPr bwMode="auto">
          <a:xfrm>
            <a:off x="285720" y="1500174"/>
            <a:ext cx="1828800" cy="135732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рядом -</a:t>
            </a:r>
            <a:endParaRPr lang="ru-RU" dirty="0"/>
          </a:p>
        </p:txBody>
      </p:sp>
      <p:sp>
        <p:nvSpPr>
          <p:cNvPr id="19459" name="PubOvalCallout"/>
          <p:cNvSpPr>
            <a:spLocks noEditPoints="1" noChangeArrowheads="1"/>
          </p:cNvSpPr>
          <p:nvPr/>
        </p:nvSpPr>
        <p:spPr bwMode="auto">
          <a:xfrm>
            <a:off x="0" y="3143248"/>
            <a:ext cx="1828800" cy="1285884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vor</a:t>
            </a:r>
            <a:endParaRPr lang="ru-RU" dirty="0"/>
          </a:p>
        </p:txBody>
      </p:sp>
      <p:sp>
        <p:nvSpPr>
          <p:cNvPr id="19460" name="PubOvalCallout"/>
          <p:cNvSpPr>
            <a:spLocks noEditPoints="1" noChangeArrowheads="1"/>
          </p:cNvSpPr>
          <p:nvPr/>
        </p:nvSpPr>
        <p:spPr bwMode="auto">
          <a:xfrm>
            <a:off x="3714744" y="525780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между</a:t>
            </a:r>
            <a:endParaRPr lang="ru-RU" dirty="0"/>
          </a:p>
        </p:txBody>
      </p:sp>
      <p:sp>
        <p:nvSpPr>
          <p:cNvPr id="19461" name="PubOvalCallout"/>
          <p:cNvSpPr>
            <a:spLocks noEditPoints="1" noChangeArrowheads="1"/>
          </p:cNvSpPr>
          <p:nvPr/>
        </p:nvSpPr>
        <p:spPr bwMode="auto">
          <a:xfrm>
            <a:off x="2214546" y="4429132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</a:t>
            </a:r>
            <a:endParaRPr lang="ru-RU" dirty="0"/>
          </a:p>
        </p:txBody>
      </p:sp>
      <p:sp>
        <p:nvSpPr>
          <p:cNvPr id="19462" name="PubOvalCallout"/>
          <p:cNvSpPr>
            <a:spLocks noEditPoints="1" noChangeArrowheads="1"/>
          </p:cNvSpPr>
          <p:nvPr/>
        </p:nvSpPr>
        <p:spPr bwMode="auto">
          <a:xfrm>
            <a:off x="7072330" y="2928934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unter</a:t>
            </a:r>
            <a:endParaRPr lang="ru-RU" dirty="0"/>
          </a:p>
        </p:txBody>
      </p:sp>
      <p:sp>
        <p:nvSpPr>
          <p:cNvPr id="19463" name="PubOvalCallout"/>
          <p:cNvSpPr>
            <a:spLocks noEditPoints="1" noChangeArrowheads="1"/>
          </p:cNvSpPr>
          <p:nvPr/>
        </p:nvSpPr>
        <p:spPr bwMode="auto">
          <a:xfrm>
            <a:off x="285720" y="4857760"/>
            <a:ext cx="214314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на(вертикально)</a:t>
            </a:r>
            <a:endParaRPr lang="ru-RU" dirty="0"/>
          </a:p>
        </p:txBody>
      </p:sp>
      <p:sp>
        <p:nvSpPr>
          <p:cNvPr id="19464" name="PubOvalCallout"/>
          <p:cNvSpPr>
            <a:spLocks noEditPoints="1" noChangeArrowheads="1"/>
          </p:cNvSpPr>
          <p:nvPr/>
        </p:nvSpPr>
        <p:spPr bwMode="auto">
          <a:xfrm>
            <a:off x="6858016" y="1571612"/>
            <a:ext cx="1828800" cy="135732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перед</a:t>
            </a:r>
            <a:endParaRPr lang="ru-RU" dirty="0"/>
          </a:p>
        </p:txBody>
      </p:sp>
      <p:sp>
        <p:nvSpPr>
          <p:cNvPr id="19465" name="PubOvalCallout"/>
          <p:cNvSpPr>
            <a:spLocks noEditPoints="1" noChangeArrowheads="1"/>
          </p:cNvSpPr>
          <p:nvPr/>
        </p:nvSpPr>
        <p:spPr bwMode="auto">
          <a:xfrm>
            <a:off x="5357818" y="3000372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под</a:t>
            </a:r>
            <a:endParaRPr lang="ru-RU" dirty="0"/>
          </a:p>
        </p:txBody>
      </p:sp>
      <p:sp>
        <p:nvSpPr>
          <p:cNvPr id="19466" name="PubOvalCallout"/>
          <p:cNvSpPr>
            <a:spLocks noEditPoints="1" noChangeArrowheads="1"/>
          </p:cNvSpPr>
          <p:nvPr/>
        </p:nvSpPr>
        <p:spPr bwMode="auto">
          <a:xfrm>
            <a:off x="1571604" y="1714488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neben</a:t>
            </a:r>
            <a:endParaRPr lang="ru-RU" dirty="0"/>
          </a:p>
        </p:txBody>
      </p:sp>
      <p:sp>
        <p:nvSpPr>
          <p:cNvPr id="19467" name="PubOvalCallout"/>
          <p:cNvSpPr>
            <a:spLocks noEditPoints="1" noChangeArrowheads="1"/>
          </p:cNvSpPr>
          <p:nvPr/>
        </p:nvSpPr>
        <p:spPr bwMode="auto">
          <a:xfrm>
            <a:off x="5072066" y="1500174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auf</a:t>
            </a:r>
            <a:endParaRPr lang="ru-RU" dirty="0"/>
          </a:p>
        </p:txBody>
      </p:sp>
      <p:sp>
        <p:nvSpPr>
          <p:cNvPr id="19468" name="PubOvalCallout"/>
          <p:cNvSpPr>
            <a:spLocks noEditPoints="1" noChangeArrowheads="1"/>
          </p:cNvSpPr>
          <p:nvPr/>
        </p:nvSpPr>
        <p:spPr bwMode="auto">
          <a:xfrm>
            <a:off x="1571604" y="3429000"/>
            <a:ext cx="1828800" cy="142876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</a:t>
            </a:r>
            <a:endParaRPr lang="ru-RU" dirty="0"/>
          </a:p>
        </p:txBody>
      </p:sp>
      <p:sp>
        <p:nvSpPr>
          <p:cNvPr id="19469" name="PubOvalCallout"/>
          <p:cNvSpPr>
            <a:spLocks noEditPoints="1" noChangeArrowheads="1"/>
          </p:cNvSpPr>
          <p:nvPr/>
        </p:nvSpPr>
        <p:spPr bwMode="auto">
          <a:xfrm>
            <a:off x="3214678" y="1571612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 (горизонт)</a:t>
            </a:r>
            <a:endParaRPr lang="ru-RU" dirty="0"/>
          </a:p>
        </p:txBody>
      </p:sp>
      <p:sp>
        <p:nvSpPr>
          <p:cNvPr id="19470" name="PubOvalCallout"/>
          <p:cNvSpPr>
            <a:spLocks noEditPoints="1" noChangeArrowheads="1"/>
          </p:cNvSpPr>
          <p:nvPr/>
        </p:nvSpPr>
        <p:spPr bwMode="auto">
          <a:xfrm>
            <a:off x="3428992" y="307181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hinter</a:t>
            </a:r>
            <a:endParaRPr lang="ru-RU" dirty="0"/>
          </a:p>
        </p:txBody>
      </p:sp>
      <p:sp>
        <p:nvSpPr>
          <p:cNvPr id="16386" name="PubOvalCallout"/>
          <p:cNvSpPr>
            <a:spLocks noEditPoints="1" noChangeArrowheads="1"/>
          </p:cNvSpPr>
          <p:nvPr/>
        </p:nvSpPr>
        <p:spPr bwMode="auto">
          <a:xfrm>
            <a:off x="4786314" y="4429132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zwischen</a:t>
            </a:r>
            <a:endParaRPr lang="ru-RU" dirty="0"/>
          </a:p>
        </p:txBody>
      </p:sp>
      <p:sp>
        <p:nvSpPr>
          <p:cNvPr id="16387" name="PubOvalCallout"/>
          <p:cNvSpPr>
            <a:spLocks noEditPoints="1" noChangeArrowheads="1"/>
          </p:cNvSpPr>
          <p:nvPr/>
        </p:nvSpPr>
        <p:spPr bwMode="auto">
          <a:xfrm>
            <a:off x="7072330" y="450057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над</a:t>
            </a:r>
            <a:endParaRPr lang="ru-RU" dirty="0"/>
          </a:p>
        </p:txBody>
      </p:sp>
      <p:sp>
        <p:nvSpPr>
          <p:cNvPr id="16388" name="PubOvalCallout"/>
          <p:cNvSpPr>
            <a:spLocks noEditPoints="1" noChangeArrowheads="1"/>
          </p:cNvSpPr>
          <p:nvPr/>
        </p:nvSpPr>
        <p:spPr bwMode="auto">
          <a:xfrm>
            <a:off x="5929322" y="525780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über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6386" grpId="0" animBg="1"/>
      <p:bldP spid="16387" grpId="0" animBg="1"/>
      <p:bldP spid="163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214422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Lesen</a:t>
            </a:r>
            <a:r>
              <a:rPr lang="en-US" dirty="0" smtClean="0"/>
              <a:t>  </a:t>
            </a:r>
            <a:r>
              <a:rPr lang="en-US" dirty="0" err="1" smtClean="0"/>
              <a:t>wir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2540_152769004754807_125501817481526_306699_39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392909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lehr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643314"/>
            <a:ext cx="3500462" cy="2738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-500090"/>
            <a:ext cx="6929486" cy="1571636"/>
          </a:xfrm>
        </p:spPr>
        <p:txBody>
          <a:bodyPr/>
          <a:lstStyle/>
          <a:p>
            <a:r>
              <a:rPr lang="en-US" dirty="0" smtClean="0"/>
              <a:t>        In der </a:t>
            </a:r>
            <a:r>
              <a:rPr lang="en-US" dirty="0" err="1" smtClean="0"/>
              <a:t>Wohnung</a:t>
            </a:r>
            <a:endParaRPr lang="ru-RU" dirty="0"/>
          </a:p>
        </p:txBody>
      </p:sp>
      <p:pic>
        <p:nvPicPr>
          <p:cNvPr id="1027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2428868"/>
          </a:xfrm>
          <a:prstGeom prst="rect">
            <a:avLst/>
          </a:prstGeom>
          <a:noFill/>
        </p:spPr>
      </p:pic>
      <p:sp>
        <p:nvSpPr>
          <p:cNvPr id="1028" name="Cloud"/>
          <p:cNvSpPr>
            <a:spLocks noChangeAspect="1" noEditPoints="1" noChangeArrowheads="1"/>
          </p:cNvSpPr>
          <p:nvPr/>
        </p:nvSpPr>
        <p:spPr bwMode="auto">
          <a:xfrm>
            <a:off x="428596" y="1428736"/>
            <a:ext cx="1500166" cy="107156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achen</a:t>
            </a:r>
            <a:r>
              <a:rPr lang="en-US" dirty="0" smtClean="0"/>
              <a:t>-</a:t>
            </a:r>
            <a:endParaRPr lang="ru-RU" dirty="0"/>
          </a:p>
        </p:txBody>
      </p:sp>
      <p:sp>
        <p:nvSpPr>
          <p:cNvPr id="1030" name="Cloud"/>
          <p:cNvSpPr>
            <a:spLocks noChangeAspect="1" noEditPoints="1" noChangeArrowheads="1"/>
          </p:cNvSpPr>
          <p:nvPr/>
        </p:nvSpPr>
        <p:spPr bwMode="auto">
          <a:xfrm>
            <a:off x="3571868" y="1285860"/>
            <a:ext cx="1785950" cy="135732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zuhören</a:t>
            </a:r>
            <a:endParaRPr lang="ru-RU" dirty="0"/>
          </a:p>
        </p:txBody>
      </p:sp>
      <p:sp>
        <p:nvSpPr>
          <p:cNvPr id="1032" name="Cloud"/>
          <p:cNvSpPr>
            <a:spLocks noChangeAspect="1" noEditPoints="1" noChangeArrowheads="1"/>
          </p:cNvSpPr>
          <p:nvPr/>
        </p:nvSpPr>
        <p:spPr bwMode="auto">
          <a:xfrm>
            <a:off x="2214546" y="2500306"/>
            <a:ext cx="2000232" cy="12858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aufstehen</a:t>
            </a:r>
            <a:endParaRPr lang="ru-RU" dirty="0"/>
          </a:p>
        </p:txBody>
      </p:sp>
      <p:sp>
        <p:nvSpPr>
          <p:cNvPr id="1034" name="Cloud"/>
          <p:cNvSpPr>
            <a:spLocks noChangeAspect="1" noEditPoints="1" noChangeArrowheads="1"/>
          </p:cNvSpPr>
          <p:nvPr/>
        </p:nvSpPr>
        <p:spPr bwMode="auto">
          <a:xfrm>
            <a:off x="6786578" y="1428736"/>
            <a:ext cx="2071702" cy="1785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gehen</a:t>
            </a:r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1036" name="Cloud"/>
          <p:cNvSpPr>
            <a:spLocks noChangeAspect="1" noEditPoints="1" noChangeArrowheads="1"/>
          </p:cNvSpPr>
          <p:nvPr/>
        </p:nvSpPr>
        <p:spPr bwMode="auto">
          <a:xfrm>
            <a:off x="285720" y="3786190"/>
            <a:ext cx="2071702" cy="135732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wandern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643570" y="2428868"/>
          <a:ext cx="114300" cy="215900"/>
        </p:xfrm>
        <a:graphic>
          <a:graphicData uri="http://schemas.openxmlformats.org/presentationml/2006/ole">
            <p:oleObj spid="_x0000_s28674" name="Формула" r:id="rId4" imgW="114120" imgH="215640" progId="Equation.3">
              <p:embed/>
            </p:oleObj>
          </a:graphicData>
        </a:graphic>
      </p:graphicFrame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071670" y="3500438"/>
            <a:ext cx="214314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bekommen</a:t>
            </a:r>
            <a:endParaRPr lang="ru-RU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400800" y="3214686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essen</a:t>
            </a:r>
            <a:endParaRPr lang="ru-RU" dirty="0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929058" y="3643315"/>
            <a:ext cx="2743200" cy="15716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frühstücken</a:t>
            </a:r>
            <a:endParaRPr lang="ru-RU" dirty="0"/>
          </a:p>
        </p:txBody>
      </p:sp>
      <p:sp>
        <p:nvSpPr>
          <p:cNvPr id="22" name="Cloud"/>
          <p:cNvSpPr>
            <a:spLocks noGrp="1" noChangeAspect="1" noEditPoints="1" noChangeArrowheads="1"/>
          </p:cNvSpPr>
          <p:nvPr>
            <p:ph type="subTitle" idx="1"/>
          </p:nvPr>
        </p:nvSpPr>
        <p:spPr bwMode="auto">
          <a:xfrm>
            <a:off x="2000232" y="1428736"/>
            <a:ext cx="1714512" cy="12858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err="1" smtClean="0"/>
              <a:t>gemacht</a:t>
            </a:r>
            <a:endParaRPr lang="ru-RU" sz="1800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214942" y="1214422"/>
            <a:ext cx="1643074" cy="12858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zugehört</a:t>
            </a:r>
            <a:endParaRPr lang="ru-RU" dirty="0"/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357158" y="2428868"/>
            <a:ext cx="2214578" cy="150019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gegangen</a:t>
            </a:r>
            <a:endParaRPr lang="ru-RU" dirty="0"/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4143372" y="2357430"/>
            <a:ext cx="2214578" cy="1571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aufgestanden</a:t>
            </a:r>
            <a:endParaRPr lang="ru-RU" dirty="0"/>
          </a:p>
        </p:txBody>
      </p:sp>
      <p:sp>
        <p:nvSpPr>
          <p:cNvPr id="27" name="Cloud"/>
          <p:cNvSpPr>
            <a:spLocks noChangeAspect="1" noEditPoints="1" noChangeArrowheads="1"/>
          </p:cNvSpPr>
          <p:nvPr/>
        </p:nvSpPr>
        <p:spPr bwMode="auto">
          <a:xfrm>
            <a:off x="0" y="5000636"/>
            <a:ext cx="2214578" cy="15716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gewandert</a:t>
            </a:r>
            <a:endParaRPr lang="ru-RU" dirty="0"/>
          </a:p>
        </p:txBody>
      </p:sp>
      <p:sp>
        <p:nvSpPr>
          <p:cNvPr id="28" name="Cloud"/>
          <p:cNvSpPr>
            <a:spLocks noChangeAspect="1" noEditPoints="1" noChangeArrowheads="1"/>
          </p:cNvSpPr>
          <p:nvPr/>
        </p:nvSpPr>
        <p:spPr bwMode="auto">
          <a:xfrm>
            <a:off x="1785918" y="521495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bekommen</a:t>
            </a:r>
            <a:endParaRPr lang="ru-RU" dirty="0"/>
          </a:p>
        </p:txBody>
      </p:sp>
      <p:sp>
        <p:nvSpPr>
          <p:cNvPr id="29" name="Cloud"/>
          <p:cNvSpPr>
            <a:spLocks noChangeAspect="1" noEditPoints="1" noChangeArrowheads="1"/>
          </p:cNvSpPr>
          <p:nvPr/>
        </p:nvSpPr>
        <p:spPr bwMode="auto">
          <a:xfrm>
            <a:off x="4214810" y="5019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gefrüstückt</a:t>
            </a:r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6400800" y="5019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gegessen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30" grpId="0" animBg="1"/>
      <p:bldP spid="1032" grpId="0" animBg="1"/>
      <p:bldP spid="1034" grpId="0" animBg="1"/>
      <p:bldP spid="1036" grpId="0" animBg="1"/>
      <p:bldP spid="4" grpId="0" animBg="1"/>
      <p:bldP spid="6" grpId="1" animBg="1"/>
      <p:bldP spid="8" grpId="0" animBg="1"/>
      <p:bldP spid="22" grpId="0" animBg="1"/>
      <p:bldP spid="23" grpId="0" animBg="1"/>
      <p:bldP spid="25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357298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en-US" dirty="0" err="1" smtClean="0"/>
              <a:t>Ergänze</a:t>
            </a:r>
            <a:r>
              <a:rPr lang="en-US" dirty="0" smtClean="0"/>
              <a:t> das </a:t>
            </a:r>
            <a:r>
              <a:rPr lang="en-US" dirty="0" err="1" smtClean="0"/>
              <a:t>Partizip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ΙΙ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8143900" cy="4429156"/>
          </a:xfrm>
        </p:spPr>
        <p:txBody>
          <a:bodyPr>
            <a:normAutofit/>
          </a:bodyPr>
          <a:lstStyle/>
          <a:p>
            <a:r>
              <a:rPr lang="en-US" dirty="0" smtClean="0"/>
              <a:t>Was </a:t>
            </a:r>
            <a:r>
              <a:rPr lang="en-US" b="1" i="1" dirty="0" err="1" smtClean="0">
                <a:solidFill>
                  <a:srgbClr val="FF0000"/>
                </a:solidFill>
              </a:rPr>
              <a:t>habt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gestern</a:t>
            </a:r>
            <a:r>
              <a:rPr lang="en-US" dirty="0" smtClean="0"/>
              <a:t> </a:t>
            </a:r>
            <a:r>
              <a:rPr lang="en-US" dirty="0" err="1" smtClean="0"/>
              <a:t>Abend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gemacht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--------- am Computer ---------------(</a:t>
            </a:r>
            <a:r>
              <a:rPr lang="en-US" dirty="0" err="1" smtClean="0"/>
              <a:t>spielen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Junge</a:t>
            </a:r>
            <a:r>
              <a:rPr lang="en-US" dirty="0" smtClean="0"/>
              <a:t> ----------um </a:t>
            </a:r>
            <a:r>
              <a:rPr lang="en-US" dirty="0" err="1" smtClean="0"/>
              <a:t>siebenUhr</a:t>
            </a:r>
            <a:r>
              <a:rPr lang="en-US" dirty="0" smtClean="0"/>
              <a:t> ----------(</a:t>
            </a:r>
            <a:r>
              <a:rPr lang="en-US" dirty="0" err="1" smtClean="0"/>
              <a:t>aufstehen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----------- </a:t>
            </a:r>
            <a:r>
              <a:rPr lang="en-US" dirty="0" err="1" smtClean="0"/>
              <a:t>gestern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meinen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r>
              <a:rPr lang="en-US" dirty="0" smtClean="0"/>
              <a:t> ins Kino----------(</a:t>
            </a:r>
            <a:r>
              <a:rPr lang="en-US" dirty="0" err="1" smtClean="0"/>
              <a:t>gehen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47255460_335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85728"/>
            <a:ext cx="2857521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314327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57158" y="428604"/>
          <a:ext cx="3786214" cy="5786478"/>
        </p:xfrm>
        <a:graphic>
          <a:graphicData uri="http://schemas.openxmlformats.org/presentationml/2006/ole">
            <p:oleObj spid="_x0000_s61442" name="Документ" r:id="rId3" imgW="6932143" imgH="105144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1571636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err="1" smtClean="0"/>
              <a:t>Schreibt</a:t>
            </a:r>
            <a:r>
              <a:rPr lang="en-US" dirty="0" smtClean="0"/>
              <a:t> die </a:t>
            </a:r>
            <a:r>
              <a:rPr lang="en-US" dirty="0" err="1" smtClean="0"/>
              <a:t>Hausaugabe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428868"/>
            <a:ext cx="7406640" cy="392909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ru-RU" sz="3600" dirty="0" err="1" smtClean="0"/>
              <a:t>уч</a:t>
            </a:r>
            <a:r>
              <a:rPr lang="ru-RU" sz="3600" dirty="0" smtClean="0"/>
              <a:t>., с. 24, №5</a:t>
            </a:r>
          </a:p>
          <a:p>
            <a:r>
              <a:rPr lang="ru-RU" sz="3600" dirty="0" smtClean="0"/>
              <a:t>  повторить предлоги.</a:t>
            </a:r>
            <a:endParaRPr lang="ru-RU" sz="3600" dirty="0"/>
          </a:p>
        </p:txBody>
      </p:sp>
      <p:pic>
        <p:nvPicPr>
          <p:cNvPr id="4" name="Рисунок 3" descr="47255460_335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00438"/>
            <a:ext cx="321471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80724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J02363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7255460_335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321471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50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spintos4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285992"/>
            <a:ext cx="2000264" cy="1785950"/>
          </a:xfrm>
          <a:prstGeom prst="rect">
            <a:avLst/>
          </a:prstGeom>
        </p:spPr>
      </p:pic>
      <p:pic>
        <p:nvPicPr>
          <p:cNvPr id="9" name="Рисунок 8" descr="iCAFM3Q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357694"/>
            <a:ext cx="1785950" cy="1285884"/>
          </a:xfrm>
          <a:prstGeom prst="rect">
            <a:avLst/>
          </a:prstGeom>
        </p:spPr>
      </p:pic>
      <p:pic>
        <p:nvPicPr>
          <p:cNvPr id="10" name="Рисунок 9" descr="4855391_f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571744"/>
            <a:ext cx="1571636" cy="1500198"/>
          </a:xfrm>
          <a:prstGeom prst="rect">
            <a:avLst/>
          </a:prstGeom>
        </p:spPr>
      </p:pic>
      <p:pic>
        <p:nvPicPr>
          <p:cNvPr id="11" name="Рисунок 10" descr="16027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643314"/>
            <a:ext cx="1928826" cy="1857388"/>
          </a:xfrm>
          <a:prstGeom prst="rect">
            <a:avLst/>
          </a:prstGeom>
        </p:spPr>
      </p:pic>
      <p:pic>
        <p:nvPicPr>
          <p:cNvPr id="12" name="Рисунок 11" descr="cat_soft_shool_mebel_igri_clip_image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143380"/>
            <a:ext cx="1857388" cy="1928826"/>
          </a:xfrm>
          <a:prstGeom prst="rect">
            <a:avLst/>
          </a:prstGeom>
        </p:spPr>
      </p:pic>
      <p:pic>
        <p:nvPicPr>
          <p:cNvPr id="14" name="Рисунок 13" descr="iCA05JC2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143116"/>
            <a:ext cx="2071702" cy="157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"/>
            <a:ext cx="5572164" cy="150017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Wohnung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7129490" cy="3424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1571612"/>
            <a:ext cx="7143750" cy="5286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/>
          <a:lstStyle/>
          <a:p>
            <a:r>
              <a:rPr lang="en-US" dirty="0" smtClean="0"/>
              <a:t>  Was </a:t>
            </a:r>
            <a:r>
              <a:rPr lang="en-US" dirty="0" err="1" smtClean="0"/>
              <a:t>sind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Wohnung</a:t>
            </a:r>
            <a:r>
              <a:rPr lang="en-US" dirty="0" smtClean="0"/>
              <a:t>?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15370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at_soft_shool_mebel_igri_clip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1857388" cy="1928826"/>
          </a:xfrm>
          <a:prstGeom prst="rect">
            <a:avLst/>
          </a:prstGeom>
        </p:spPr>
      </p:pic>
      <p:pic>
        <p:nvPicPr>
          <p:cNvPr id="5" name="Рисунок 4" descr="iCAFM3Q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1785950" cy="1285884"/>
          </a:xfrm>
          <a:prstGeom prst="rect">
            <a:avLst/>
          </a:prstGeom>
        </p:spPr>
      </p:pic>
      <p:pic>
        <p:nvPicPr>
          <p:cNvPr id="6" name="Рисунок 5" descr="120208172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500174"/>
            <a:ext cx="3143272" cy="1785950"/>
          </a:xfrm>
          <a:prstGeom prst="rect">
            <a:avLst/>
          </a:prstGeom>
        </p:spPr>
      </p:pic>
      <p:pic>
        <p:nvPicPr>
          <p:cNvPr id="7" name="Рисунок 6" descr="16027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571612"/>
            <a:ext cx="1928826" cy="1785950"/>
          </a:xfrm>
          <a:prstGeom prst="rect">
            <a:avLst/>
          </a:prstGeom>
        </p:spPr>
      </p:pic>
      <p:pic>
        <p:nvPicPr>
          <p:cNvPr id="8" name="Рисунок 7" descr="4855391_f5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1571612"/>
            <a:ext cx="1571636" cy="1500198"/>
          </a:xfrm>
          <a:prstGeom prst="rect">
            <a:avLst/>
          </a:prstGeom>
        </p:spPr>
      </p:pic>
      <p:pic>
        <p:nvPicPr>
          <p:cNvPr id="9" name="Рисунок 8" descr="x_5fd2dff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3571876"/>
            <a:ext cx="1840992" cy="1428760"/>
          </a:xfrm>
          <a:prstGeom prst="rect">
            <a:avLst/>
          </a:prstGeom>
        </p:spPr>
      </p:pic>
      <p:pic>
        <p:nvPicPr>
          <p:cNvPr id="10" name="Рисунок 9" descr="spintos44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5072050"/>
            <a:ext cx="2000264" cy="1785950"/>
          </a:xfrm>
          <a:prstGeom prst="rect">
            <a:avLst/>
          </a:prstGeom>
        </p:spPr>
      </p:pic>
      <p:pic>
        <p:nvPicPr>
          <p:cNvPr id="11" name="Рисунок 10" descr="---123~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9124" y="3286124"/>
            <a:ext cx="20002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946389_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3714752"/>
            <a:ext cx="1891628" cy="2000264"/>
          </a:xfrm>
          <a:prstGeom prst="rect">
            <a:avLst/>
          </a:prstGeom>
        </p:spPr>
      </p:pic>
      <p:pic>
        <p:nvPicPr>
          <p:cNvPr id="13" name="Рисунок 12" descr="iCA05JC2J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9058" y="5143512"/>
            <a:ext cx="2071702" cy="157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r>
              <a:rPr lang="en-US" dirty="0" err="1" smtClean="0"/>
              <a:t>Finde</a:t>
            </a:r>
            <a:r>
              <a:rPr lang="en-US" dirty="0" smtClean="0"/>
              <a:t> die </a:t>
            </a:r>
            <a:r>
              <a:rPr lang="en-US" dirty="0" err="1" smtClean="0"/>
              <a:t>passende</a:t>
            </a:r>
            <a:r>
              <a:rPr lang="en-US" dirty="0" smtClean="0"/>
              <a:t> </a:t>
            </a:r>
            <a:r>
              <a:rPr lang="en-US" dirty="0" err="1" smtClean="0"/>
              <a:t>Pluralform</a:t>
            </a:r>
            <a:endParaRPr lang="ru-RU" dirty="0"/>
          </a:p>
        </p:txBody>
      </p:sp>
      <p:pic>
        <p:nvPicPr>
          <p:cNvPr id="1638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1728216" cy="18214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2145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Tisch</a:t>
            </a:r>
            <a:r>
              <a:rPr lang="en-US" dirty="0" smtClean="0"/>
              <a:t> -</a:t>
            </a:r>
            <a:endParaRPr lang="ru-RU" dirty="0"/>
          </a:p>
        </p:txBody>
      </p:sp>
      <p:pic>
        <p:nvPicPr>
          <p:cNvPr id="16388" name="Picture 4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1728216" cy="1821485"/>
          </a:xfrm>
          <a:prstGeom prst="rect">
            <a:avLst/>
          </a:prstGeom>
          <a:noFill/>
        </p:spPr>
      </p:pic>
      <p:pic>
        <p:nvPicPr>
          <p:cNvPr id="16389" name="Picture 5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1728216" cy="1821485"/>
          </a:xfrm>
          <a:prstGeom prst="rect">
            <a:avLst/>
          </a:prstGeom>
          <a:noFill/>
        </p:spPr>
      </p:pic>
      <p:pic>
        <p:nvPicPr>
          <p:cNvPr id="16390" name="Picture 6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1728216" cy="1821485"/>
          </a:xfrm>
          <a:prstGeom prst="rect">
            <a:avLst/>
          </a:prstGeom>
          <a:noFill/>
        </p:spPr>
      </p:pic>
      <p:pic>
        <p:nvPicPr>
          <p:cNvPr id="16391" name="Picture 7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1728216" cy="1821485"/>
          </a:xfrm>
          <a:prstGeom prst="rect">
            <a:avLst/>
          </a:prstGeom>
          <a:noFill/>
        </p:spPr>
      </p:pic>
      <p:pic>
        <p:nvPicPr>
          <p:cNvPr id="16392" name="Picture 8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429132"/>
            <a:ext cx="1728216" cy="1821485"/>
          </a:xfrm>
          <a:prstGeom prst="rect">
            <a:avLst/>
          </a:prstGeom>
          <a:noFill/>
        </p:spPr>
      </p:pic>
      <p:pic>
        <p:nvPicPr>
          <p:cNvPr id="16393" name="Picture 9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14422"/>
            <a:ext cx="1728216" cy="1821485"/>
          </a:xfrm>
          <a:prstGeom prst="rect">
            <a:avLst/>
          </a:prstGeom>
          <a:noFill/>
        </p:spPr>
      </p:pic>
      <p:pic>
        <p:nvPicPr>
          <p:cNvPr id="16394" name="Picture 10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286124"/>
            <a:ext cx="1728216" cy="1821485"/>
          </a:xfrm>
          <a:prstGeom prst="rect">
            <a:avLst/>
          </a:prstGeom>
          <a:noFill/>
        </p:spPr>
      </p:pic>
      <p:pic>
        <p:nvPicPr>
          <p:cNvPr id="16395" name="Picture 11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1728216" cy="182148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57619" y="2357430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Sessel</a:t>
            </a:r>
            <a:r>
              <a:rPr lang="en-US" dirty="0" smtClean="0"/>
              <a:t>-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00958" y="2143116"/>
            <a:ext cx="12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Bild</a:t>
            </a:r>
            <a:r>
              <a:rPr lang="en-US" dirty="0" smtClean="0"/>
              <a:t> -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5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4643446"/>
            <a:ext cx="134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Sofa -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50" y="5286388"/>
            <a:ext cx="130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Bett</a:t>
            </a:r>
            <a:r>
              <a:rPr lang="en-US" dirty="0" smtClean="0"/>
              <a:t> -</a:t>
            </a:r>
            <a:endParaRPr lang="ru-RU" dirty="0"/>
          </a:p>
        </p:txBody>
      </p:sp>
      <p:pic>
        <p:nvPicPr>
          <p:cNvPr id="21" name="Picture 3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1728216" cy="1821485"/>
          </a:xfrm>
          <a:prstGeom prst="rect">
            <a:avLst/>
          </a:prstGeom>
          <a:noFill/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9429782" y="1142984"/>
            <a:ext cx="642943" cy="5429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Finde</a:t>
            </a:r>
            <a:r>
              <a:rPr lang="en-US" dirty="0" smtClean="0"/>
              <a:t> die </a:t>
            </a:r>
            <a:r>
              <a:rPr lang="en-US" dirty="0" err="1" smtClean="0"/>
              <a:t>passende</a:t>
            </a:r>
            <a:r>
              <a:rPr lang="en-US" dirty="0" smtClean="0"/>
              <a:t> </a:t>
            </a:r>
            <a:r>
              <a:rPr lang="en-US" dirty="0" err="1" smtClean="0"/>
              <a:t>Pluralform</a:t>
            </a:r>
            <a:endParaRPr lang="ru-RU" dirty="0"/>
          </a:p>
        </p:txBody>
      </p:sp>
      <p:pic>
        <p:nvPicPr>
          <p:cNvPr id="16387" name="Picture 3" descr="C:\Program Files\Microsoft Office\MEDIA\CAGCAT10\j0229389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1728216" cy="1821485"/>
          </a:xfrm>
          <a:prstGeom prst="rect">
            <a:avLst/>
          </a:prstGeom>
          <a:noFill/>
        </p:spPr>
      </p:pic>
      <p:pic>
        <p:nvPicPr>
          <p:cNvPr id="1638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1728216" cy="18214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2145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Tisch</a:t>
            </a:r>
            <a:r>
              <a:rPr lang="en-US" dirty="0" smtClean="0"/>
              <a:t> -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3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Tische</a:t>
            </a:r>
            <a:endParaRPr lang="ru-RU" dirty="0"/>
          </a:p>
        </p:txBody>
      </p:sp>
      <p:pic>
        <p:nvPicPr>
          <p:cNvPr id="16388" name="Picture 4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1728216" cy="1821485"/>
          </a:xfrm>
          <a:prstGeom prst="rect">
            <a:avLst/>
          </a:prstGeom>
          <a:noFill/>
        </p:spPr>
      </p:pic>
      <p:pic>
        <p:nvPicPr>
          <p:cNvPr id="16389" name="Picture 5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1728216" cy="1821485"/>
          </a:xfrm>
          <a:prstGeom prst="rect">
            <a:avLst/>
          </a:prstGeom>
          <a:noFill/>
        </p:spPr>
      </p:pic>
      <p:pic>
        <p:nvPicPr>
          <p:cNvPr id="16390" name="Picture 6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1728216" cy="1821485"/>
          </a:xfrm>
          <a:prstGeom prst="rect">
            <a:avLst/>
          </a:prstGeom>
          <a:noFill/>
        </p:spPr>
      </p:pic>
      <p:pic>
        <p:nvPicPr>
          <p:cNvPr id="16391" name="Picture 7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1728216" cy="1821485"/>
          </a:xfrm>
          <a:prstGeom prst="rect">
            <a:avLst/>
          </a:prstGeom>
          <a:noFill/>
        </p:spPr>
      </p:pic>
      <p:pic>
        <p:nvPicPr>
          <p:cNvPr id="16392" name="Picture 8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429132"/>
            <a:ext cx="1728216" cy="1821485"/>
          </a:xfrm>
          <a:prstGeom prst="rect">
            <a:avLst/>
          </a:prstGeom>
          <a:noFill/>
        </p:spPr>
      </p:pic>
      <p:pic>
        <p:nvPicPr>
          <p:cNvPr id="16393" name="Picture 9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14422"/>
            <a:ext cx="1728216" cy="1821485"/>
          </a:xfrm>
          <a:prstGeom prst="rect">
            <a:avLst/>
          </a:prstGeom>
          <a:noFill/>
        </p:spPr>
      </p:pic>
      <p:pic>
        <p:nvPicPr>
          <p:cNvPr id="16394" name="Picture 10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286124"/>
            <a:ext cx="1728216" cy="1821485"/>
          </a:xfrm>
          <a:prstGeom prst="rect">
            <a:avLst/>
          </a:prstGeom>
          <a:noFill/>
        </p:spPr>
      </p:pic>
      <p:pic>
        <p:nvPicPr>
          <p:cNvPr id="16395" name="Picture 11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1728216" cy="182148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57619" y="2357430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Sessel</a:t>
            </a:r>
            <a:r>
              <a:rPr lang="en-US" dirty="0" smtClean="0"/>
              <a:t>-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Sessel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00958" y="2143116"/>
            <a:ext cx="12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Bild</a:t>
            </a:r>
            <a:r>
              <a:rPr lang="en-US" dirty="0" smtClean="0"/>
              <a:t> -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5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Bilder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4643446"/>
            <a:ext cx="134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Sofa -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714876" y="5072074"/>
            <a:ext cx="125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Sofas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50" y="5286388"/>
            <a:ext cx="130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Bett</a:t>
            </a:r>
            <a:r>
              <a:rPr lang="en-US" dirty="0" smtClean="0"/>
              <a:t> -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286644" y="3857628"/>
            <a:ext cx="153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Betten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unser</a:t>
            </a:r>
            <a:r>
              <a:rPr lang="en-US" dirty="0" smtClean="0"/>
              <a:t> Tim?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at_soft_shool_mebel_igri_clip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214686"/>
            <a:ext cx="4143404" cy="3357586"/>
          </a:xfrm>
          <a:prstGeom prst="rect">
            <a:avLst/>
          </a:prstGeom>
        </p:spPr>
      </p:pic>
      <p:pic>
        <p:nvPicPr>
          <p:cNvPr id="8" name="Рисунок 7" descr="Rozovocshyokij__malysh_v_zhyoltom_ber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00174"/>
            <a:ext cx="157163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14480" y="3105835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Über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Sessel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im</a:t>
            </a:r>
            <a:r>
              <a:rPr lang="en-US" sz="2400" dirty="0" smtClean="0"/>
              <a:t>)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6929486" cy="1143007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Tim?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14554"/>
            <a:ext cx="6915176" cy="3424246"/>
          </a:xfrm>
        </p:spPr>
        <p:txBody>
          <a:bodyPr/>
          <a:lstStyle/>
          <a:p>
            <a:r>
              <a:rPr lang="en-US" dirty="0" smtClean="0"/>
              <a:t>                                                      </a:t>
            </a:r>
            <a:endParaRPr lang="ru-RU" dirty="0"/>
          </a:p>
        </p:txBody>
      </p:sp>
      <p:pic>
        <p:nvPicPr>
          <p:cNvPr id="4" name="Рисунок 3" descr="120208172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4286280" cy="3000396"/>
          </a:xfrm>
          <a:prstGeom prst="rect">
            <a:avLst/>
          </a:prstGeom>
        </p:spPr>
      </p:pic>
      <p:pic>
        <p:nvPicPr>
          <p:cNvPr id="7" name="Рисунок 6" descr="Rozovocshyokij__malysh_v_zhyoltom_ber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85926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6314" y="2786059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400" b="1" dirty="0" smtClean="0"/>
              <a:t>Auf </a:t>
            </a:r>
            <a:r>
              <a:rPr lang="en-US" sz="2400" b="1" dirty="0" err="1" smtClean="0"/>
              <a:t>dem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Tisch</a:t>
            </a:r>
            <a:r>
              <a:rPr lang="en-US" sz="2400" b="1" dirty="0" smtClean="0"/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844</TotalTime>
  <Words>266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Солнцестояние</vt:lpstr>
      <vt:lpstr>Формула</vt:lpstr>
      <vt:lpstr>Документ</vt:lpstr>
      <vt:lpstr>   In der Wohnung</vt:lpstr>
      <vt:lpstr>Слайд 2</vt:lpstr>
      <vt:lpstr>Слайд 3</vt:lpstr>
      <vt:lpstr>In der Wohnung</vt:lpstr>
      <vt:lpstr>  Was sind in der Wohnung?         </vt:lpstr>
      <vt:lpstr>Finde die passende Pluralform</vt:lpstr>
      <vt:lpstr>Finde die passende Pluralform</vt:lpstr>
      <vt:lpstr>Wo ist unser Tim?</vt:lpstr>
      <vt:lpstr>            Wo ist Tim?</vt:lpstr>
      <vt:lpstr>                Wo ist Tim?</vt:lpstr>
      <vt:lpstr>Wo ist Tim?</vt:lpstr>
      <vt:lpstr>Wo ist Tim?</vt:lpstr>
      <vt:lpstr>hinter dem Sessel</vt:lpstr>
      <vt:lpstr>     An der Wand</vt:lpstr>
      <vt:lpstr>Wo sind die Sachen?</vt:lpstr>
      <vt:lpstr>Wo sind die Sachen?</vt:lpstr>
      <vt:lpstr>  Lesen  wir!</vt:lpstr>
      <vt:lpstr>        In der Wohnung</vt:lpstr>
      <vt:lpstr>     Ergänze das Partizip ΙΙ</vt:lpstr>
      <vt:lpstr>Слайд 20</vt:lpstr>
      <vt:lpstr>   Schreibt die Hausaugabe.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90</cp:revision>
  <dcterms:created xsi:type="dcterms:W3CDTF">2012-11-18T18:30:59Z</dcterms:created>
  <dcterms:modified xsi:type="dcterms:W3CDTF">2012-11-29T16:21:07Z</dcterms:modified>
</cp:coreProperties>
</file>