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2" r:id="rId2"/>
    <p:sldId id="256" r:id="rId3"/>
    <p:sldId id="257" r:id="rId4"/>
    <p:sldId id="273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4" r:id="rId19"/>
    <p:sldId id="271" r:id="rId20"/>
    <p:sldId id="275" r:id="rId21"/>
    <p:sldId id="276" r:id="rId22"/>
    <p:sldId id="277" r:id="rId23"/>
    <p:sldId id="281" r:id="rId24"/>
    <p:sldId id="282" r:id="rId25"/>
    <p:sldId id="280" r:id="rId26"/>
    <p:sldId id="279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1B7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9CC982-ED45-4A30-A0B5-4FE4F6EB722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FF15D4D4-981C-492D-9FED-D240140D0A0E}">
      <dgm:prSet/>
      <dgm:spPr/>
      <dgm:t>
        <a:bodyPr/>
        <a:lstStyle/>
        <a:p>
          <a:pPr algn="ctr" rtl="0"/>
          <a:r>
            <a:rPr lang="en-US" b="1" dirty="0" smtClean="0"/>
            <a:t>Read and translate the text.</a:t>
          </a:r>
          <a:endParaRPr lang="ru-RU" b="1" dirty="0"/>
        </a:p>
      </dgm:t>
    </dgm:pt>
    <dgm:pt modelId="{FB26A7B5-3BB7-41F7-91E2-2E40A62C43AB}" type="parTrans" cxnId="{0F62A1B1-BBEE-4979-8545-5839FC42A493}">
      <dgm:prSet/>
      <dgm:spPr/>
      <dgm:t>
        <a:bodyPr/>
        <a:lstStyle/>
        <a:p>
          <a:endParaRPr lang="ru-RU"/>
        </a:p>
      </dgm:t>
    </dgm:pt>
    <dgm:pt modelId="{3B1392AD-1641-4516-B96F-0B1DB401ED7C}" type="sibTrans" cxnId="{0F62A1B1-BBEE-4979-8545-5839FC42A493}">
      <dgm:prSet/>
      <dgm:spPr/>
      <dgm:t>
        <a:bodyPr/>
        <a:lstStyle/>
        <a:p>
          <a:endParaRPr lang="ru-RU"/>
        </a:p>
      </dgm:t>
    </dgm:pt>
    <dgm:pt modelId="{35EBAEF1-33E7-4F7C-8269-F84EF0713962}" type="pres">
      <dgm:prSet presAssocID="{FB9CC982-ED45-4A30-A0B5-4FE4F6EB722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339AE06-0AF9-437C-9052-543051319F07}" type="pres">
      <dgm:prSet presAssocID="{FF15D4D4-981C-492D-9FED-D240140D0A0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6CB19D9-0379-499B-9867-3803E3C570AD}" type="presOf" srcId="{FF15D4D4-981C-492D-9FED-D240140D0A0E}" destId="{1339AE06-0AF9-437C-9052-543051319F07}" srcOrd="0" destOrd="0" presId="urn:microsoft.com/office/officeart/2005/8/layout/vList2"/>
    <dgm:cxn modelId="{0F62A1B1-BBEE-4979-8545-5839FC42A493}" srcId="{FB9CC982-ED45-4A30-A0B5-4FE4F6EB7227}" destId="{FF15D4D4-981C-492D-9FED-D240140D0A0E}" srcOrd="0" destOrd="0" parTransId="{FB26A7B5-3BB7-41F7-91E2-2E40A62C43AB}" sibTransId="{3B1392AD-1641-4516-B96F-0B1DB401ED7C}"/>
    <dgm:cxn modelId="{3E3FEE89-A534-43F0-9340-CB525C5645EB}" type="presOf" srcId="{FB9CC982-ED45-4A30-A0B5-4FE4F6EB7227}" destId="{35EBAEF1-33E7-4F7C-8269-F84EF0713962}" srcOrd="0" destOrd="0" presId="urn:microsoft.com/office/officeart/2005/8/layout/vList2"/>
    <dgm:cxn modelId="{D1A739E1-682B-4068-9816-44069616CBEC}" type="presParOf" srcId="{35EBAEF1-33E7-4F7C-8269-F84EF0713962}" destId="{1339AE06-0AF9-437C-9052-543051319F07}" srcOrd="0" destOrd="0" presId="urn:microsoft.com/office/officeart/2005/8/layout/vList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Группа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Полилиния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1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C5CBC0A0-CCD5-47DA-A1F2-B23BC75ED731}" type="datetimeFigureOut">
              <a:rPr lang="en-US"/>
              <a:pPr>
                <a:defRPr/>
              </a:pPr>
              <a:t>1/12/2013</a:t>
            </a:fld>
            <a:endParaRPr lang="en-US"/>
          </a:p>
        </p:txBody>
      </p:sp>
      <p:sp>
        <p:nvSpPr>
          <p:cNvPr id="12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9BFF65DE-4D66-48C7-9ED6-7EDA3C6328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37DE33-293A-4608-A437-4009B821C86B}" type="datetimeFigureOut">
              <a:rPr lang="en-US"/>
              <a:pPr>
                <a:defRPr/>
              </a:pPr>
              <a:t>1/12/2013</a:t>
            </a:fld>
            <a:endParaRPr lang="en-US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76B863-14DB-431C-A3A5-D79E8A78A1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AFFFF-60DB-417B-9DE6-9D10009D6B05}" type="datetimeFigureOut">
              <a:rPr lang="en-US"/>
              <a:pPr>
                <a:defRPr/>
              </a:pPr>
              <a:t>1/12/2013</a:t>
            </a:fld>
            <a:endParaRPr lang="en-US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D1AF4-AF5B-4D20-9EC7-6D7274CFA5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3A5D9C-1A09-4A9D-A115-498FBCB20D9C}" type="datetimeFigureOut">
              <a:rPr lang="en-US"/>
              <a:pPr>
                <a:defRPr/>
              </a:pPr>
              <a:t>1/12/2013</a:t>
            </a:fld>
            <a:endParaRPr lang="en-US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9AADC-9E7C-43CC-B5E1-03EEC71D0C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Нашивка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FE03907-BE24-4E7D-A3D8-F26AA5723EFD}" type="datetimeFigureOut">
              <a:rPr lang="en-US"/>
              <a:pPr>
                <a:defRPr/>
              </a:pPr>
              <a:t>1/12/2013</a:t>
            </a:fld>
            <a:endParaRPr lang="en-US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ED04FD2-F5EA-4099-ADA6-36E85F40D3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5C336A3-0BD7-4393-85D5-7AE45A5D91AF}" type="datetimeFigureOut">
              <a:rPr lang="en-US"/>
              <a:pPr>
                <a:defRPr/>
              </a:pPr>
              <a:t>1/12/2013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2E17C8E-0492-4787-AFA7-E65D7CFA01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48AA02A-A11F-4812-A74D-B1604861ECAC}" type="datetimeFigureOut">
              <a:rPr lang="en-US"/>
              <a:pPr>
                <a:defRPr/>
              </a:pPr>
              <a:t>1/12/2013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8874E27-48D1-4B0E-B784-25D8628548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AECC3EC-C8A7-4E6B-9CCD-D08A1B6DE637}" type="datetimeFigureOut">
              <a:rPr lang="en-US"/>
              <a:pPr>
                <a:defRPr/>
              </a:pPr>
              <a:t>1/12/2013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F3ABC57-865E-4D2C-A544-BBE28B7D1A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116D9-D134-4615-A6D0-FABE4BE84C57}" type="datetimeFigureOut">
              <a:rPr lang="en-US"/>
              <a:pPr>
                <a:defRPr/>
              </a:pPr>
              <a:t>1/12/2013</a:t>
            </a:fld>
            <a:endParaRPr lang="en-US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D39F8-DFC7-44EB-86EA-391D2077DB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24F22FD-1150-4317-8C1F-DE14CE459D3B}" type="datetimeFigureOut">
              <a:rPr lang="en-US"/>
              <a:pPr>
                <a:defRPr/>
              </a:pPr>
              <a:t>1/12/2013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25A1B4C-7866-479E-8F59-C841ABADB8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олилиния 5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рямоугольный треугольник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Нашивка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9E53319E-0596-4C49-92AB-603D0C5687C0}" type="datetimeFigureOut">
              <a:rPr lang="en-US"/>
              <a:pPr>
                <a:defRPr/>
              </a:pPr>
              <a:t>1/12/2013</a:t>
            </a:fld>
            <a:endParaRPr lang="en-US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F5A17DB7-3295-45F4-B3C1-DBBB8ABC4D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A250DDCB-EB72-466D-AE75-0B191BB501BF}" type="datetimeFigureOut">
              <a:rPr lang="en-US"/>
              <a:pPr>
                <a:defRPr/>
              </a:pPr>
              <a:t>1/12/2013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CC18C3AD-186A-47DB-8BB8-ED11FA7978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1" r:id="rId2"/>
    <p:sldLayoutId id="2147483756" r:id="rId3"/>
    <p:sldLayoutId id="2147483757" r:id="rId4"/>
    <p:sldLayoutId id="2147483758" r:id="rId5"/>
    <p:sldLayoutId id="2147483759" r:id="rId6"/>
    <p:sldLayoutId id="2147483752" r:id="rId7"/>
    <p:sldLayoutId id="2147483760" r:id="rId8"/>
    <p:sldLayoutId id="2147483761" r:id="rId9"/>
    <p:sldLayoutId id="2147483753" r:id="rId10"/>
    <p:sldLayoutId id="214748375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user\&#1052;&#1086;&#1080;%20&#1076;&#1086;&#1082;&#1091;&#1084;&#1077;&#1085;&#1090;&#1099;\&#1040;&#1085;&#1075;&#1083;&#1080;&#1081;&#1089;&#1082;&#1080;&#1081;%20&#1103;&#1079;&#1099;&#1082;\&#1052;&#1091;&#1083;&#1100;&#1090;&#1080;&#1082;&#1080;%20&#1080;%20&#1074;&#1080;&#1076;&#1077;&#1086;\MULTIK.wmv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ед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8800" y="1600200"/>
            <a:ext cx="5562600" cy="4267199"/>
          </a:xfrm>
          <a:prstGeom prst="roundRect">
            <a:avLst/>
          </a:prstGeom>
          <a:ln>
            <a:solidFill>
              <a:schemeClr val="accent3">
                <a:lumMod val="75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Обобщающий урок по теме «Еда»</a:t>
            </a:r>
            <a:endParaRPr lang="ru-RU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00600" y="5934670"/>
            <a:ext cx="403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Учитель английского языка </a:t>
            </a:r>
          </a:p>
          <a:p>
            <a:r>
              <a:rPr lang="ru-RU" dirty="0" smtClean="0"/>
              <a:t>МБОУ «Гимназия №3» </a:t>
            </a:r>
          </a:p>
          <a:p>
            <a:r>
              <a:rPr lang="ru-RU" dirty="0" smtClean="0"/>
              <a:t>Зинченко О. С.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сахар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714625" y="2196306"/>
            <a:ext cx="3714750" cy="3095625"/>
          </a:xfrm>
          <a:prstGeom prst="snip2DiagRect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Lucida Calligraphy" pitchFamily="66" charset="0"/>
              </a:rPr>
              <a:t>sugar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Содержимое 3" descr="сыр.gif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092325" y="1481138"/>
            <a:ext cx="4959350" cy="452596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cs typeface="Lucida Sans Unicode" pitchFamily="34" charset="0"/>
              </a:rPr>
              <a:t>cheese</a:t>
            </a:r>
            <a:endParaRPr lang="ru-RU" dirty="0">
              <a:solidFill>
                <a:schemeClr val="accent6">
                  <a:lumMod val="50000"/>
                </a:schemeClr>
              </a:solidFill>
              <a:cs typeface="Lucida Sans Unicod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мясо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554692" y="1481138"/>
            <a:ext cx="6034616" cy="4525962"/>
          </a:xfrm>
          <a:prstGeom prst="round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cs typeface="Estrangelo Edessa" pitchFamily="66"/>
              </a:rPr>
              <a:t>meat</a:t>
            </a:r>
            <a:endParaRPr lang="ru-RU" dirty="0">
              <a:solidFill>
                <a:schemeClr val="accent4">
                  <a:lumMod val="50000"/>
                </a:schemeClr>
              </a:solidFill>
              <a:cs typeface="Estrangelo Edessa" pitchFamily="66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Содержимое 3" descr="молоко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24188" y="1624013"/>
            <a:ext cx="3095625" cy="423862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0070C0"/>
                </a:solidFill>
                <a:latin typeface="Rockwell Condensed" pitchFamily="18" charset="0"/>
              </a:rPr>
              <a:t>milk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хлеб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557783" y="1481138"/>
            <a:ext cx="6028433" cy="4525962"/>
          </a:xfrm>
          <a:ln>
            <a:solidFill>
              <a:schemeClr val="accent3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0000"/>
                </a:solidFill>
                <a:latin typeface="Lucida Handwriting" pitchFamily="66" charset="0"/>
              </a:rPr>
              <a:t>bread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сок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0" y="1600200"/>
            <a:ext cx="4343400" cy="4114800"/>
          </a:xfrm>
          <a:prstGeom prst="round2SameRect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0070C0"/>
                </a:solidFill>
                <a:latin typeface="Matura MT Script Capitals" pitchFamily="66" charset="0"/>
              </a:rPr>
              <a:t>juice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Содержимое 3" descr="гном.jpg"/>
          <p:cNvPicPr>
            <a:picLocks noGrp="1" noChangeAspect="1"/>
          </p:cNvPicPr>
          <p:nvPr>
            <p:ph idx="1"/>
          </p:nvPr>
        </p:nvPicPr>
        <p:blipFill>
          <a:blip r:embed="rId2"/>
          <a:srcRect b="3075"/>
          <a:stretch>
            <a:fillRect/>
          </a:stretch>
        </p:blipFill>
        <p:spPr>
          <a:xfrm>
            <a:off x="2438400" y="1890713"/>
            <a:ext cx="4038600" cy="4052887"/>
          </a:xfrm>
        </p:spPr>
      </p:pic>
      <p:sp>
        <p:nvSpPr>
          <p:cNvPr id="5" name="Выноска-облако 4"/>
          <p:cNvSpPr/>
          <p:nvPr/>
        </p:nvSpPr>
        <p:spPr>
          <a:xfrm>
            <a:off x="4419600" y="1752600"/>
            <a:ext cx="2438400" cy="13716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Hi! My name is </a:t>
            </a:r>
            <a:r>
              <a:rPr lang="en-US" dirty="0" err="1"/>
              <a:t>Goomy</a:t>
            </a:r>
            <a:r>
              <a:rPr lang="en-US" dirty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914399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An electronic letter</a:t>
            </a:r>
            <a:endParaRPr lang="ru-RU" dirty="0"/>
          </a:p>
        </p:txBody>
      </p:sp>
      <p:sp>
        <p:nvSpPr>
          <p:cNvPr id="4" name="Вертикальный свиток 3"/>
          <p:cNvSpPr/>
          <p:nvPr/>
        </p:nvSpPr>
        <p:spPr>
          <a:xfrm>
            <a:off x="762000" y="1371600"/>
            <a:ext cx="6781800" cy="4953000"/>
          </a:xfrm>
          <a:prstGeom prst="vertic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Hello, boys and girls! I’m a gnome. My name is </a:t>
            </a:r>
            <a:r>
              <a:rPr lang="en-US" sz="2800" dirty="0" err="1"/>
              <a:t>Goomy</a:t>
            </a:r>
            <a:r>
              <a:rPr lang="en-US" sz="2800" dirty="0"/>
              <a:t>. I like to jump, dance and run. And I like to eat very much. I have a riddle for you. Guess what I like to eat. Exercise in your sheets of paper will help you. Write me back, please. Your friend, </a:t>
            </a:r>
            <a:r>
              <a:rPr lang="en-US" sz="2800" dirty="0" err="1"/>
              <a:t>Goomy</a:t>
            </a:r>
            <a:r>
              <a:rPr lang="en-US" sz="2800" dirty="0"/>
              <a:t>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бутерброд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932955" y="1481138"/>
            <a:ext cx="5278090" cy="4525962"/>
          </a:xfrm>
          <a:prstGeom prst="snip2DiagRect">
            <a:avLst/>
          </a:prstGeom>
          <a:effectLst>
            <a:innerShdw blurRad="63500" dist="50800" dir="10800000">
              <a:prstClr val="black">
                <a:alpha val="50000"/>
              </a:prstClr>
            </a:inn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7030A0"/>
                </a:solidFill>
                <a:latin typeface="Broadway" pitchFamily="82" charset="0"/>
              </a:rPr>
              <a:t>Sandwich </a:t>
            </a: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ULTIK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1895475" y="1524000"/>
            <a:ext cx="5048250" cy="40386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Let’s rest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52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Содержимое 3" descr="Винни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667000" y="1905000"/>
            <a:ext cx="3886200" cy="3581400"/>
          </a:xfrm>
        </p:spPr>
      </p:pic>
      <p:sp>
        <p:nvSpPr>
          <p:cNvPr id="7" name="Выноска-облако 6"/>
          <p:cNvSpPr/>
          <p:nvPr/>
        </p:nvSpPr>
        <p:spPr>
          <a:xfrm>
            <a:off x="4724400" y="1066800"/>
            <a:ext cx="3124200" cy="11430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Hello, my little friends!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Содержимое 3" descr="Винни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90800" y="1828800"/>
            <a:ext cx="3429000" cy="38862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0070C0"/>
                </a:solidFill>
                <a:latin typeface="Castellar" pitchFamily="18" charset="0"/>
              </a:rPr>
              <a:t>Reading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5" name="Овальная выноска 4"/>
          <p:cNvSpPr/>
          <p:nvPr/>
        </p:nvSpPr>
        <p:spPr>
          <a:xfrm>
            <a:off x="4572000" y="609600"/>
            <a:ext cx="2819400" cy="19050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/>
              <a:t>I can speak English and read.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/>
              <a:t>And you?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685800" y="685801"/>
          <a:ext cx="7772400" cy="914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969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2057400"/>
            <a:ext cx="7772400" cy="2754313"/>
          </a:xfrm>
        </p:spPr>
        <p:txBody>
          <a:bodyPr/>
          <a:lstStyle/>
          <a:p>
            <a:pPr marR="0" algn="l" eaLnBrk="1" hangingPunct="1"/>
            <a:r>
              <a:rPr lang="en-US" sz="3600" smtClean="0">
                <a:solidFill>
                  <a:srgbClr val="4C1B71"/>
                </a:solidFill>
                <a:latin typeface="Berlin Sans FB" pitchFamily="34" charset="0"/>
              </a:rPr>
              <a:t>I am Winnie. I am very nice. I am not very fat. But I am not slim. I live in the forest. I like sweets. I can jump and fly. I have many friends.</a:t>
            </a:r>
            <a:endParaRPr lang="ru-RU" sz="3600" smtClean="0">
              <a:solidFill>
                <a:srgbClr val="4C1B7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33401"/>
            <a:ext cx="7772400" cy="609599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6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Listen to the text and choose the best answer.</a:t>
            </a:r>
            <a:endParaRPr lang="ru-RU" sz="2600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72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295400"/>
            <a:ext cx="7772400" cy="3962400"/>
          </a:xfrm>
        </p:spPr>
        <p:txBody>
          <a:bodyPr/>
          <a:lstStyle/>
          <a:p>
            <a:pPr marL="514350" marR="0" indent="-514350" algn="l" eaLnBrk="1" hangingPunct="1">
              <a:lnSpc>
                <a:spcPct val="80000"/>
              </a:lnSpc>
            </a:pPr>
            <a:r>
              <a:rPr lang="en-US" sz="2500" b="1" smtClean="0">
                <a:solidFill>
                  <a:srgbClr val="7030A0"/>
                </a:solidFill>
              </a:rPr>
              <a:t>1. I am fat because I</a:t>
            </a:r>
            <a:r>
              <a:rPr lang="ru-RU" sz="2500" b="1" smtClean="0">
                <a:solidFill>
                  <a:srgbClr val="7030A0"/>
                </a:solidFill>
              </a:rPr>
              <a:t> </a:t>
            </a:r>
            <a:r>
              <a:rPr lang="en-US" sz="2500" b="1" smtClean="0">
                <a:solidFill>
                  <a:srgbClr val="7030A0"/>
                </a:solidFill>
              </a:rPr>
              <a:t>like to …</a:t>
            </a:r>
          </a:p>
          <a:p>
            <a:pPr marL="514350" marR="0" indent="-514350" algn="l" eaLnBrk="1" hangingPunct="1">
              <a:lnSpc>
                <a:spcPct val="80000"/>
              </a:lnSpc>
            </a:pPr>
            <a:r>
              <a:rPr lang="en-US" sz="2500" b="1" smtClean="0">
                <a:solidFill>
                  <a:srgbClr val="7030A0"/>
                </a:solidFill>
              </a:rPr>
              <a:t>a) fly               b) eat             c) jump</a:t>
            </a:r>
          </a:p>
          <a:p>
            <a:pPr marL="514350" marR="0" indent="-514350" algn="l" eaLnBrk="1" hangingPunct="1">
              <a:lnSpc>
                <a:spcPct val="80000"/>
              </a:lnSpc>
            </a:pPr>
            <a:r>
              <a:rPr lang="en-US" sz="2500" b="1" smtClean="0">
                <a:solidFill>
                  <a:srgbClr val="7030A0"/>
                </a:solidFill>
              </a:rPr>
              <a:t>2. For breakfast I like ….</a:t>
            </a:r>
          </a:p>
          <a:p>
            <a:pPr marL="514350" marR="0" indent="-514350" algn="l" eaLnBrk="1" hangingPunct="1">
              <a:lnSpc>
                <a:spcPct val="80000"/>
              </a:lnSpc>
            </a:pPr>
            <a:r>
              <a:rPr lang="en-US" sz="2500" b="1" smtClean="0">
                <a:solidFill>
                  <a:srgbClr val="7030A0"/>
                </a:solidFill>
              </a:rPr>
              <a:t>a) sweets        b) milk           c) honey</a:t>
            </a:r>
          </a:p>
          <a:p>
            <a:pPr marL="514350" marR="0" indent="-514350" algn="l" eaLnBrk="1" hangingPunct="1">
              <a:lnSpc>
                <a:spcPct val="80000"/>
              </a:lnSpc>
            </a:pPr>
            <a:r>
              <a:rPr lang="en-US" sz="2500" b="1" smtClean="0">
                <a:solidFill>
                  <a:srgbClr val="7030A0"/>
                </a:solidFill>
              </a:rPr>
              <a:t>3. For lunch I like ….</a:t>
            </a:r>
          </a:p>
          <a:p>
            <a:pPr marL="514350" marR="0" indent="-514350" algn="l" eaLnBrk="1" hangingPunct="1">
              <a:lnSpc>
                <a:spcPct val="80000"/>
              </a:lnSpc>
            </a:pPr>
            <a:r>
              <a:rPr lang="en-US" sz="2500" b="1" smtClean="0">
                <a:solidFill>
                  <a:srgbClr val="7030A0"/>
                </a:solidFill>
              </a:rPr>
              <a:t>a) sweets        b) carrot         c) sugar</a:t>
            </a:r>
          </a:p>
          <a:p>
            <a:pPr marL="514350" marR="0" indent="-514350" algn="l" eaLnBrk="1" hangingPunct="1">
              <a:lnSpc>
                <a:spcPct val="80000"/>
              </a:lnSpc>
            </a:pPr>
            <a:r>
              <a:rPr lang="en-US" sz="2500" b="1" smtClean="0">
                <a:solidFill>
                  <a:srgbClr val="7030A0"/>
                </a:solidFill>
              </a:rPr>
              <a:t>4. I don’t like …. </a:t>
            </a:r>
          </a:p>
          <a:p>
            <a:pPr marL="514350" marR="0" indent="-514350" algn="l" eaLnBrk="1" hangingPunct="1">
              <a:lnSpc>
                <a:spcPct val="80000"/>
              </a:lnSpc>
            </a:pPr>
            <a:r>
              <a:rPr lang="en-US" sz="2500" b="1" smtClean="0">
                <a:solidFill>
                  <a:srgbClr val="7030A0"/>
                </a:solidFill>
              </a:rPr>
              <a:t>a) milk            b) cabbage     c) sandwich</a:t>
            </a:r>
          </a:p>
          <a:p>
            <a:pPr marL="514350" marR="0" indent="-514350" algn="l" eaLnBrk="1" hangingPunct="1">
              <a:lnSpc>
                <a:spcPct val="80000"/>
              </a:lnSpc>
            </a:pPr>
            <a:r>
              <a:rPr lang="en-US" sz="2500" b="1" smtClean="0">
                <a:solidFill>
                  <a:srgbClr val="7030A0"/>
                </a:solidFill>
              </a:rPr>
              <a:t>5. For dinner I drink …</a:t>
            </a:r>
          </a:p>
          <a:p>
            <a:pPr marL="514350" marR="0" indent="-514350" algn="l" eaLnBrk="1" hangingPunct="1">
              <a:lnSpc>
                <a:spcPct val="80000"/>
              </a:lnSpc>
            </a:pPr>
            <a:r>
              <a:rPr lang="en-US" sz="2500" b="1" smtClean="0">
                <a:solidFill>
                  <a:srgbClr val="7030A0"/>
                </a:solidFill>
              </a:rPr>
              <a:t>a) tea              b) coffee         c) juice</a:t>
            </a:r>
            <a:endParaRPr lang="ru-RU" sz="2500" b="1" smtClean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Содержимое 3" descr="Винни с медом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19400" y="1828800"/>
            <a:ext cx="3200400" cy="3352800"/>
          </a:xfrm>
        </p:spPr>
      </p:pic>
      <p:sp>
        <p:nvSpPr>
          <p:cNvPr id="5" name="Овальная выноска 4"/>
          <p:cNvSpPr/>
          <p:nvPr/>
        </p:nvSpPr>
        <p:spPr>
          <a:xfrm>
            <a:off x="4572000" y="685800"/>
            <a:ext cx="2667000" cy="15240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I like honey. What do you like?</a:t>
            </a:r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Содержимое 3" descr="579f06ae672a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347913" y="1481138"/>
            <a:ext cx="4814887" cy="4525962"/>
          </a:xfrm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4419600" y="381000"/>
            <a:ext cx="2971800" cy="1905000"/>
          </a:xfrm>
          <a:prstGeom prst="wedgeRoundRect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I would like sweets and cakes.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What would you like?</a:t>
            </a:r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Содержимое 3" descr="Винни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667000" y="1752600"/>
            <a:ext cx="3352800" cy="3657600"/>
          </a:xfrm>
        </p:spPr>
      </p:pic>
      <p:sp>
        <p:nvSpPr>
          <p:cNvPr id="5" name="Выноска-облако 4"/>
          <p:cNvSpPr/>
          <p:nvPr/>
        </p:nvSpPr>
        <p:spPr>
          <a:xfrm>
            <a:off x="4572000" y="381000"/>
            <a:ext cx="3124200" cy="18288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You are very nice and clever! I like your work at the lesson </a:t>
            </a:r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Содержимое 3" descr="Винни Пух.gif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057400" y="1481138"/>
            <a:ext cx="4343400" cy="4525962"/>
          </a:xfrm>
        </p:spPr>
      </p:pic>
      <p:sp>
        <p:nvSpPr>
          <p:cNvPr id="5" name="Выноска-облако 4"/>
          <p:cNvSpPr/>
          <p:nvPr/>
        </p:nvSpPr>
        <p:spPr>
          <a:xfrm>
            <a:off x="4724400" y="228600"/>
            <a:ext cx="3352800" cy="22098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/>
              <a:t>Thank you for the lesson, my little friends!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90601"/>
            <a:ext cx="7772400" cy="914399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400" i="1" dirty="0" smtClean="0">
                <a:latin typeface="Algerian" pitchFamily="82" charset="0"/>
              </a:rPr>
              <a:t>Our aims:</a:t>
            </a:r>
            <a:endParaRPr lang="ru-RU" sz="5400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905000"/>
            <a:ext cx="6400800" cy="3581400"/>
          </a:xfrm>
        </p:spPr>
        <p:txBody>
          <a:bodyPr/>
          <a:lstStyle/>
          <a:p>
            <a:pPr marR="0" algn="l" eaLnBrk="1" hangingPunct="1"/>
            <a:r>
              <a:rPr lang="en-US" sz="4000" b="1" smtClean="0">
                <a:solidFill>
                  <a:srgbClr val="7030A0"/>
                </a:solidFill>
                <a:latin typeface="Comic Sans MS" pitchFamily="66" charset="0"/>
              </a:rPr>
              <a:t>1. To revise our vocabulary on Food</a:t>
            </a:r>
          </a:p>
          <a:p>
            <a:pPr marR="0" algn="l" eaLnBrk="1" hangingPunct="1"/>
            <a:r>
              <a:rPr lang="en-US" sz="4000" b="1" smtClean="0">
                <a:solidFill>
                  <a:srgbClr val="7030A0"/>
                </a:solidFill>
                <a:latin typeface="Comic Sans MS" pitchFamily="66" charset="0"/>
              </a:rPr>
              <a:t>2. To train reading skills</a:t>
            </a:r>
          </a:p>
          <a:p>
            <a:pPr marR="0" algn="l" eaLnBrk="1" hangingPunct="1"/>
            <a:r>
              <a:rPr lang="en-US" sz="4000" b="1" smtClean="0">
                <a:solidFill>
                  <a:srgbClr val="7030A0"/>
                </a:solidFill>
                <a:latin typeface="Comic Sans MS" pitchFamily="66" charset="0"/>
              </a:rPr>
              <a:t>3. To train listening skills</a:t>
            </a:r>
          </a:p>
          <a:p>
            <a:pPr marR="0" algn="l"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Содержимое 3" descr="обезьянка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09800" y="1481138"/>
            <a:ext cx="4724400" cy="469106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Warming-up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Выноска-облако 4"/>
          <p:cNvSpPr/>
          <p:nvPr/>
        </p:nvSpPr>
        <p:spPr>
          <a:xfrm>
            <a:off x="4495800" y="685800"/>
            <a:ext cx="3352800" cy="19812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Repeat after me!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банан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457200" y="2182527"/>
            <a:ext cx="4038600" cy="3123184"/>
          </a:xfrm>
          <a:scene3d>
            <a:camera prst="perspectiveAbove"/>
            <a:lightRig rig="threePt" dir="t"/>
          </a:scene3d>
        </p:spPr>
      </p:pic>
      <p:pic>
        <p:nvPicPr>
          <p:cNvPr id="6" name="Содержимое 5" descr="бутерброд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4648200" y="2012569"/>
            <a:ext cx="4038600" cy="3463099"/>
          </a:xfrm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Consolas" pitchFamily="49" charset="0"/>
              </a:rPr>
              <a:t>What is this?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Consolas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каша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457200" y="2057400"/>
            <a:ext cx="4038600" cy="3581399"/>
          </a:xfrm>
          <a:ln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Содержимое 5" descr="капуста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4648200" y="2232168"/>
            <a:ext cx="4038600" cy="3023902"/>
          </a:xfrm>
          <a:prstGeom prst="roundRect">
            <a:avLst/>
          </a:prstGeom>
          <a:ln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00B050"/>
                </a:solidFill>
                <a:latin typeface="Constantia" pitchFamily="18" charset="0"/>
              </a:rPr>
              <a:t>What is this?</a:t>
            </a:r>
            <a:endParaRPr lang="ru-RU" dirty="0">
              <a:solidFill>
                <a:srgbClr val="00B050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Содержимое 3" descr="конфеты.gif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90750" y="2259013"/>
            <a:ext cx="4762500" cy="29718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sweets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ыба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366962" y="1534319"/>
            <a:ext cx="4410075" cy="4419600"/>
          </a:xfrm>
          <a:prstGeom prst="roundRect">
            <a:avLst/>
          </a:prstGeom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00B050"/>
                </a:solidFill>
                <a:latin typeface="Harrington" pitchFamily="82" charset="0"/>
              </a:rPr>
              <a:t>fish</a:t>
            </a:r>
            <a:endParaRPr lang="ru-RU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мед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24200" y="1957388"/>
            <a:ext cx="2724150" cy="3810000"/>
          </a:xfrm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0000"/>
                </a:solidFill>
                <a:latin typeface="Forte" pitchFamily="66" charset="0"/>
              </a:rPr>
              <a:t>honey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4F4F4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4F4F4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4F4F4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4F4F4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4F4F4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120</TotalTime>
  <Words>348</Words>
  <PresentationFormat>Экран (4:3)</PresentationFormat>
  <Paragraphs>48</Paragraphs>
  <Slides>26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5" baseType="lpstr">
      <vt:lpstr>Arial</vt:lpstr>
      <vt:lpstr>Lucida Sans Unicode</vt:lpstr>
      <vt:lpstr>Wingdings 3</vt:lpstr>
      <vt:lpstr>Verdana</vt:lpstr>
      <vt:lpstr>Wingdings 2</vt:lpstr>
      <vt:lpstr>Calibri</vt:lpstr>
      <vt:lpstr>Comic Sans MS</vt:lpstr>
      <vt:lpstr>Berlin Sans FB</vt:lpstr>
      <vt:lpstr>Открытая</vt:lpstr>
      <vt:lpstr>Обобщающий урок по теме «Еда»</vt:lpstr>
      <vt:lpstr>Слайд 2</vt:lpstr>
      <vt:lpstr>Our aims:</vt:lpstr>
      <vt:lpstr>Warming-up</vt:lpstr>
      <vt:lpstr>What is this?</vt:lpstr>
      <vt:lpstr>What is this?</vt:lpstr>
      <vt:lpstr>sweets</vt:lpstr>
      <vt:lpstr>fish</vt:lpstr>
      <vt:lpstr>honey</vt:lpstr>
      <vt:lpstr>sugar</vt:lpstr>
      <vt:lpstr>cheese</vt:lpstr>
      <vt:lpstr>meat</vt:lpstr>
      <vt:lpstr>milk</vt:lpstr>
      <vt:lpstr>bread</vt:lpstr>
      <vt:lpstr>juice</vt:lpstr>
      <vt:lpstr>Слайд 16</vt:lpstr>
      <vt:lpstr>An electronic letter</vt:lpstr>
      <vt:lpstr>Sandwich </vt:lpstr>
      <vt:lpstr>Let’s rest</vt:lpstr>
      <vt:lpstr>Reading</vt:lpstr>
      <vt:lpstr>Слайд 21</vt:lpstr>
      <vt:lpstr>Listen to the text and choose the best answer.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20</cp:revision>
  <dcterms:modified xsi:type="dcterms:W3CDTF">2013-01-12T17:50:21Z</dcterms:modified>
</cp:coreProperties>
</file>