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59" r:id="rId22"/>
    <p:sldId id="257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87080-A6D1-4962-A2A0-D65B88913D53}" type="doc">
      <dgm:prSet loTypeId="urn:microsoft.com/office/officeart/2005/8/layout/pyramid2" loCatId="list" qsTypeId="urn:microsoft.com/office/officeart/2005/8/quickstyle/3d4" qsCatId="3D" csTypeId="urn:microsoft.com/office/officeart/2005/8/colors/accent4_1" csCatId="accent4" phldr="1"/>
      <dgm:spPr/>
    </dgm:pt>
    <dgm:pt modelId="{3648C91E-BA71-4E0C-AA56-E8D916F1DD7C}">
      <dgm:prSet phldrT="[Текст]" custT="1"/>
      <dgm:spPr/>
      <dgm:t>
        <a:bodyPr/>
        <a:lstStyle/>
        <a:p>
          <a:r>
            <a:rPr lang="en-US" sz="2800" dirty="0" smtClean="0"/>
            <a:t>continue </a:t>
          </a:r>
        </a:p>
        <a:p>
          <a:r>
            <a:rPr lang="en-US" sz="2800" dirty="0" smtClean="0"/>
            <a:t>our talk</a:t>
          </a:r>
          <a:endParaRPr lang="ru-RU" sz="2800" dirty="0"/>
        </a:p>
      </dgm:t>
    </dgm:pt>
    <dgm:pt modelId="{6679E4D3-53B0-4611-88F0-EE6EB8ABF598}" type="parTrans" cxnId="{FADDCDF3-34D7-4F91-87CF-20382C02E571}">
      <dgm:prSet/>
      <dgm:spPr/>
    </dgm:pt>
    <dgm:pt modelId="{C7C7348E-CA09-49A5-B8AE-7A477E9922AB}" type="sibTrans" cxnId="{FADDCDF3-34D7-4F91-87CF-20382C02E571}">
      <dgm:prSet/>
      <dgm:spPr/>
    </dgm:pt>
    <dgm:pt modelId="{0919391E-65B1-469B-8E9C-9E9FA99D0787}">
      <dgm:prSet phldrT="[Текст]"/>
      <dgm:spPr/>
      <dgm:t>
        <a:bodyPr/>
        <a:lstStyle/>
        <a:p>
          <a:r>
            <a:rPr lang="en-US" dirty="0" smtClean="0"/>
            <a:t>about the Country</a:t>
          </a:r>
          <a:endParaRPr lang="ru-RU" dirty="0"/>
        </a:p>
      </dgm:t>
    </dgm:pt>
    <dgm:pt modelId="{F219D06F-8986-4861-A1F9-9C668FD286DD}" type="parTrans" cxnId="{1283FFDB-22A1-4F69-8584-AB81AFCE4EF9}">
      <dgm:prSet/>
      <dgm:spPr/>
    </dgm:pt>
    <dgm:pt modelId="{3BD22468-1484-46E1-8C6F-C41A64DD3973}" type="sibTrans" cxnId="{1283FFDB-22A1-4F69-8584-AB81AFCE4EF9}">
      <dgm:prSet/>
      <dgm:spPr/>
    </dgm:pt>
    <dgm:pt modelId="{E099E516-70C5-4966-A306-C97CC9EC9F46}">
      <dgm:prSet phldrT="[Текст]"/>
      <dgm:spPr/>
      <dgm:t>
        <a:bodyPr/>
        <a:lstStyle/>
        <a:p>
          <a:r>
            <a:rPr lang="en-US" dirty="0" smtClean="0"/>
            <a:t>and about the City</a:t>
          </a:r>
          <a:endParaRPr lang="ru-RU" dirty="0"/>
        </a:p>
      </dgm:t>
    </dgm:pt>
    <dgm:pt modelId="{C8941BA7-6557-4F44-844B-5012C6C8F2AB}" type="parTrans" cxnId="{251EC3FD-D674-49C8-B0BD-20C315504B1B}">
      <dgm:prSet/>
      <dgm:spPr/>
    </dgm:pt>
    <dgm:pt modelId="{2A4DF55A-1302-4899-90AE-34C83B23E272}" type="sibTrans" cxnId="{251EC3FD-D674-49C8-B0BD-20C315504B1B}">
      <dgm:prSet/>
      <dgm:spPr/>
    </dgm:pt>
    <dgm:pt modelId="{2C1D5470-B87C-4369-9822-2E18A50AF084}" type="pres">
      <dgm:prSet presAssocID="{EFD87080-A6D1-4962-A2A0-D65B88913D53}" presName="compositeShape" presStyleCnt="0">
        <dgm:presLayoutVars>
          <dgm:dir/>
          <dgm:resizeHandles/>
        </dgm:presLayoutVars>
      </dgm:prSet>
      <dgm:spPr/>
    </dgm:pt>
    <dgm:pt modelId="{BE366A3D-E761-4459-93A4-6A430EB86E6D}" type="pres">
      <dgm:prSet presAssocID="{EFD87080-A6D1-4962-A2A0-D65B88913D53}" presName="pyramid" presStyleLbl="node1" presStyleIdx="0" presStyleCnt="1"/>
      <dgm:spPr/>
    </dgm:pt>
    <dgm:pt modelId="{AD0A324B-5503-488C-9DD5-E61A6DD9A955}" type="pres">
      <dgm:prSet presAssocID="{EFD87080-A6D1-4962-A2A0-D65B88913D53}" presName="theList" presStyleCnt="0"/>
      <dgm:spPr/>
    </dgm:pt>
    <dgm:pt modelId="{2F436BEA-33CB-4BC0-99FE-0486A7EAE3DA}" type="pres">
      <dgm:prSet presAssocID="{3648C91E-BA71-4E0C-AA56-E8D916F1DD7C}" presName="aNode" presStyleLbl="fgAcc1" presStyleIdx="0" presStyleCnt="3">
        <dgm:presLayoutVars>
          <dgm:bulletEnabled val="1"/>
        </dgm:presLayoutVars>
      </dgm:prSet>
      <dgm:spPr/>
    </dgm:pt>
    <dgm:pt modelId="{920FEEB0-C44C-4013-B99B-49FDD8525B70}" type="pres">
      <dgm:prSet presAssocID="{3648C91E-BA71-4E0C-AA56-E8D916F1DD7C}" presName="aSpace" presStyleCnt="0"/>
      <dgm:spPr/>
    </dgm:pt>
    <dgm:pt modelId="{2C89FC43-CE79-47DA-8428-5B664A6657EC}" type="pres">
      <dgm:prSet presAssocID="{0919391E-65B1-469B-8E9C-9E9FA99D078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44857-ADF7-4BF3-A341-7BDEDEB0C204}" type="pres">
      <dgm:prSet presAssocID="{0919391E-65B1-469B-8E9C-9E9FA99D0787}" presName="aSpace" presStyleCnt="0"/>
      <dgm:spPr/>
    </dgm:pt>
    <dgm:pt modelId="{5E1F805A-0852-4A32-8570-571DCE82EC2C}" type="pres">
      <dgm:prSet presAssocID="{E099E516-70C5-4966-A306-C97CC9EC9F4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75FD1-1E73-4C85-8226-BFB9EEBAF75F}" type="pres">
      <dgm:prSet presAssocID="{E099E516-70C5-4966-A306-C97CC9EC9F46}" presName="aSpace" presStyleCnt="0"/>
      <dgm:spPr/>
    </dgm:pt>
  </dgm:ptLst>
  <dgm:cxnLst>
    <dgm:cxn modelId="{F3615626-4C89-4455-93E9-B40256F6C253}" type="presOf" srcId="{0919391E-65B1-469B-8E9C-9E9FA99D0787}" destId="{2C89FC43-CE79-47DA-8428-5B664A6657EC}" srcOrd="0" destOrd="0" presId="urn:microsoft.com/office/officeart/2005/8/layout/pyramid2"/>
    <dgm:cxn modelId="{1283FFDB-22A1-4F69-8584-AB81AFCE4EF9}" srcId="{EFD87080-A6D1-4962-A2A0-D65B88913D53}" destId="{0919391E-65B1-469B-8E9C-9E9FA99D0787}" srcOrd="1" destOrd="0" parTransId="{F219D06F-8986-4861-A1F9-9C668FD286DD}" sibTransId="{3BD22468-1484-46E1-8C6F-C41A64DD3973}"/>
    <dgm:cxn modelId="{FADDCDF3-34D7-4F91-87CF-20382C02E571}" srcId="{EFD87080-A6D1-4962-A2A0-D65B88913D53}" destId="{3648C91E-BA71-4E0C-AA56-E8D916F1DD7C}" srcOrd="0" destOrd="0" parTransId="{6679E4D3-53B0-4611-88F0-EE6EB8ABF598}" sibTransId="{C7C7348E-CA09-49A5-B8AE-7A477E9922AB}"/>
    <dgm:cxn modelId="{E0AAE841-3426-44A3-88EA-A47AEE1349BA}" type="presOf" srcId="{EFD87080-A6D1-4962-A2A0-D65B88913D53}" destId="{2C1D5470-B87C-4369-9822-2E18A50AF084}" srcOrd="0" destOrd="0" presId="urn:microsoft.com/office/officeart/2005/8/layout/pyramid2"/>
    <dgm:cxn modelId="{251EC3FD-D674-49C8-B0BD-20C315504B1B}" srcId="{EFD87080-A6D1-4962-A2A0-D65B88913D53}" destId="{E099E516-70C5-4966-A306-C97CC9EC9F46}" srcOrd="2" destOrd="0" parTransId="{C8941BA7-6557-4F44-844B-5012C6C8F2AB}" sibTransId="{2A4DF55A-1302-4899-90AE-34C83B23E272}"/>
    <dgm:cxn modelId="{2B50743E-AA8A-41A9-BB75-A9A042393AC4}" type="presOf" srcId="{E099E516-70C5-4966-A306-C97CC9EC9F46}" destId="{5E1F805A-0852-4A32-8570-571DCE82EC2C}" srcOrd="0" destOrd="0" presId="urn:microsoft.com/office/officeart/2005/8/layout/pyramid2"/>
    <dgm:cxn modelId="{270D659C-FCCD-4249-9FF6-DCF54D5C4845}" type="presOf" srcId="{3648C91E-BA71-4E0C-AA56-E8D916F1DD7C}" destId="{2F436BEA-33CB-4BC0-99FE-0486A7EAE3DA}" srcOrd="0" destOrd="0" presId="urn:microsoft.com/office/officeart/2005/8/layout/pyramid2"/>
    <dgm:cxn modelId="{FD31F306-2081-45CE-9F14-D9CBB4793E1B}" type="presParOf" srcId="{2C1D5470-B87C-4369-9822-2E18A50AF084}" destId="{BE366A3D-E761-4459-93A4-6A430EB86E6D}" srcOrd="0" destOrd="0" presId="urn:microsoft.com/office/officeart/2005/8/layout/pyramid2"/>
    <dgm:cxn modelId="{C4B118BD-E855-42F2-94B6-4BCE71C39C49}" type="presParOf" srcId="{2C1D5470-B87C-4369-9822-2E18A50AF084}" destId="{AD0A324B-5503-488C-9DD5-E61A6DD9A955}" srcOrd="1" destOrd="0" presId="urn:microsoft.com/office/officeart/2005/8/layout/pyramid2"/>
    <dgm:cxn modelId="{DE7F0975-9E0E-467D-98CD-FDBAE4382B47}" type="presParOf" srcId="{AD0A324B-5503-488C-9DD5-E61A6DD9A955}" destId="{2F436BEA-33CB-4BC0-99FE-0486A7EAE3DA}" srcOrd="0" destOrd="0" presId="urn:microsoft.com/office/officeart/2005/8/layout/pyramid2"/>
    <dgm:cxn modelId="{85CC87F4-A000-4425-BBB2-B687F4D730EF}" type="presParOf" srcId="{AD0A324B-5503-488C-9DD5-E61A6DD9A955}" destId="{920FEEB0-C44C-4013-B99B-49FDD8525B70}" srcOrd="1" destOrd="0" presId="urn:microsoft.com/office/officeart/2005/8/layout/pyramid2"/>
    <dgm:cxn modelId="{B212A028-9CEA-4D01-AFF5-6BDA118D2EFF}" type="presParOf" srcId="{AD0A324B-5503-488C-9DD5-E61A6DD9A955}" destId="{2C89FC43-CE79-47DA-8428-5B664A6657EC}" srcOrd="2" destOrd="0" presId="urn:microsoft.com/office/officeart/2005/8/layout/pyramid2"/>
    <dgm:cxn modelId="{FCC71809-DA93-46A7-BB15-E14B4C89B8A0}" type="presParOf" srcId="{AD0A324B-5503-488C-9DD5-E61A6DD9A955}" destId="{18044857-ADF7-4BF3-A341-7BDEDEB0C204}" srcOrd="3" destOrd="0" presId="urn:microsoft.com/office/officeart/2005/8/layout/pyramid2"/>
    <dgm:cxn modelId="{23C29358-A62C-4ECD-8E23-4353E77D878A}" type="presParOf" srcId="{AD0A324B-5503-488C-9DD5-E61A6DD9A955}" destId="{5E1F805A-0852-4A32-8570-571DCE82EC2C}" srcOrd="4" destOrd="0" presId="urn:microsoft.com/office/officeart/2005/8/layout/pyramid2"/>
    <dgm:cxn modelId="{886C6E89-972A-40EA-9B8F-11EED15423EC}" type="presParOf" srcId="{AD0A324B-5503-488C-9DD5-E61A6DD9A955}" destId="{06475FD1-1E73-4C85-8226-BFB9EEBAF75F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43050"/>
            <a:ext cx="5881272" cy="286784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Guess a riddle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Трудный вам задам вопрос: </a:t>
            </a:r>
          </a:p>
          <a:p>
            <a:r>
              <a:rPr lang="ru-RU" dirty="0" smtClean="0"/>
              <a:t>«Как назвали лошадь?» - …</a:t>
            </a:r>
            <a:endParaRPr lang="ru-RU" dirty="0"/>
          </a:p>
        </p:txBody>
      </p:sp>
      <p:pic>
        <p:nvPicPr>
          <p:cNvPr id="7" name="Содержимое 6" descr="905478307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94500"/>
            <a:ext cx="4040188" cy="311203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8572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Я свою Буренку называю: </a:t>
            </a:r>
          </a:p>
          <a:p>
            <a:r>
              <a:rPr lang="ru-RU" dirty="0" smtClean="0"/>
              <a:t>Матушка – коровушка ….</a:t>
            </a:r>
            <a:endParaRPr lang="ru-RU" dirty="0"/>
          </a:p>
        </p:txBody>
      </p:sp>
      <p:pic>
        <p:nvPicPr>
          <p:cNvPr id="8" name="Содержимое 7" descr="1944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2571744"/>
            <a:ext cx="3372657" cy="33726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Harlow Solid Italic" pitchFamily="82" charset="0"/>
              </a:rPr>
              <a:t>Guess a riddle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57256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Что рисуешь доченька? </a:t>
            </a:r>
          </a:p>
          <a:p>
            <a:pPr>
              <a:buFontTx/>
              <a:buChar char="-"/>
            </a:pPr>
            <a:r>
              <a:rPr lang="ru-RU" dirty="0" smtClean="0"/>
              <a:t> Мамочка, смотри! Я рисую дерево, по – </a:t>
            </a:r>
            <a:r>
              <a:rPr lang="ru-RU" dirty="0" err="1" smtClean="0"/>
              <a:t>английски</a:t>
            </a:r>
            <a:r>
              <a:rPr lang="ru-RU" dirty="0" smtClean="0"/>
              <a:t> …</a:t>
            </a:r>
            <a:endParaRPr lang="ru-RU" dirty="0"/>
          </a:p>
        </p:txBody>
      </p:sp>
      <p:pic>
        <p:nvPicPr>
          <p:cNvPr id="7" name="Содержимое 6" descr="tree2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2285992"/>
            <a:ext cx="3492241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Я у тропинки стадо пас. Тропинка по-английски ….</a:t>
            </a:r>
            <a:endParaRPr lang="ru-RU" dirty="0"/>
          </a:p>
        </p:txBody>
      </p:sp>
      <p:pic>
        <p:nvPicPr>
          <p:cNvPr id="8" name="Содержимое 7" descr="untitled 2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942" y="2285992"/>
            <a:ext cx="2642973" cy="3951288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Informal Roman" pitchFamily="66" charset="0"/>
              </a:rPr>
              <a:t>Guess a riddle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холм подняться я решил. Холм по-английски это ….</a:t>
            </a:r>
            <a:endParaRPr lang="ru-RU" dirty="0"/>
          </a:p>
        </p:txBody>
      </p:sp>
      <p:pic>
        <p:nvPicPr>
          <p:cNvPr id="7" name="Содержимое 6" descr="ham_hill_1_440x33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00306"/>
            <a:ext cx="4040188" cy="3165283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8572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Трудился в поле. Все болит. </a:t>
            </a:r>
          </a:p>
          <a:p>
            <a:r>
              <a:rPr lang="ru-RU" dirty="0" smtClean="0"/>
              <a:t>А поле по-английски ….</a:t>
            </a:r>
            <a:endParaRPr lang="ru-RU" dirty="0"/>
          </a:p>
        </p:txBody>
      </p:sp>
      <p:pic>
        <p:nvPicPr>
          <p:cNvPr id="8" name="Содержимое 7" descr="P1010092%20%20field%20128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  <a:prstGeom prst="round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Make up sentences.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28803"/>
            <a:ext cx="7772400" cy="307183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1. a lot of/ hills/ there are/ in the/ green/ country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2. in/ a long/ your/ there is/ town/ river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Chiller" pitchFamily="82" charset="0"/>
              </a:rPr>
              <a:t>Divide the descriptions into 2 columns.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97167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14800"/>
                <a:gridCol w="4114800"/>
              </a:tblGrid>
              <a:tr h="4929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City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Country</a:t>
                      </a:r>
                      <a:endParaRPr lang="ru-RU" sz="2400" dirty="0"/>
                    </a:p>
                  </a:txBody>
                  <a:tcPr/>
                </a:tc>
              </a:tr>
              <a:tr h="492919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92919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92919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435769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3786190"/>
            <a:ext cx="38576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It is big. It is noisy. You can see a lot of cars, buses and trams in the streets.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7158" y="4929198"/>
            <a:ext cx="4000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It is quiet. It is peaceful. It is green. You can see a lot of apple trees there.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071934" y="3786190"/>
            <a:ext cx="4786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The streets are wide and long. There are many people in the streets. They are always busy.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478632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214810" y="4857760"/>
            <a:ext cx="45720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There are a lot of buildings. The houses are big and tall. You can see many bridges.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643174" y="5857892"/>
            <a:ext cx="47863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 The streets are small. There are many animals in the streets.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2.77778E-6 -0.3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-0.03032 L 0.39184 -0.4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42048 -0.189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45504 -0.2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-0.03056 L 0.17344 -0.384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/>
      <p:bldP spid="22532" grpId="0"/>
      <p:bldP spid="225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3"/>
            <a:ext cx="7772400" cy="8572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Mark the correct sentence.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214422"/>
            <a:ext cx="7772400" cy="51435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There are a lot of cow in the country. </a:t>
            </a:r>
          </a:p>
          <a:p>
            <a:pPr marL="457200" indent="-457200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There are a lot of cows in the country. </a:t>
            </a:r>
          </a:p>
          <a:p>
            <a:pPr marL="457200" indent="-457200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There is a lot of cows in the country. </a:t>
            </a:r>
          </a:p>
          <a:p>
            <a:pPr marL="457200" indent="-457200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There are a cow in the country.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928934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√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Juice ITC" pitchFamily="82" charset="0"/>
              </a:rPr>
              <a:t>Complete the sentences.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71613"/>
            <a:ext cx="7772400" cy="392909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There … a lot (</a:t>
            </a:r>
            <a:r>
              <a:rPr lang="ru-RU" sz="3600" dirty="0" smtClean="0">
                <a:solidFill>
                  <a:schemeClr val="tx1"/>
                </a:solidFill>
              </a:rPr>
              <a:t>овец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… in the country. </a:t>
            </a:r>
          </a:p>
          <a:p>
            <a:pPr marL="457200" indent="-457200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There … a lot of </a:t>
            </a:r>
            <a:r>
              <a:rPr lang="ru-RU" sz="3600" dirty="0" smtClean="0">
                <a:solidFill>
                  <a:schemeClr val="tx1"/>
                </a:solidFill>
              </a:rPr>
              <a:t>(рыбы) … </a:t>
            </a:r>
            <a:r>
              <a:rPr lang="en-US" sz="3600" dirty="0" smtClean="0">
                <a:solidFill>
                  <a:schemeClr val="tx1"/>
                </a:solidFill>
              </a:rPr>
              <a:t>in the river. </a:t>
            </a:r>
          </a:p>
          <a:p>
            <a:pPr marL="457200" indent="-457200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… there a lot of gardens in our </a:t>
            </a:r>
            <a:r>
              <a:rPr lang="ru-RU" sz="3600" dirty="0" smtClean="0">
                <a:solidFill>
                  <a:schemeClr val="tx1"/>
                </a:solidFill>
              </a:rPr>
              <a:t>(больших городах)? </a:t>
            </a:r>
          </a:p>
          <a:p>
            <a:pPr marL="457200" indent="-45720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… </a:t>
            </a:r>
            <a:r>
              <a:rPr lang="en-US" sz="3600" dirty="0" smtClean="0">
                <a:solidFill>
                  <a:schemeClr val="tx1"/>
                </a:solidFill>
              </a:rPr>
              <a:t>there a lot of shops in our </a:t>
            </a:r>
            <a:r>
              <a:rPr lang="ru-RU" sz="3600" dirty="0" smtClean="0">
                <a:solidFill>
                  <a:schemeClr val="tx1"/>
                </a:solidFill>
              </a:rPr>
              <a:t>(больших городах)?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Mark the singular noun.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00241"/>
            <a:ext cx="7772400" cy="35004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people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m</a:t>
            </a:r>
            <a:r>
              <a:rPr lang="en-US" sz="4400" dirty="0" smtClean="0">
                <a:solidFill>
                  <a:schemeClr val="tx1"/>
                </a:solidFill>
              </a:rPr>
              <a:t>an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towns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fish</a:t>
            </a:r>
            <a:endParaRPr lang="ru-RU" sz="4400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86182" y="2786058"/>
            <a:ext cx="17859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57620" y="4357694"/>
            <a:ext cx="150019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00496" y="5214950"/>
            <a:ext cx="114300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986714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hiller" pitchFamily="82" charset="0"/>
              </a:rPr>
              <a:t>Which word is spelt in the wrong way?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14489"/>
            <a:ext cx="7772400" cy="328614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capitals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rivers 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countrys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farms</a:t>
            </a:r>
            <a:endParaRPr lang="ru-RU" sz="4400" dirty="0" smtClean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2214554"/>
            <a:ext cx="1714512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29058" y="3071810"/>
            <a:ext cx="1357322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29058" y="4714884"/>
            <a:ext cx="1357322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 am ….</a:t>
            </a:r>
            <a:br>
              <a:rPr lang="en-US" dirty="0" smtClean="0"/>
            </a:br>
            <a:r>
              <a:rPr lang="en-US" dirty="0" smtClean="0"/>
              <a:t>I live ….</a:t>
            </a:r>
            <a:br>
              <a:rPr lang="en-US" dirty="0" smtClean="0"/>
            </a:br>
            <a:r>
              <a:rPr lang="en-US" dirty="0" smtClean="0"/>
              <a:t>There is ….</a:t>
            </a:r>
            <a:br>
              <a:rPr lang="en-US" dirty="0" smtClean="0"/>
            </a:br>
            <a:r>
              <a:rPr lang="en-US" dirty="0" smtClean="0"/>
              <a:t>There is not ….</a:t>
            </a:r>
            <a:br>
              <a:rPr lang="en-US" dirty="0" smtClean="0"/>
            </a:br>
            <a:r>
              <a:rPr lang="en-US" dirty="0" smtClean="0"/>
              <a:t>My house is ….</a:t>
            </a:r>
            <a:br>
              <a:rPr lang="en-US" dirty="0" smtClean="0"/>
            </a:br>
            <a:r>
              <a:rPr lang="en-US" dirty="0" smtClean="0"/>
              <a:t>I like it because ….</a:t>
            </a:r>
            <a:endParaRPr lang="ru-RU" dirty="0"/>
          </a:p>
        </p:txBody>
      </p:sp>
      <p:pic>
        <p:nvPicPr>
          <p:cNvPr id="30722" name="Picture 2" descr="E:\Английский язык\Фотографии\мультгерои\image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04"/>
            <a:ext cx="3000396" cy="3000396"/>
          </a:xfrm>
          <a:prstGeom prst="rect">
            <a:avLst/>
          </a:prstGeom>
          <a:noFill/>
        </p:spPr>
      </p:pic>
      <p:pic>
        <p:nvPicPr>
          <p:cNvPr id="30723" name="Picture 3" descr="E:\Английский язык\Фотографии\мультгерои\нюша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936503" cy="4214842"/>
          </a:xfrm>
          <a:prstGeom prst="rect">
            <a:avLst/>
          </a:prstGeom>
          <a:noFill/>
        </p:spPr>
      </p:pic>
      <p:pic>
        <p:nvPicPr>
          <p:cNvPr id="30724" name="Picture 4" descr="E:\Английский язык\Фотографии\мультгерои\матроскин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928670"/>
            <a:ext cx="3214710" cy="3214710"/>
          </a:xfrm>
          <a:prstGeom prst="rect">
            <a:avLst/>
          </a:prstGeom>
          <a:noFill/>
        </p:spPr>
      </p:pic>
      <p:pic>
        <p:nvPicPr>
          <p:cNvPr id="30725" name="Picture 5" descr="E:\Английский язык\Фотографии\мультгерои\parrot kesh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285992"/>
            <a:ext cx="3424252" cy="3424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Our tasks: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66A3D-E761-4459-93A4-6A430EB8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E366A3D-E761-4459-93A4-6A430EB86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436BEA-33CB-4BC0-99FE-0486A7EAE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F436BEA-33CB-4BC0-99FE-0486A7EAE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89FC43-CE79-47DA-8428-5B664A665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2C89FC43-CE79-47DA-8428-5B664A665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1F805A-0852-4A32-8570-571DCE82E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5E1F805A-0852-4A32-8570-571DCE82E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GOHOME_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49580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714375" y="2286000"/>
            <a:ext cx="650081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слова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с. 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92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у. 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1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(</a:t>
            </a:r>
            <a:r>
              <a:rPr lang="ru-RU" sz="4400" dirty="0" err="1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письм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.)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</a:t>
            </a:r>
            <a:endParaRPr lang="ru-RU" sz="4400" dirty="0" smtClean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с. 28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у.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3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(р.т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.)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928813" y="714356"/>
            <a:ext cx="4357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Triang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Hometask</a:t>
            </a:r>
            <a:r>
              <a:rPr lang="en-US" sz="44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 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GOHOME_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49580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714375" y="2286000"/>
            <a:ext cx="650081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слова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с. 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36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у. 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1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(</a:t>
            </a:r>
            <a:r>
              <a:rPr lang="ru-RU" sz="4400" dirty="0" err="1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письм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.)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</a:t>
            </a:r>
            <a:endParaRPr lang="ru-RU" sz="4400" dirty="0" smtClean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с. 28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у.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3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(р.т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.)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928813" y="714356"/>
            <a:ext cx="4357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Triang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Hometask</a:t>
            </a:r>
            <a:r>
              <a:rPr lang="en-US" sz="44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 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ank_you_01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285860"/>
            <a:ext cx="4972074" cy="3926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od bye 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928670"/>
            <a:ext cx="4643470" cy="490881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езьянка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000108"/>
            <a:ext cx="5191939" cy="5191939"/>
          </a:xfrm>
        </p:spPr>
      </p:pic>
      <p:sp>
        <p:nvSpPr>
          <p:cNvPr id="5" name="Выноска-облако 4"/>
          <p:cNvSpPr/>
          <p:nvPr/>
        </p:nvSpPr>
        <p:spPr>
          <a:xfrm>
            <a:off x="5143504" y="1000108"/>
            <a:ext cx="2143140" cy="1143008"/>
          </a:xfrm>
          <a:prstGeom prst="cloudCallout">
            <a:avLst>
              <a:gd name="adj1" fmla="val -52510"/>
              <a:gd name="adj2" fmla="val 746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Hello!</a:t>
            </a:r>
            <a:endParaRPr lang="ru-RU" sz="2800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143504" y="1000108"/>
            <a:ext cx="2143140" cy="1143008"/>
          </a:xfrm>
          <a:prstGeom prst="cloudCallout">
            <a:avLst>
              <a:gd name="adj1" fmla="val -52510"/>
              <a:gd name="adj2" fmla="val 746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Repeat after me!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>Country </a:t>
            </a:r>
            <a:r>
              <a:rPr lang="en-US" dirty="0" smtClean="0">
                <a:latin typeface="Cooper Black" pitchFamily="18" charset="0"/>
              </a:rPr>
              <a:t>and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City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ity_count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20056"/>
            <a:ext cx="6096000" cy="42862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Chiller" pitchFamily="82" charset="0"/>
              </a:rPr>
              <a:t>Choose the appropriate word.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71547"/>
            <a:ext cx="7772400" cy="457203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The houses in the city are very …. </a:t>
            </a:r>
            <a:r>
              <a:rPr lang="en-US" sz="4400" dirty="0" smtClean="0">
                <a:solidFill>
                  <a:srgbClr val="002060"/>
                </a:solidFill>
              </a:rPr>
              <a:t>small </a:t>
            </a:r>
          </a:p>
          <a:p>
            <a:pPr marL="457200" indent="-457200" algn="ctr"/>
            <a:r>
              <a:rPr lang="en-US" sz="4400" dirty="0" smtClean="0">
                <a:solidFill>
                  <a:srgbClr val="002060"/>
                </a:solidFill>
              </a:rPr>
              <a:t>angry </a:t>
            </a:r>
          </a:p>
          <a:p>
            <a:pPr marL="457200" indent="-457200" algn="ctr"/>
            <a:r>
              <a:rPr lang="en-US" sz="4400" dirty="0" smtClean="0">
                <a:solidFill>
                  <a:srgbClr val="002060"/>
                </a:solidFill>
              </a:rPr>
              <a:t>windy </a:t>
            </a:r>
          </a:p>
          <a:p>
            <a:pPr marL="457200" indent="-457200" algn="ctr"/>
            <a:r>
              <a:rPr lang="en-US" sz="4400" dirty="0" smtClean="0">
                <a:solidFill>
                  <a:srgbClr val="002060"/>
                </a:solidFill>
              </a:rPr>
              <a:t>tall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thehairpin.com/wp-content/uploads/2011/01/shenzh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3429024" cy="2115487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Which words are connected with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Chiller" pitchFamily="82" charset="0"/>
              </a:rPr>
              <a:t>a city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14488"/>
            <a:ext cx="7772400" cy="421484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bridge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cow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bear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big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capital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car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farm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forest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allbestwallpapers.com/tagwallpaper/city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3571900" cy="2042023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oper Black" pitchFamily="18" charset="0"/>
              </a:rPr>
              <a:t>Guess a riddle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4040188" cy="85725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Посмотри как здесь красиво, </a:t>
            </a:r>
          </a:p>
          <a:p>
            <a:r>
              <a:rPr lang="ru-RU" dirty="0" smtClean="0"/>
              <a:t>Роща там, здесь речка …</a:t>
            </a:r>
            <a:endParaRPr lang="ru-RU" dirty="0"/>
          </a:p>
        </p:txBody>
      </p:sp>
      <p:pic>
        <p:nvPicPr>
          <p:cNvPr id="7" name="Содержимое 6" descr="ural_big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8890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Чтоб знали, сообщаю вам, </a:t>
            </a:r>
          </a:p>
          <a:p>
            <a:r>
              <a:rPr lang="ru-RU" dirty="0" smtClean="0"/>
              <a:t>Что ферма – это … </a:t>
            </a:r>
            <a:endParaRPr lang="ru-RU" dirty="0"/>
          </a:p>
        </p:txBody>
      </p:sp>
      <p:pic>
        <p:nvPicPr>
          <p:cNvPr id="8" name="Содержимое 7" descr="JordansFarmC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2285992"/>
            <a:ext cx="3903873" cy="395128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Guess a riddle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8572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Церковь хочет всем помочь. </a:t>
            </a:r>
          </a:p>
          <a:p>
            <a:r>
              <a:rPr lang="ru-RU" dirty="0" smtClean="0"/>
              <a:t>Церковь по-английски ….</a:t>
            </a:r>
            <a:endParaRPr lang="ru-RU" dirty="0"/>
          </a:p>
        </p:txBody>
      </p:sp>
      <p:pic>
        <p:nvPicPr>
          <p:cNvPr id="7" name="Содержимое 6" descr="ib137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348" y="2500306"/>
            <a:ext cx="3357586" cy="387413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8572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 наш город посетите! </a:t>
            </a:r>
          </a:p>
          <a:p>
            <a:r>
              <a:rPr lang="ru-RU" dirty="0" smtClean="0"/>
              <a:t>Город это будет ….</a:t>
            </a:r>
            <a:endParaRPr lang="ru-RU" dirty="0"/>
          </a:p>
        </p:txBody>
      </p:sp>
      <p:pic>
        <p:nvPicPr>
          <p:cNvPr id="8" name="Содержимое 7" descr="panama-city-1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714620"/>
            <a:ext cx="4041775" cy="3031331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erlin Sans FB Demi" pitchFamily="34" charset="0"/>
              </a:rPr>
              <a:t>Guess a riddle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928693"/>
          </a:xfrm>
        </p:spPr>
        <p:txBody>
          <a:bodyPr>
            <a:normAutofit/>
          </a:bodyPr>
          <a:lstStyle/>
          <a:p>
            <a:r>
              <a:rPr lang="ru-RU" dirty="0" smtClean="0"/>
              <a:t>В деревню ехать очень рад. </a:t>
            </a:r>
          </a:p>
          <a:p>
            <a:r>
              <a:rPr lang="ru-RU" dirty="0" smtClean="0"/>
              <a:t>Деревня – это ….</a:t>
            </a:r>
            <a:endParaRPr lang="ru-RU" dirty="0"/>
          </a:p>
        </p:txBody>
      </p:sp>
      <p:pic>
        <p:nvPicPr>
          <p:cNvPr id="7" name="Содержимое 6" descr="8ZX4D00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7340" y="2500306"/>
            <a:ext cx="4073222" cy="32789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10001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Сирень в саду цветет. Прохлада. Сад по-английски – это …</a:t>
            </a:r>
            <a:endParaRPr lang="ru-RU" dirty="0"/>
          </a:p>
        </p:txBody>
      </p:sp>
      <p:pic>
        <p:nvPicPr>
          <p:cNvPr id="8" name="Содержимое 7" descr="garden_nikolaj_ru_2758_80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  <a:prstGeom prst="round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517</Words>
  <PresentationFormat>Экран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Our tasks:</vt:lpstr>
      <vt:lpstr>Слайд 3</vt:lpstr>
      <vt:lpstr>Country and City</vt:lpstr>
      <vt:lpstr>Choose the appropriate word.</vt:lpstr>
      <vt:lpstr>Which words are connected with a city?</vt:lpstr>
      <vt:lpstr>Guess a riddle</vt:lpstr>
      <vt:lpstr>Guess a riddle</vt:lpstr>
      <vt:lpstr>Guess a riddle</vt:lpstr>
      <vt:lpstr>Guess a riddle</vt:lpstr>
      <vt:lpstr>Guess a riddle</vt:lpstr>
      <vt:lpstr>Guess a riddle</vt:lpstr>
      <vt:lpstr>Make up sentences.</vt:lpstr>
      <vt:lpstr>Divide the descriptions into 2 columns.</vt:lpstr>
      <vt:lpstr>Mark the correct sentence.</vt:lpstr>
      <vt:lpstr>Complete the sentences.</vt:lpstr>
      <vt:lpstr>Mark the singular noun.</vt:lpstr>
      <vt:lpstr>Which word is spelt in the wrong way?</vt:lpstr>
      <vt:lpstr>I am …. I live …. There is …. There is not …. My house is …. I like it because ….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2012-02-22T16:44:36Z</dcterms:modified>
</cp:coreProperties>
</file>