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57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5439.gif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BFCFD"/>
              </a:clrFrom>
              <a:clrTo>
                <a:srgbClr val="FBFC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1142984"/>
            <a:ext cx="5000660" cy="431543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Make up word combinations.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1. a big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a.) lady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2. red 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b) nose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3. an old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c) eyes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4. a pink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d) boxes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5. a white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e) books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6. three 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f) bag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7. green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g) flowers</a:t>
                      </a:r>
                      <a:endParaRPr lang="ru-RU" sz="3200" b="0" dirty="0"/>
                    </a:p>
                  </a:txBody>
                  <a:tcPr/>
                </a:tc>
              </a:tr>
              <a:tr h="56793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8. two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h) paper-bag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5"/>
            <a:ext cx="7772400" cy="7858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Finish up the sentences.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357298"/>
            <a:ext cx="7772400" cy="492922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One day Billy and his mother go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They want to visit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There are many people in the bus and Billy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Billy sees an old lady with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The boy is surprised because the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Then he sees ….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Billy sees a kitten and ….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4958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857250" y="2428868"/>
            <a:ext cx="657227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слова</a:t>
            </a:r>
            <a:endParaRPr lang="ru-RU" sz="4400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algn="ctr">
              <a:defRPr/>
            </a:pPr>
            <a:r>
              <a:rPr lang="ru-RU" sz="4400" dirty="0">
                <a:solidFill>
                  <a:srgbClr val="C00000"/>
                </a:solidFill>
                <a:latin typeface="Verdana" pitchFamily="34" charset="0"/>
              </a:rPr>
              <a:t>с. </a:t>
            </a:r>
            <a:r>
              <a:rPr lang="ru-RU" sz="4400" smtClean="0">
                <a:solidFill>
                  <a:srgbClr val="C00000"/>
                </a:solidFill>
                <a:latin typeface="Verdana" pitchFamily="34" charset="0"/>
              </a:rPr>
              <a:t>178 – 180 у</a:t>
            </a:r>
            <a:r>
              <a:rPr lang="ru-RU" sz="4400" dirty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1 - 6</a:t>
            </a:r>
            <a:endParaRPr lang="en-US" sz="4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3576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Verdana" pitchFamily="34" charset="0"/>
              </a:rPr>
              <a:t>Hometask</a:t>
            </a:r>
            <a:r>
              <a:rPr lang="en-US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Verdana" pitchFamily="34" charset="0"/>
              </a:rPr>
              <a:t> 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4958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857250" y="2428868"/>
            <a:ext cx="657227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слова</a:t>
            </a:r>
            <a:endParaRPr lang="ru-RU" sz="4400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algn="ctr">
              <a:defRPr/>
            </a:pPr>
            <a:r>
              <a:rPr lang="ru-RU" sz="4400" dirty="0">
                <a:solidFill>
                  <a:srgbClr val="C00000"/>
                </a:solidFill>
                <a:latin typeface="Verdana" pitchFamily="34" charset="0"/>
              </a:rPr>
              <a:t>с. 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72 - 74</a:t>
            </a:r>
            <a:r>
              <a:rPr lang="en-US" sz="44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у</a:t>
            </a:r>
            <a:r>
              <a:rPr lang="ru-RU" sz="4400" dirty="0">
                <a:solidFill>
                  <a:srgbClr val="C00000"/>
                </a:solidFill>
                <a:latin typeface="Verdana" pitchFamily="34" charset="0"/>
              </a:rPr>
              <a:t>. 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1 - 6</a:t>
            </a:r>
            <a:endParaRPr lang="en-US" sz="44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3576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Verdana" pitchFamily="34" charset="0"/>
              </a:rPr>
              <a:t>Hometask</a:t>
            </a:r>
            <a:r>
              <a:rPr lang="en-US" b="1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Verdana" pitchFamily="34" charset="0"/>
              </a:rPr>
              <a:t> 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gcthankyou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214422"/>
            <a:ext cx="4482127" cy="451031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4664141" cy="3405000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711702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71678"/>
            <a:ext cx="3929085" cy="4007667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7" name="Выноска-облако 6"/>
          <p:cNvSpPr/>
          <p:nvPr/>
        </p:nvSpPr>
        <p:spPr>
          <a:xfrm>
            <a:off x="3929058" y="1071546"/>
            <a:ext cx="2357454" cy="1357322"/>
          </a:xfrm>
          <a:prstGeom prst="cloudCallout">
            <a:avLst>
              <a:gd name="adj1" fmla="val -50172"/>
              <a:gd name="adj2" fmla="val 789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Repeat after me!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286116" y="928670"/>
            <a:ext cx="1285884" cy="100013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:]</a:t>
            </a:r>
            <a:endParaRPr lang="ru-RU" sz="3600" b="1" dirty="0"/>
          </a:p>
        </p:txBody>
      </p:sp>
      <p:sp>
        <p:nvSpPr>
          <p:cNvPr id="3" name="Облако 2"/>
          <p:cNvSpPr/>
          <p:nvPr/>
        </p:nvSpPr>
        <p:spPr>
          <a:xfrm>
            <a:off x="3428992" y="3929066"/>
            <a:ext cx="1285884" cy="107157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ru-RU" sz="3600" b="1" dirty="0" err="1" smtClean="0">
                <a:solidFill>
                  <a:schemeClr val="tx1"/>
                </a:solidFill>
              </a:rPr>
              <a:t>æ</a:t>
            </a:r>
            <a:r>
              <a:rPr lang="en-US" sz="3600" b="1" dirty="0" smtClean="0">
                <a:solidFill>
                  <a:schemeClr val="tx1"/>
                </a:solidFill>
              </a:rPr>
              <a:t>]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500166" y="2500306"/>
            <a:ext cx="1571636" cy="114300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en-US" sz="3600" b="1" dirty="0" err="1" smtClean="0"/>
              <a:t>ju</a:t>
            </a:r>
            <a:r>
              <a:rPr lang="en-US" sz="3600" b="1" dirty="0" smtClean="0"/>
              <a:t>:]</a:t>
            </a:r>
            <a:endParaRPr lang="ru-RU" sz="3600" b="1" dirty="0"/>
          </a:p>
        </p:txBody>
      </p:sp>
      <p:sp>
        <p:nvSpPr>
          <p:cNvPr id="5" name="Облако 4"/>
          <p:cNvSpPr/>
          <p:nvPr/>
        </p:nvSpPr>
        <p:spPr>
          <a:xfrm>
            <a:off x="5500694" y="5214950"/>
            <a:ext cx="1271590" cy="1057276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en-US" sz="3600" b="1" dirty="0" err="1" smtClean="0"/>
              <a:t>ai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  <p:sp>
        <p:nvSpPr>
          <p:cNvPr id="6" name="Облако 5"/>
          <p:cNvSpPr/>
          <p:nvPr/>
        </p:nvSpPr>
        <p:spPr>
          <a:xfrm>
            <a:off x="571472" y="4286256"/>
            <a:ext cx="1500198" cy="114300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[w]</a:t>
            </a:r>
            <a:endParaRPr lang="ru-RU" sz="3600" b="1" dirty="0"/>
          </a:p>
        </p:txBody>
      </p:sp>
      <p:sp>
        <p:nvSpPr>
          <p:cNvPr id="7" name="Облако 6"/>
          <p:cNvSpPr/>
          <p:nvPr/>
        </p:nvSpPr>
        <p:spPr>
          <a:xfrm>
            <a:off x="785786" y="857232"/>
            <a:ext cx="1285884" cy="107157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[l]</a:t>
            </a:r>
            <a:endParaRPr lang="ru-RU" sz="3600" b="1" dirty="0"/>
          </a:p>
        </p:txBody>
      </p:sp>
      <p:sp>
        <p:nvSpPr>
          <p:cNvPr id="8" name="Облако 7"/>
          <p:cNvSpPr/>
          <p:nvPr/>
        </p:nvSpPr>
        <p:spPr>
          <a:xfrm>
            <a:off x="7000892" y="3357562"/>
            <a:ext cx="1357322" cy="107157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[p]</a:t>
            </a:r>
            <a:endParaRPr lang="ru-RU" sz="3600" b="1" dirty="0"/>
          </a:p>
        </p:txBody>
      </p:sp>
      <p:sp>
        <p:nvSpPr>
          <p:cNvPr id="9" name="Облако 8"/>
          <p:cNvSpPr/>
          <p:nvPr/>
        </p:nvSpPr>
        <p:spPr>
          <a:xfrm>
            <a:off x="5143504" y="2000240"/>
            <a:ext cx="1285884" cy="114300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ru-RU" sz="3600" b="1" dirty="0" err="1" smtClean="0"/>
              <a:t>ʤ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  <p:sp>
        <p:nvSpPr>
          <p:cNvPr id="10" name="Облако 9"/>
          <p:cNvSpPr/>
          <p:nvPr/>
        </p:nvSpPr>
        <p:spPr>
          <a:xfrm>
            <a:off x="7286644" y="928670"/>
            <a:ext cx="1285884" cy="100013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ru-RU" sz="3600" b="1" dirty="0" smtClean="0"/>
              <a:t>∫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Write the words according to the transcription.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45720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en-US" sz="3600" b="1" dirty="0" err="1" smtClean="0">
                <a:solidFill>
                  <a:schemeClr val="tx1"/>
                </a:solidFill>
              </a:rPr>
              <a:t>ho:l</a:t>
            </a:r>
            <a:r>
              <a:rPr lang="en-US" sz="3600" b="1" dirty="0" smtClean="0">
                <a:solidFill>
                  <a:schemeClr val="tx1"/>
                </a:solidFill>
              </a:rPr>
              <a:t>]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en-US" sz="3600" b="1" dirty="0" err="1" smtClean="0">
                <a:solidFill>
                  <a:schemeClr val="tx1"/>
                </a:solidFill>
              </a:rPr>
              <a:t>klok</a:t>
            </a:r>
            <a:r>
              <a:rPr lang="en-US" sz="3600" b="1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en-US" sz="3600" b="1" dirty="0" err="1" smtClean="0">
                <a:solidFill>
                  <a:schemeClr val="tx1"/>
                </a:solidFill>
              </a:rPr>
              <a:t>bl</a:t>
            </a:r>
            <a:r>
              <a:rPr lang="ru-RU" sz="3600" b="1" dirty="0" err="1" smtClean="0">
                <a:solidFill>
                  <a:schemeClr val="tx1"/>
                </a:solidFill>
              </a:rPr>
              <a:t>æ</a:t>
            </a:r>
            <a:r>
              <a:rPr lang="en-US" sz="3600" b="1" dirty="0" smtClean="0">
                <a:solidFill>
                  <a:schemeClr val="tx1"/>
                </a:solidFill>
              </a:rPr>
              <a:t>k]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[ka:]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ru-RU" sz="3600" b="1" dirty="0" smtClean="0">
                <a:solidFill>
                  <a:schemeClr val="tx1"/>
                </a:solidFill>
              </a:rPr>
              <a:t>∫</a:t>
            </a:r>
            <a:r>
              <a:rPr lang="en-US" sz="3600" b="1" dirty="0" smtClean="0">
                <a:solidFill>
                  <a:schemeClr val="tx1"/>
                </a:solidFill>
              </a:rPr>
              <a:t>elf]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en-US" sz="3600" b="1" dirty="0" err="1" smtClean="0">
                <a:solidFill>
                  <a:schemeClr val="tx1"/>
                </a:solidFill>
              </a:rPr>
              <a:t>peip</a:t>
            </a:r>
            <a:r>
              <a:rPr lang="ru-RU" sz="3600" b="1" dirty="0" err="1" smtClean="0">
                <a:solidFill>
                  <a:schemeClr val="tx1"/>
                </a:solidFill>
              </a:rPr>
              <a:t>ə</a:t>
            </a:r>
            <a:r>
              <a:rPr lang="en-US" sz="3600" b="1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[</a:t>
            </a:r>
            <a:r>
              <a:rPr lang="en-US" sz="3600" b="1" dirty="0" err="1" smtClean="0">
                <a:solidFill>
                  <a:schemeClr val="tx1"/>
                </a:solidFill>
              </a:rPr>
              <a:t>st</a:t>
            </a:r>
            <a:r>
              <a:rPr lang="ru-RU" sz="3600" b="1" dirty="0" err="1" smtClean="0">
                <a:solidFill>
                  <a:schemeClr val="tx1"/>
                </a:solidFill>
              </a:rPr>
              <a:t>æ</a:t>
            </a:r>
            <a:r>
              <a:rPr lang="en-US" sz="3600" b="1" dirty="0" smtClean="0">
                <a:solidFill>
                  <a:schemeClr val="tx1"/>
                </a:solidFill>
              </a:rPr>
              <a:t>mp]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paper-bag</a:t>
            </a:r>
            <a:r>
              <a:rPr lang="en-US" dirty="0" smtClean="0"/>
              <a:t> [</a:t>
            </a:r>
            <a:r>
              <a:rPr lang="en-US" dirty="0" err="1" smtClean="0"/>
              <a:t>peip</a:t>
            </a:r>
            <a:r>
              <a:rPr lang="ru-RU" dirty="0" err="1" smtClean="0"/>
              <a:t>ə</a:t>
            </a:r>
            <a:r>
              <a:rPr lang="en-US" dirty="0" smtClean="0"/>
              <a:t> b</a:t>
            </a:r>
            <a:r>
              <a:rPr lang="ru-RU" dirty="0" err="1" smtClean="0"/>
              <a:t>æ</a:t>
            </a:r>
            <a:r>
              <a:rPr lang="en-US" dirty="0" smtClean="0"/>
              <a:t>g]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бумажный пакет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dance</a:t>
            </a:r>
            <a:r>
              <a:rPr lang="en-US" dirty="0" smtClean="0"/>
              <a:t> [</a:t>
            </a:r>
            <a:r>
              <a:rPr lang="en-US" dirty="0" err="1" smtClean="0"/>
              <a:t>da:ns</a:t>
            </a:r>
            <a:r>
              <a:rPr lang="en-US" dirty="0" smtClean="0"/>
              <a:t>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танцевать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interest</a:t>
            </a:r>
            <a:r>
              <a:rPr lang="en-US" dirty="0" smtClean="0"/>
              <a:t> 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интерес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mystery</a:t>
            </a:r>
            <a:r>
              <a:rPr lang="en-US" dirty="0" smtClean="0"/>
              <a:t> [mist</a:t>
            </a:r>
            <a:r>
              <a:rPr lang="ru-RU" dirty="0" err="1" smtClean="0"/>
              <a:t>ə</a:t>
            </a:r>
            <a:r>
              <a:rPr lang="en-US" dirty="0" err="1" smtClean="0"/>
              <a:t>ri</a:t>
            </a:r>
            <a:r>
              <a:rPr lang="en-US" dirty="0" smtClean="0"/>
              <a:t>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тайна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 for a ride </a:t>
            </a:r>
            <a:r>
              <a:rPr lang="en-US" dirty="0" smtClean="0"/>
              <a:t>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ездить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hear</a:t>
            </a:r>
            <a:r>
              <a:rPr lang="en-US" dirty="0" smtClean="0"/>
              <a:t> [hi</a:t>
            </a:r>
            <a:r>
              <a:rPr lang="ru-RU" dirty="0" err="1" smtClean="0"/>
              <a:t>ə</a:t>
            </a:r>
            <a:r>
              <a:rPr lang="en-US" dirty="0" smtClean="0"/>
              <a:t>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слышать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flower</a:t>
            </a:r>
            <a:r>
              <a:rPr lang="en-US" dirty="0" smtClean="0"/>
              <a:t> [</a:t>
            </a:r>
            <a:r>
              <a:rPr lang="en-US" dirty="0" err="1" smtClean="0"/>
              <a:t>flau</a:t>
            </a:r>
            <a:r>
              <a:rPr lang="ru-RU" dirty="0" err="1" smtClean="0"/>
              <a:t>ə</a:t>
            </a:r>
            <a:r>
              <a:rPr lang="en-US" dirty="0" smtClean="0"/>
              <a:t>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цветок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laugh</a:t>
            </a:r>
            <a:r>
              <a:rPr lang="en-US" dirty="0" smtClean="0"/>
              <a:t> [</a:t>
            </a:r>
            <a:r>
              <a:rPr lang="en-US" dirty="0" err="1" smtClean="0"/>
              <a:t>la:f</a:t>
            </a:r>
            <a:r>
              <a:rPr lang="en-US" dirty="0" smtClean="0"/>
              <a:t>] –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смеяться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lady</a:t>
            </a:r>
            <a:r>
              <a:rPr lang="en-US" dirty="0" smtClean="0"/>
              <a:t> [</a:t>
            </a:r>
            <a:r>
              <a:rPr lang="en-US" dirty="0" err="1" smtClean="0"/>
              <a:t>leidi</a:t>
            </a:r>
            <a:r>
              <a:rPr lang="en-US" dirty="0" smtClean="0"/>
              <a:t>] 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женщина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7429520" y="1857364"/>
            <a:ext cx="1285884" cy="100013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[a:]</a:t>
            </a:r>
            <a:endParaRPr lang="ru-RU" sz="3600" b="1" dirty="0"/>
          </a:p>
        </p:txBody>
      </p:sp>
      <p:sp>
        <p:nvSpPr>
          <p:cNvPr id="4" name="Облако 3"/>
          <p:cNvSpPr/>
          <p:nvPr/>
        </p:nvSpPr>
        <p:spPr>
          <a:xfrm>
            <a:off x="7500958" y="3357562"/>
            <a:ext cx="1200152" cy="98583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[d]</a:t>
            </a:r>
            <a:endParaRPr lang="ru-RU" sz="3600" b="1" dirty="0"/>
          </a:p>
        </p:txBody>
      </p:sp>
      <p:sp>
        <p:nvSpPr>
          <p:cNvPr id="5" name="Облако 4"/>
          <p:cNvSpPr/>
          <p:nvPr/>
        </p:nvSpPr>
        <p:spPr>
          <a:xfrm>
            <a:off x="5929322" y="4143380"/>
            <a:ext cx="1143008" cy="92869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[l]</a:t>
            </a:r>
            <a:endParaRPr lang="ru-RU" sz="3600" b="1" dirty="0"/>
          </a:p>
        </p:txBody>
      </p:sp>
      <p:sp>
        <p:nvSpPr>
          <p:cNvPr id="6" name="Облако 5"/>
          <p:cNvSpPr/>
          <p:nvPr/>
        </p:nvSpPr>
        <p:spPr>
          <a:xfrm>
            <a:off x="7143768" y="5214950"/>
            <a:ext cx="1343028" cy="1057276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en-US" sz="3600" b="1" dirty="0" err="1" smtClean="0"/>
              <a:t>ei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  <p:sp>
        <p:nvSpPr>
          <p:cNvPr id="7" name="Облако 6"/>
          <p:cNvSpPr/>
          <p:nvPr/>
        </p:nvSpPr>
        <p:spPr>
          <a:xfrm>
            <a:off x="6429388" y="1071546"/>
            <a:ext cx="1000132" cy="100013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[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]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5"/>
            <a:ext cx="7772400" cy="92869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Fill in the missing words.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285860"/>
            <a:ext cx="7772400" cy="509431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I see a beautiful ….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My </a:t>
            </a:r>
            <a:r>
              <a:rPr lang="en-US" sz="4000" dirty="0" err="1" smtClean="0">
                <a:solidFill>
                  <a:schemeClr val="tx1"/>
                </a:solidFill>
              </a:rPr>
              <a:t>favourite</a:t>
            </a:r>
            <a:r>
              <a:rPr lang="en-US" sz="4000" dirty="0" smtClean="0">
                <a:solidFill>
                  <a:schemeClr val="tx1"/>
                </a:solidFill>
              </a:rPr>
              <a:t> … are roses.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She can not ….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I have a black ….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Do you have a …?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She likes to … on a car.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071678"/>
            <a:ext cx="1285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lady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257174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flowers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350043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21481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paper-bag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478632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mystery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5429264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go for a ride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Make up word combinations.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719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1. a beautiful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a) flowers</a:t>
                      </a:r>
                      <a:endParaRPr lang="ru-RU" sz="3200" b="0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2. can 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b) paper-bag</a:t>
                      </a:r>
                      <a:endParaRPr lang="ru-RU" sz="3200" b="0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3. red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c) on a car</a:t>
                      </a:r>
                      <a:endParaRPr lang="ru-RU" sz="3200" b="0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4. white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d) lady</a:t>
                      </a:r>
                      <a:endParaRPr lang="ru-RU" sz="3200" b="0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5. go for a</a:t>
                      </a:r>
                      <a:r>
                        <a:rPr lang="en-US" sz="3200" b="0" baseline="0" dirty="0" smtClean="0"/>
                        <a:t> ride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e) a sound</a:t>
                      </a:r>
                      <a:endParaRPr lang="ru-RU" sz="3200" b="0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6. hear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f) dance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Paper-bag Mystery.</a:t>
            </a:r>
            <a:endParaRPr lang="ru-RU" dirty="0"/>
          </a:p>
        </p:txBody>
      </p:sp>
      <p:pic>
        <p:nvPicPr>
          <p:cNvPr id="4" name="Содержимое 3" descr="kotyenok-v-bumazhnom-pakyetye-4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59306"/>
            <a:ext cx="6017200" cy="4512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5"/>
            <a:ext cx="8286808" cy="9286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Put the sentences in the right order.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74"/>
            <a:ext cx="7772400" cy="485778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1. Then he sees two little black ears and a little pink nose, and two green eyes.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2. One day Billy and his mother go for a ride on a bus.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3. The paper-bag dances.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4. A man has a book.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5. “Oh, it is a … kitten!” says Billy and he laughs.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6. Billy looks at the people.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571612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2571744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5720" y="3571876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7158" y="4214818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4282" y="4786322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85720" y="5786454"/>
            <a:ext cx="428628" cy="4286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animBg="1"/>
      <p:bldP spid="7" grpId="0" build="allAtOnce" animBg="1"/>
      <p:bldP spid="8" grpId="0" animBg="1"/>
      <p:bldP spid="9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414</Words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Write the words according to the transcription.</vt:lpstr>
      <vt:lpstr>paper-bag [peipə bæg] – бумажный пакет dance [da:ns] – танцевать  interest  – интерес  mystery [mistəri] – тайна  go for a ride – ездить hear [hiə] – слышать  flower [flauə] – цветок  laugh [la:f] – смеяться  lady [leidi] - женщина</vt:lpstr>
      <vt:lpstr>Fill in the missing words.</vt:lpstr>
      <vt:lpstr>Make up word combinations.</vt:lpstr>
      <vt:lpstr>The Paper-bag Mystery.</vt:lpstr>
      <vt:lpstr>Put the sentences in the right order.</vt:lpstr>
      <vt:lpstr>Make up word combinations.</vt:lpstr>
      <vt:lpstr>Finish up the sentences.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2011-12-22T14:32:23Z</dcterms:modified>
</cp:coreProperties>
</file>