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6" d="100"/>
          <a:sy n="76"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DDC82568-64EF-4E5D-97E2-2974C4B5C00B}" type="datetimeFigureOut">
              <a:rPr lang="ru-RU" smtClean="0"/>
              <a:pPr/>
              <a:t>19.03.2015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2554E74D-4104-4F7F-A4F2-FFA952E07446}"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DC82568-64EF-4E5D-97E2-2974C4B5C00B}" type="datetimeFigureOut">
              <a:rPr lang="ru-RU" smtClean="0"/>
              <a:pPr/>
              <a:t>19.03.2015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54E74D-4104-4F7F-A4F2-FFA952E0744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DC82568-64EF-4E5D-97E2-2974C4B5C00B}" type="datetimeFigureOut">
              <a:rPr lang="ru-RU" smtClean="0"/>
              <a:pPr/>
              <a:t>19.03.2015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554E74D-4104-4F7F-A4F2-FFA952E0744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DDC82568-64EF-4E5D-97E2-2974C4B5C00B}" type="datetimeFigureOut">
              <a:rPr lang="ru-RU" smtClean="0"/>
              <a:pPr/>
              <a:t>19.03.2015</a:t>
            </a:fld>
            <a:endParaRPr lang="ru-RU"/>
          </a:p>
        </p:txBody>
      </p:sp>
      <p:sp>
        <p:nvSpPr>
          <p:cNvPr id="9" name="Номер слайда 8"/>
          <p:cNvSpPr>
            <a:spLocks noGrp="1"/>
          </p:cNvSpPr>
          <p:nvPr>
            <p:ph type="sldNum" sz="quarter" idx="15"/>
          </p:nvPr>
        </p:nvSpPr>
        <p:spPr/>
        <p:txBody>
          <a:bodyPr rtlCol="0"/>
          <a:lstStyle/>
          <a:p>
            <a:fld id="{2554E74D-4104-4F7F-A4F2-FFA952E07446}"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DDC82568-64EF-4E5D-97E2-2974C4B5C00B}" type="datetimeFigureOut">
              <a:rPr lang="ru-RU" smtClean="0"/>
              <a:pPr/>
              <a:t>19.03.2015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2554E74D-4104-4F7F-A4F2-FFA952E0744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DDC82568-64EF-4E5D-97E2-2974C4B5C00B}" type="datetimeFigureOut">
              <a:rPr lang="ru-RU" smtClean="0"/>
              <a:pPr/>
              <a:t>19.03.2015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554E74D-4104-4F7F-A4F2-FFA952E07446}"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DDC82568-64EF-4E5D-97E2-2974C4B5C00B}" type="datetimeFigureOut">
              <a:rPr lang="ru-RU" smtClean="0"/>
              <a:pPr/>
              <a:t>19.03.2015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554E74D-4104-4F7F-A4F2-FFA952E07446}"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DDC82568-64EF-4E5D-97E2-2974C4B5C00B}" type="datetimeFigureOut">
              <a:rPr lang="ru-RU" smtClean="0"/>
              <a:pPr/>
              <a:t>19.03.2015</a:t>
            </a:fld>
            <a:endParaRPr lang="ru-RU"/>
          </a:p>
        </p:txBody>
      </p:sp>
      <p:sp>
        <p:nvSpPr>
          <p:cNvPr id="7" name="Номер слайда 6"/>
          <p:cNvSpPr>
            <a:spLocks noGrp="1"/>
          </p:cNvSpPr>
          <p:nvPr>
            <p:ph type="sldNum" sz="quarter" idx="11"/>
          </p:nvPr>
        </p:nvSpPr>
        <p:spPr/>
        <p:txBody>
          <a:bodyPr rtlCol="0"/>
          <a:lstStyle/>
          <a:p>
            <a:fld id="{2554E74D-4104-4F7F-A4F2-FFA952E07446}"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DC82568-64EF-4E5D-97E2-2974C4B5C00B}" type="datetimeFigureOut">
              <a:rPr lang="ru-RU" smtClean="0"/>
              <a:pPr/>
              <a:t>19.03.2015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554E74D-4104-4F7F-A4F2-FFA952E0744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DDC82568-64EF-4E5D-97E2-2974C4B5C00B}" type="datetimeFigureOut">
              <a:rPr lang="ru-RU" smtClean="0"/>
              <a:pPr/>
              <a:t>19.03.2015</a:t>
            </a:fld>
            <a:endParaRPr lang="ru-RU"/>
          </a:p>
        </p:txBody>
      </p:sp>
      <p:sp>
        <p:nvSpPr>
          <p:cNvPr id="22" name="Номер слайда 21"/>
          <p:cNvSpPr>
            <a:spLocks noGrp="1"/>
          </p:cNvSpPr>
          <p:nvPr>
            <p:ph type="sldNum" sz="quarter" idx="15"/>
          </p:nvPr>
        </p:nvSpPr>
        <p:spPr/>
        <p:txBody>
          <a:bodyPr rtlCol="0"/>
          <a:lstStyle/>
          <a:p>
            <a:fld id="{2554E74D-4104-4F7F-A4F2-FFA952E07446}"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DDC82568-64EF-4E5D-97E2-2974C4B5C00B}" type="datetimeFigureOut">
              <a:rPr lang="ru-RU" smtClean="0"/>
              <a:pPr/>
              <a:t>19.03.2015</a:t>
            </a:fld>
            <a:endParaRPr lang="ru-RU"/>
          </a:p>
        </p:txBody>
      </p:sp>
      <p:sp>
        <p:nvSpPr>
          <p:cNvPr id="18" name="Номер слайда 17"/>
          <p:cNvSpPr>
            <a:spLocks noGrp="1"/>
          </p:cNvSpPr>
          <p:nvPr>
            <p:ph type="sldNum" sz="quarter" idx="11"/>
          </p:nvPr>
        </p:nvSpPr>
        <p:spPr/>
        <p:txBody>
          <a:bodyPr rtlCol="0"/>
          <a:lstStyle/>
          <a:p>
            <a:fld id="{2554E74D-4104-4F7F-A4F2-FFA952E07446}"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DC82568-64EF-4E5D-97E2-2974C4B5C00B}" type="datetimeFigureOut">
              <a:rPr lang="ru-RU" smtClean="0"/>
              <a:pPr/>
              <a:t>19.03.2015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554E74D-4104-4F7F-A4F2-FFA952E0744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nsportal.ru/node/164193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33400" y="285728"/>
            <a:ext cx="7851648" cy="2914672"/>
          </a:xfrm>
        </p:spPr>
        <p:txBody>
          <a:bodyPr>
            <a:normAutofit/>
          </a:bodyPr>
          <a:lstStyle/>
          <a:p>
            <a:r>
              <a:rPr lang="ru-RU" dirty="0" smtClean="0"/>
              <a:t/>
            </a:r>
            <a:br>
              <a:rPr lang="ru-RU" dirty="0" smtClean="0"/>
            </a:br>
            <a:r>
              <a:rPr lang="ru-RU" i="1" dirty="0" smtClean="0"/>
              <a:t> </a:t>
            </a:r>
            <a:r>
              <a:rPr lang="ru-RU" dirty="0" smtClean="0"/>
              <a:t/>
            </a:r>
            <a:br>
              <a:rPr lang="ru-RU" dirty="0" smtClean="0"/>
            </a:br>
            <a:endParaRPr lang="ru-RU" dirty="0"/>
          </a:p>
        </p:txBody>
      </p:sp>
      <p:sp>
        <p:nvSpPr>
          <p:cNvPr id="5" name="Подзаголовок 4"/>
          <p:cNvSpPr>
            <a:spLocks noGrp="1"/>
          </p:cNvSpPr>
          <p:nvPr>
            <p:ph type="subTitle" idx="1"/>
          </p:nvPr>
        </p:nvSpPr>
        <p:spPr>
          <a:xfrm>
            <a:off x="2286000" y="3214686"/>
            <a:ext cx="6172200" cy="2357454"/>
          </a:xfrm>
        </p:spPr>
        <p:txBody>
          <a:bodyPr>
            <a:normAutofit fontScale="25000" lnSpcReduction="20000"/>
          </a:bodyPr>
          <a:lstStyle/>
          <a:p>
            <a:pPr algn="ctr"/>
            <a:r>
              <a:rPr lang="ru-RU" sz="9600" b="1" dirty="0" smtClean="0">
                <a:solidFill>
                  <a:srgbClr val="002060"/>
                </a:solidFill>
                <a:latin typeface="Times New Roman" pitchFamily="18" charset="0"/>
                <a:cs typeface="Times New Roman" pitchFamily="18" charset="0"/>
              </a:rPr>
              <a:t>ИТОГОВАЯ РАБОТА </a:t>
            </a:r>
            <a:r>
              <a:rPr lang="ru-RU" sz="9600" b="1" dirty="0" smtClean="0">
                <a:solidFill>
                  <a:srgbClr val="002060"/>
                </a:solidFill>
                <a:latin typeface="Times New Roman" pitchFamily="18" charset="0"/>
                <a:cs typeface="Times New Roman" pitchFamily="18" charset="0"/>
              </a:rPr>
              <a:t>СЛУШАТЕЛ</a:t>
            </a:r>
            <a:r>
              <a:rPr lang="ru-RU" sz="9600" dirty="0" smtClean="0">
                <a:solidFill>
                  <a:srgbClr val="002060"/>
                </a:solidFill>
                <a:latin typeface="Times New Roman" pitchFamily="18" charset="0"/>
                <a:cs typeface="Times New Roman" pitchFamily="18" charset="0"/>
              </a:rPr>
              <a:t>Я</a:t>
            </a:r>
            <a:endParaRPr lang="ru-RU" sz="9600" dirty="0" smtClean="0">
              <a:solidFill>
                <a:srgbClr val="002060"/>
              </a:solidFill>
              <a:latin typeface="Times New Roman" pitchFamily="18" charset="0"/>
              <a:cs typeface="Times New Roman" pitchFamily="18" charset="0"/>
            </a:endParaRPr>
          </a:p>
          <a:p>
            <a:pPr algn="ctr"/>
            <a:r>
              <a:rPr lang="ru-RU" sz="9600" dirty="0" smtClean="0">
                <a:solidFill>
                  <a:srgbClr val="002060"/>
                </a:solidFill>
                <a:latin typeface="Times New Roman" pitchFamily="18" charset="0"/>
                <a:cs typeface="Times New Roman" pitchFamily="18" charset="0"/>
              </a:rPr>
              <a:t>курсов повышения квалификации </a:t>
            </a:r>
          </a:p>
          <a:p>
            <a:pPr algn="ctr"/>
            <a:r>
              <a:rPr lang="ru-RU" sz="9600" dirty="0" smtClean="0">
                <a:solidFill>
                  <a:srgbClr val="002060"/>
                </a:solidFill>
                <a:latin typeface="Times New Roman" pitchFamily="18" charset="0"/>
                <a:cs typeface="Times New Roman" pitchFamily="18" charset="0"/>
              </a:rPr>
              <a:t>на основе Именного образовательного чека по программе</a:t>
            </a:r>
            <a:endParaRPr lang="en-US" sz="8000" dirty="0" smtClean="0">
              <a:solidFill>
                <a:srgbClr val="002060"/>
              </a:solidFill>
              <a:latin typeface="Times New Roman" pitchFamily="18" charset="0"/>
              <a:cs typeface="Times New Roman" pitchFamily="18" charset="0"/>
            </a:endParaRPr>
          </a:p>
          <a:p>
            <a:pPr algn="ctr"/>
            <a:r>
              <a:rPr lang="ru-RU" sz="8000" b="1" dirty="0" smtClean="0"/>
              <a:t>«Основные направления региональной образовательной политики в контексте модернизации российского образования»</a:t>
            </a:r>
            <a:endParaRPr lang="ru-RU" sz="8000" dirty="0" smtClean="0"/>
          </a:p>
          <a:p>
            <a:pPr algn="ctr"/>
            <a:r>
              <a:rPr lang="ru-RU" sz="8000" i="1" dirty="0" smtClean="0"/>
              <a:t> </a:t>
            </a:r>
            <a:endParaRPr lang="ru-RU" sz="8000" dirty="0" smtClean="0"/>
          </a:p>
          <a:p>
            <a:pPr algn="ctr"/>
            <a:r>
              <a:rPr lang="ru-RU" sz="9600" i="1" dirty="0" smtClean="0">
                <a:solidFill>
                  <a:srgbClr val="002060"/>
                </a:solidFill>
                <a:latin typeface="Times New Roman" pitchFamily="18" charset="0"/>
                <a:cs typeface="Times New Roman" pitchFamily="18" charset="0"/>
              </a:rPr>
              <a:t>срок обучения:</a:t>
            </a:r>
            <a:endParaRPr lang="en-US" sz="9600" i="1" dirty="0" smtClean="0">
              <a:solidFill>
                <a:srgbClr val="002060"/>
              </a:solidFill>
              <a:latin typeface="Times New Roman" pitchFamily="18" charset="0"/>
              <a:cs typeface="Times New Roman" pitchFamily="18" charset="0"/>
            </a:endParaRPr>
          </a:p>
          <a:p>
            <a:pPr algn="ctr"/>
            <a:r>
              <a:rPr lang="ru-RU" sz="9600" i="1" dirty="0" smtClean="0">
                <a:solidFill>
                  <a:srgbClr val="002060"/>
                </a:solidFill>
                <a:latin typeface="Times New Roman" pitchFamily="18" charset="0"/>
                <a:cs typeface="Times New Roman" pitchFamily="18" charset="0"/>
              </a:rPr>
              <a:t> с 03.03.2015 по 23.03.2015 года</a:t>
            </a:r>
            <a:endParaRPr lang="en-US" sz="9600" i="1" dirty="0" smtClean="0">
              <a:solidFill>
                <a:srgbClr val="002060"/>
              </a:solidFill>
              <a:latin typeface="Times New Roman" pitchFamily="18" charset="0"/>
              <a:cs typeface="Times New Roman" pitchFamily="18" charset="0"/>
            </a:endParaRPr>
          </a:p>
          <a:p>
            <a:pPr algn="ctr"/>
            <a:endParaRPr lang="ru-RU" sz="9600" dirty="0" smtClean="0">
              <a:solidFill>
                <a:srgbClr val="002060"/>
              </a:solidFill>
              <a:latin typeface="Times New Roman" pitchFamily="18" charset="0"/>
              <a:cs typeface="Times New Roman" pitchFamily="18" charset="0"/>
            </a:endParaRPr>
          </a:p>
          <a:p>
            <a:pPr algn="ctr"/>
            <a:r>
              <a:rPr lang="ru-RU" sz="9600" i="1" dirty="0" smtClean="0">
                <a:latin typeface="Times New Roman" pitchFamily="18" charset="0"/>
                <a:cs typeface="Times New Roman" pitchFamily="18" charset="0"/>
              </a:rPr>
              <a:t> </a:t>
            </a:r>
            <a:endParaRPr lang="ru-RU" sz="9600" dirty="0" smtClean="0">
              <a:latin typeface="Times New Roman" pitchFamily="18" charset="0"/>
              <a:cs typeface="Times New Roman" pitchFamily="18" charset="0"/>
            </a:endParaRPr>
          </a:p>
          <a:p>
            <a:endParaRPr lang="ru-RU" dirty="0"/>
          </a:p>
        </p:txBody>
      </p:sp>
      <p:sp>
        <p:nvSpPr>
          <p:cNvPr id="35841" name="Rectangle 1"/>
          <p:cNvSpPr>
            <a:spLocks noChangeArrowheads="1"/>
          </p:cNvSpPr>
          <p:nvPr/>
        </p:nvSpPr>
        <p:spPr bwMode="auto">
          <a:xfrm>
            <a:off x="0" y="42860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Федеральное государственное бюджетное образовательное учреждение </a:t>
            </a:r>
            <a:endParaRPr kumimoji="0" lang="ru-RU"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высшего профессионального образования </a:t>
            </a:r>
            <a:endParaRPr kumimoji="0" lang="ru-RU"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«Тольяттинский государственный университет»</a:t>
            </a:r>
            <a:endParaRPr kumimoji="0" lang="ru-RU"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sng"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УПРАВЛЕНИЕ ДОПОЛНИТЕЛЬНОГО ПРОФЕССИОНАЛЬНОГО ОБРАЗОВАНИЯ</a:t>
            </a:r>
            <a:endParaRPr kumimoji="0" lang="ru-RU" sz="2400" b="0" i="0" u="none" strike="noStrike" cap="none" normalizeH="0" baseline="0" dirty="0" smtClean="0">
              <a:ln>
                <a:noFill/>
              </a:ln>
              <a:solidFill>
                <a:srgbClr val="0070C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1562088"/>
          </a:xfrm>
        </p:spPr>
        <p:txBody>
          <a:bodyPr>
            <a:normAutofit/>
          </a:bodyPr>
          <a:lstStyle/>
          <a:p>
            <a:pPr lvl="0" algn="ctr"/>
            <a:r>
              <a:rPr lang="ru-RU" sz="2700" b="1" dirty="0" smtClean="0"/>
              <a:t>Условия, обеспечивающие достижение новых образовательных результатов </a:t>
            </a:r>
            <a:r>
              <a:rPr lang="ru-RU" dirty="0" smtClean="0"/>
              <a:t/>
            </a:r>
            <a:br>
              <a:rPr lang="ru-RU" dirty="0" smtClean="0"/>
            </a:br>
            <a:endParaRPr lang="ru-RU" dirty="0"/>
          </a:p>
        </p:txBody>
      </p:sp>
      <p:sp>
        <p:nvSpPr>
          <p:cNvPr id="2" name="Содержимое 1"/>
          <p:cNvSpPr>
            <a:spLocks noGrp="1"/>
          </p:cNvSpPr>
          <p:nvPr>
            <p:ph sz="quarter" idx="1"/>
          </p:nvPr>
        </p:nvSpPr>
        <p:spPr>
          <a:xfrm>
            <a:off x="457200" y="1142984"/>
            <a:ext cx="8229600" cy="5429288"/>
          </a:xfrm>
        </p:spPr>
        <p:txBody>
          <a:bodyPr>
            <a:normAutofit fontScale="85000" lnSpcReduction="10000"/>
          </a:bodyPr>
          <a:lstStyle/>
          <a:p>
            <a:pPr marL="0" indent="0">
              <a:buNone/>
            </a:pPr>
            <a:endParaRPr lang="ru-RU" dirty="0" smtClean="0"/>
          </a:p>
          <a:p>
            <a:pPr marL="0" indent="0">
              <a:buNone/>
            </a:pPr>
            <a:r>
              <a:rPr lang="ru-RU" b="1" dirty="0" smtClean="0"/>
              <a:t>     1. Кадровые условия</a:t>
            </a:r>
            <a:endParaRPr lang="ru-RU" dirty="0" smtClean="0"/>
          </a:p>
          <a:p>
            <a:r>
              <a:rPr lang="ru-RU" dirty="0" smtClean="0"/>
              <a:t>Учитель начальных классов и заместитель директора по УВР.</a:t>
            </a:r>
          </a:p>
          <a:p>
            <a:pPr marL="0" indent="0">
              <a:buNone/>
            </a:pPr>
            <a:r>
              <a:rPr lang="ru-RU" dirty="0" smtClean="0"/>
              <a:t>     </a:t>
            </a:r>
            <a:r>
              <a:rPr lang="ru-RU" b="1" dirty="0" smtClean="0"/>
              <a:t>2. Научно-методические условия</a:t>
            </a:r>
            <a:endParaRPr lang="ru-RU" dirty="0" smtClean="0"/>
          </a:p>
          <a:p>
            <a:r>
              <a:rPr lang="ru-RU" dirty="0" smtClean="0">
                <a:solidFill>
                  <a:srgbClr val="FF0000"/>
                </a:solidFill>
              </a:rPr>
              <a:t>Литературное чтение. 3 класс. Рабочая программа по учебнику</a:t>
            </a:r>
          </a:p>
          <a:p>
            <a:r>
              <a:rPr lang="ru-RU" dirty="0" smtClean="0">
                <a:solidFill>
                  <a:srgbClr val="FF0000"/>
                </a:solidFill>
              </a:rPr>
              <a:t> Л.Ф. Климановой. ФГОС</a:t>
            </a:r>
          </a:p>
          <a:p>
            <a:r>
              <a:rPr lang="ru-RU" dirty="0" smtClean="0">
                <a:solidFill>
                  <a:srgbClr val="FF0000"/>
                </a:solidFill>
              </a:rPr>
              <a:t> 3 класс. Климанова Л.Ф., Горецкий В.Г., Голованова М.В. Литературное чтение: Учебник. в 2-х частях. Часть 1</a:t>
            </a:r>
          </a:p>
          <a:p>
            <a:r>
              <a:rPr lang="ru-RU" dirty="0" smtClean="0">
                <a:solidFill>
                  <a:srgbClr val="FF0000"/>
                </a:solidFill>
              </a:rPr>
              <a:t>Рабочие тетради по литературному чтению в 3 классе.</a:t>
            </a:r>
          </a:p>
          <a:p>
            <a:pPr marL="0" indent="0">
              <a:buNone/>
            </a:pPr>
            <a:r>
              <a:rPr lang="ru-RU" dirty="0" smtClean="0"/>
              <a:t> </a:t>
            </a:r>
          </a:p>
          <a:p>
            <a:pPr marL="0" indent="0">
              <a:buNone/>
            </a:pPr>
            <a:r>
              <a:rPr lang="ru-RU" dirty="0" smtClean="0"/>
              <a:t>      </a:t>
            </a:r>
            <a:r>
              <a:rPr lang="ru-RU" b="1" dirty="0" smtClean="0"/>
              <a:t>3. Материально-технические ресурсы</a:t>
            </a:r>
            <a:endParaRPr lang="ru-RU" dirty="0" smtClean="0"/>
          </a:p>
          <a:p>
            <a:r>
              <a:rPr lang="ru-RU" dirty="0" smtClean="0"/>
              <a:t>Интерактивная доска;</a:t>
            </a:r>
          </a:p>
          <a:p>
            <a:r>
              <a:rPr lang="ru-RU" dirty="0" smtClean="0"/>
              <a:t>Портреты писателей данного раздела;</a:t>
            </a:r>
          </a:p>
          <a:p>
            <a:r>
              <a:rPr lang="ru-RU" dirty="0" smtClean="0"/>
              <a:t>творческие тетради для учащихся;</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847708"/>
          </a:xfrm>
        </p:spPr>
        <p:txBody>
          <a:bodyPr/>
          <a:lstStyle/>
          <a:p>
            <a:r>
              <a:rPr lang="ru-RU" b="1" dirty="0" smtClean="0"/>
              <a:t>Нормативно-правовые ресурсы</a:t>
            </a:r>
            <a:endParaRPr lang="ru-RU" dirty="0"/>
          </a:p>
        </p:txBody>
      </p:sp>
      <p:sp>
        <p:nvSpPr>
          <p:cNvPr id="2" name="Содержимое 1"/>
          <p:cNvSpPr>
            <a:spLocks noGrp="1"/>
          </p:cNvSpPr>
          <p:nvPr>
            <p:ph sz="quarter" idx="1"/>
          </p:nvPr>
        </p:nvSpPr>
        <p:spPr>
          <a:xfrm>
            <a:off x="457200" y="1000108"/>
            <a:ext cx="8229600" cy="5572164"/>
          </a:xfrm>
        </p:spPr>
        <p:txBody>
          <a:bodyPr>
            <a:normAutofit fontScale="77500" lnSpcReduction="20000"/>
          </a:bodyPr>
          <a:lstStyle/>
          <a:p>
            <a:pPr lvl="0"/>
            <a:r>
              <a:rPr lang="ru-RU" dirty="0" smtClean="0"/>
              <a:t>Федеральный закон «Об образовании в Российской федерации» (утв. 29 декабря 2012 г. № 273-ФЗ).</a:t>
            </a:r>
          </a:p>
          <a:p>
            <a:pPr lvl="0"/>
            <a:r>
              <a:rPr lang="ru-RU" dirty="0" smtClean="0"/>
              <a:t>Концепция духовно-нравственного развития и воспитания личности гражданина России в сфере общего образования: проект / А.Я. Данилюк, А.М. Кондаков, В.А. </a:t>
            </a:r>
            <a:r>
              <a:rPr lang="ru-RU" dirty="0" err="1" smtClean="0"/>
              <a:t>Тишков</a:t>
            </a:r>
            <a:r>
              <a:rPr lang="ru-RU" dirty="0" smtClean="0"/>
              <a:t>. Рос. акад. образования. – М. : Просвещение, 2009. – (Стандарты второго поколения).</a:t>
            </a:r>
          </a:p>
          <a:p>
            <a:pPr lvl="0"/>
            <a:r>
              <a:rPr lang="ru-RU" dirty="0" smtClean="0"/>
              <a:t>Приказ </a:t>
            </a:r>
            <a:r>
              <a:rPr lang="ru-RU" dirty="0" err="1" smtClean="0"/>
              <a:t>Минобрнауки</a:t>
            </a:r>
            <a:r>
              <a:rPr lang="ru-RU" dirty="0" smtClean="0"/>
              <a:t> России от 6 октября 2009 г. № 373 «Об утверждении федерального государственного образовательного стандарта начального общего образования».</a:t>
            </a:r>
          </a:p>
          <a:p>
            <a:pPr lvl="0"/>
            <a:r>
              <a:rPr lang="ru-RU" dirty="0" smtClean="0"/>
              <a:t>Приказ Министерства образования и науки РФ от 26 ноября 2010 года       № 1241 «О внесении изменений в федеральный государственный образовательный стандарт начального общего образования, утвержденный приказом Министерства образования и науки РФ от 6 октября 2009 года      № 373».</a:t>
            </a:r>
          </a:p>
          <a:p>
            <a:pPr lvl="0"/>
            <a:r>
              <a:rPr lang="ru-RU" dirty="0" err="1" smtClean="0"/>
              <a:t>СанПиН</a:t>
            </a:r>
            <a:r>
              <a:rPr lang="ru-RU" dirty="0" smtClean="0"/>
              <a:t> 2.4.2. 2821 – 10 </a:t>
            </a:r>
            <a:r>
              <a:rPr lang="ru-RU" i="1" dirty="0" smtClean="0"/>
              <a:t>(утверждены постановлением Главного государственного санитарного врача Российской Федерации от 29 декабря 2010 г. № 189).</a:t>
            </a:r>
            <a:endParaRPr lang="ru-RU" dirty="0" smtClean="0"/>
          </a:p>
          <a:p>
            <a:pPr lvl="0"/>
            <a:r>
              <a:rPr lang="ru-RU" dirty="0" smtClean="0"/>
              <a:t> Федеральные требования к образовательным учреждениям в части охраны здоровья обучающихся, воспитанников </a:t>
            </a:r>
            <a:r>
              <a:rPr lang="ru-RU" i="1" dirty="0" smtClean="0"/>
              <a:t>(утверждены приказом </a:t>
            </a:r>
            <a:r>
              <a:rPr lang="ru-RU" i="1" dirty="0" err="1" smtClean="0"/>
              <a:t>Минобрнауки</a:t>
            </a:r>
            <a:r>
              <a:rPr lang="ru-RU" i="1" dirty="0" smtClean="0"/>
              <a:t> России от 28 декабря 2010 г. № 2106).</a:t>
            </a:r>
            <a:r>
              <a:rPr lang="ru-RU" dirty="0" smtClean="0"/>
              <a:t> </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919146"/>
          </a:xfrm>
        </p:spPr>
        <p:txBody>
          <a:bodyPr>
            <a:normAutofit fontScale="90000"/>
          </a:bodyPr>
          <a:lstStyle/>
          <a:p>
            <a:pPr lvl="0"/>
            <a:r>
              <a:rPr lang="ru-RU" b="1" dirty="0" smtClean="0"/>
              <a:t>Информационные ресурсы</a:t>
            </a:r>
            <a:r>
              <a:rPr lang="ru-RU" dirty="0" smtClean="0"/>
              <a:t/>
            </a:r>
            <a:br>
              <a:rPr lang="ru-RU" dirty="0" smtClean="0"/>
            </a:br>
            <a:endParaRPr lang="ru-RU" dirty="0"/>
          </a:p>
        </p:txBody>
      </p:sp>
      <p:sp>
        <p:nvSpPr>
          <p:cNvPr id="2" name="Содержимое 1"/>
          <p:cNvSpPr>
            <a:spLocks noGrp="1"/>
          </p:cNvSpPr>
          <p:nvPr>
            <p:ph sz="quarter" idx="1"/>
          </p:nvPr>
        </p:nvSpPr>
        <p:spPr>
          <a:xfrm>
            <a:off x="457200" y="500042"/>
            <a:ext cx="8229600" cy="5929354"/>
          </a:xfrm>
        </p:spPr>
        <p:txBody>
          <a:bodyPr>
            <a:normAutofit fontScale="32500" lnSpcReduction="20000"/>
          </a:bodyPr>
          <a:lstStyle/>
          <a:p>
            <a:pPr lvl="0"/>
            <a:r>
              <a:rPr lang="ru-RU" sz="3500" dirty="0" err="1" smtClean="0"/>
              <a:t>Амонашвили</a:t>
            </a:r>
            <a:r>
              <a:rPr lang="ru-RU" sz="3500" dirty="0" smtClean="0"/>
              <a:t> Ш.А. Обучение. Оценка. Отметка. – М., 1980</a:t>
            </a:r>
          </a:p>
          <a:p>
            <a:pPr lvl="0"/>
            <a:r>
              <a:rPr lang="ru-RU" sz="3500" dirty="0" err="1" smtClean="0"/>
              <a:t>Аствацатуров</a:t>
            </a:r>
            <a:r>
              <a:rPr lang="ru-RU" sz="3500" dirty="0" smtClean="0"/>
              <a:t> Г.О. Технология современного урока и творчества учителя школы. – М., 2002.</a:t>
            </a:r>
          </a:p>
          <a:p>
            <a:pPr lvl="0"/>
            <a:r>
              <a:rPr lang="ru-RU" sz="3500" dirty="0" err="1" smtClean="0"/>
              <a:t>Блог</a:t>
            </a:r>
            <a:r>
              <a:rPr lang="ru-RU" sz="3500" dirty="0" smtClean="0"/>
              <a:t> </a:t>
            </a:r>
            <a:r>
              <a:rPr lang="ru-RU" sz="3500" dirty="0" err="1" smtClean="0"/>
              <a:t>Рамазановой</a:t>
            </a:r>
            <a:r>
              <a:rPr lang="ru-RU" sz="3500" dirty="0" smtClean="0"/>
              <a:t> Н.М. «Читающие дети – умнее всех на свете» [Электронный ресурс]   Режим доступа   http://knijk.blogspot.ru</a:t>
            </a:r>
          </a:p>
          <a:p>
            <a:pPr lvl="0"/>
            <a:r>
              <a:rPr lang="ru-RU" sz="3500" dirty="0" smtClean="0"/>
              <a:t>Герасимова, О.В. Групповая работа на уроке чтения  как средство развития коммуникативных универсальных учебных действий школьников / О.В. Герасимова // Начальная школа плюс до и после. – 2011. – № 5. – С. 75-78.</a:t>
            </a:r>
          </a:p>
          <a:p>
            <a:pPr lvl="0"/>
            <a:r>
              <a:rPr lang="ru-RU" sz="3500" dirty="0" smtClean="0"/>
              <a:t>Денисова С.А. Организация групповой работы на уроках в начальной школе [Электронный ресурс] Режим доступа: http://www.openclass.ru/node/118806</a:t>
            </a:r>
          </a:p>
          <a:p>
            <a:pPr lvl="0"/>
            <a:r>
              <a:rPr lang="ru-RU" sz="3500" dirty="0" err="1" smtClean="0"/>
              <a:t>Корчажкина</a:t>
            </a:r>
            <a:r>
              <a:rPr lang="ru-RU" sz="3500" dirty="0" smtClean="0"/>
              <a:t> Т.И. Опыт организации групповой работы на уроках [Электронный ресурс]  Режим доступа [http://eidos.ru/journal/2008/1218.htm]</a:t>
            </a:r>
          </a:p>
          <a:p>
            <a:pPr lvl="0"/>
            <a:r>
              <a:rPr lang="ru-RU" sz="3500" dirty="0" err="1" smtClean="0"/>
              <a:t>Корчажкина</a:t>
            </a:r>
            <a:r>
              <a:rPr lang="ru-RU" sz="3500" dirty="0" smtClean="0"/>
              <a:t> Т.И. Реализация идей педагогики сотрудничества для создания комфортных условий обучения младших школьников посредством групповой формы организации обучения </a:t>
            </a:r>
          </a:p>
          <a:p>
            <a:r>
              <a:rPr lang="ru-RU" sz="3500" dirty="0" smtClean="0"/>
              <a:t>[Электронный ресурс]   Режим доступа: http://irina78-msk.narod.ru/index/0-6</a:t>
            </a:r>
          </a:p>
          <a:p>
            <a:pPr lvl="0"/>
            <a:r>
              <a:rPr lang="ru-RU" sz="3500" dirty="0" err="1" smtClean="0"/>
              <a:t>Лакоценина</a:t>
            </a:r>
            <a:r>
              <a:rPr lang="ru-RU" sz="3500" dirty="0" smtClean="0"/>
              <a:t> М.П. Необычные уроки в начальной школе. – М.,  2008. </a:t>
            </a:r>
          </a:p>
          <a:p>
            <a:pPr lvl="0"/>
            <a:r>
              <a:rPr lang="ru-RU" sz="3500" dirty="0" smtClean="0"/>
              <a:t>Нестерова Е.А. Групповая работа как форма организации деятельности младших школьников [Электронный ресурс] Режим доступа: http://www.uchportal.ru/publ/15-1-0-1251</a:t>
            </a:r>
          </a:p>
          <a:p>
            <a:pPr lvl="0"/>
            <a:r>
              <a:rPr lang="ru-RU" sz="3500" dirty="0" smtClean="0"/>
              <a:t>Никишина И.В. Интерактивные формы методического обучения.- М.,2007.</a:t>
            </a:r>
          </a:p>
          <a:p>
            <a:pPr lvl="0"/>
            <a:r>
              <a:rPr lang="ru-RU" sz="3500" dirty="0" smtClean="0"/>
              <a:t> </a:t>
            </a:r>
            <a:r>
              <a:rPr lang="ru-RU" sz="3500" dirty="0" err="1" smtClean="0"/>
              <a:t>Сметанин</a:t>
            </a:r>
            <a:r>
              <a:rPr lang="ru-RU" sz="3500" dirty="0" smtClean="0"/>
              <a:t> И.И. Групповые формы работы, как возможность организации </a:t>
            </a:r>
            <a:r>
              <a:rPr lang="ru-RU" sz="3500" dirty="0" err="1" smtClean="0"/>
              <a:t>деятельностного</a:t>
            </a:r>
            <a:r>
              <a:rPr lang="ru-RU" sz="3500" dirty="0" smtClean="0"/>
              <a:t> обучения на уроке. Отдел образования г. Карпинск [Электронный ресурс] Режим доступа: http://psh.tom.ru/index.php/component/  </a:t>
            </a:r>
          </a:p>
          <a:p>
            <a:pPr lvl="0"/>
            <a:r>
              <a:rPr lang="ru-RU" sz="3500" dirty="0" smtClean="0"/>
              <a:t>Социальная сеть работников образования </a:t>
            </a:r>
            <a:r>
              <a:rPr lang="en-US" sz="3500" dirty="0" err="1" smtClean="0"/>
              <a:t>nsportal</a:t>
            </a:r>
            <a:r>
              <a:rPr lang="ru-RU" sz="3500" dirty="0" smtClean="0"/>
              <a:t>.</a:t>
            </a:r>
            <a:r>
              <a:rPr lang="en-US" sz="3500" dirty="0" err="1" smtClean="0"/>
              <a:t>ru</a:t>
            </a:r>
            <a:r>
              <a:rPr lang="en-US" sz="3500" dirty="0" smtClean="0"/>
              <a:t> </a:t>
            </a:r>
            <a:r>
              <a:rPr lang="ru-RU" sz="3500" dirty="0" smtClean="0"/>
              <a:t>сайт учителя начальных классов </a:t>
            </a:r>
            <a:r>
              <a:rPr lang="ru-RU" sz="3500" dirty="0" err="1" smtClean="0"/>
              <a:t>Рамазановой</a:t>
            </a:r>
            <a:r>
              <a:rPr lang="ru-RU" sz="3500" dirty="0" smtClean="0"/>
              <a:t> Н.М.     [Электронный ресурс]      Режим доступа</a:t>
            </a:r>
            <a:r>
              <a:rPr lang="ru-RU" sz="3500" dirty="0" smtClean="0">
                <a:solidFill>
                  <a:schemeClr val="bg1"/>
                </a:solidFill>
              </a:rPr>
              <a:t>:  </a:t>
            </a:r>
            <a:r>
              <a:rPr lang="ru-RU" sz="3500" dirty="0" smtClean="0">
                <a:solidFill>
                  <a:srgbClr val="002060"/>
                </a:solidFill>
                <a:hlinkClick r:id="rId2"/>
              </a:rPr>
              <a:t>http://nsportal.ru/node/1641935</a:t>
            </a:r>
            <a:endParaRPr lang="ru-RU" sz="3500" dirty="0" smtClean="0">
              <a:solidFill>
                <a:srgbClr val="002060"/>
              </a:solidFill>
            </a:endParaRPr>
          </a:p>
          <a:p>
            <a:pPr lvl="0"/>
            <a:r>
              <a:rPr lang="ru-RU" sz="3500" dirty="0" smtClean="0"/>
              <a:t> </a:t>
            </a:r>
            <a:r>
              <a:rPr lang="ru-RU" sz="3500" dirty="0" err="1" smtClean="0"/>
              <a:t>Цукерман</a:t>
            </a:r>
            <a:r>
              <a:rPr lang="ru-RU" sz="3500" dirty="0" smtClean="0"/>
              <a:t> Г.А., Елизарова Н.А. и др. Обучение учебному сотрудничеству // Вопросы психологии. – Москва, 1993. – № 2.</a:t>
            </a:r>
          </a:p>
          <a:p>
            <a:pPr lvl="0"/>
            <a:r>
              <a:rPr lang="ru-RU" sz="3500" dirty="0" smtClean="0"/>
              <a:t> Шпика И.В. Учебная мотивация как показатель качества обучения младших школьников // ООО Издательство Начальная школа и образование. – Москва, 2007 – № 2.</a:t>
            </a:r>
          </a:p>
          <a:p>
            <a:pPr>
              <a:buNone/>
            </a:pPr>
            <a:r>
              <a:rPr lang="ru-RU" sz="3500" dirty="0" smtClean="0"/>
              <a:t> </a:t>
            </a:r>
          </a:p>
          <a:p>
            <a:pPr fontAlgn="base">
              <a:buNone/>
            </a:pPr>
            <a:endParaRPr 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85728"/>
            <a:ext cx="8229600" cy="1000132"/>
          </a:xfrm>
        </p:spPr>
        <p:txBody>
          <a:bodyPr>
            <a:normAutofit fontScale="90000"/>
          </a:bodyPr>
          <a:lstStyle/>
          <a:p>
            <a:pPr lvl="0"/>
            <a:r>
              <a:rPr lang="ru-RU" b="1" dirty="0" smtClean="0"/>
              <a:t>Организационные ресурсы</a:t>
            </a:r>
            <a:r>
              <a:rPr lang="ru-RU" dirty="0" smtClean="0"/>
              <a:t/>
            </a:r>
            <a:br>
              <a:rPr lang="ru-RU" dirty="0" smtClean="0"/>
            </a:br>
            <a:endParaRPr lang="ru-RU" dirty="0"/>
          </a:p>
        </p:txBody>
      </p:sp>
      <p:sp>
        <p:nvSpPr>
          <p:cNvPr id="2" name="Содержимое 1"/>
          <p:cNvSpPr>
            <a:spLocks noGrp="1"/>
          </p:cNvSpPr>
          <p:nvPr>
            <p:ph sz="quarter" idx="1"/>
          </p:nvPr>
        </p:nvSpPr>
        <p:spPr>
          <a:xfrm>
            <a:off x="457200" y="785794"/>
            <a:ext cx="8229600" cy="5310206"/>
          </a:xfrm>
        </p:spPr>
        <p:txBody>
          <a:bodyPr/>
          <a:lstStyle/>
          <a:p>
            <a:r>
              <a:rPr lang="ru-RU" dirty="0" smtClean="0"/>
              <a:t> посещение школьной библиотеки;</a:t>
            </a:r>
          </a:p>
          <a:p>
            <a:r>
              <a:rPr lang="ru-RU" dirty="0" smtClean="0"/>
              <a:t> создание выставки книг по теме «Жизнь дана на добрые дела»;</a:t>
            </a:r>
          </a:p>
          <a:p>
            <a:r>
              <a:rPr lang="ru-RU" dirty="0" smtClean="0"/>
              <a:t>проведение классного часа по теме: </a:t>
            </a:r>
          </a:p>
          <a:p>
            <a:r>
              <a:rPr lang="ru-RU" dirty="0" smtClean="0"/>
              <a:t>«Кто истинный счастливец?»</a:t>
            </a:r>
          </a:p>
          <a:p>
            <a:r>
              <a:rPr lang="ru-RU" dirty="0" smtClean="0"/>
              <a:t> размещение отзывов о прочитанном на блоге;</a:t>
            </a:r>
          </a:p>
          <a:p>
            <a:r>
              <a:rPr lang="ru-RU" dirty="0"/>
              <a:t>с</a:t>
            </a:r>
            <a:r>
              <a:rPr lang="ru-RU" dirty="0" smtClean="0"/>
              <a:t>бор пословиц  и притч о дружбе.</a:t>
            </a:r>
            <a:br>
              <a:rPr lang="ru-RU" dirty="0" smtClean="0"/>
            </a:b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1062022"/>
          </a:xfrm>
        </p:spPr>
        <p:txBody>
          <a:bodyPr>
            <a:noAutofit/>
          </a:bodyPr>
          <a:lstStyle/>
          <a:p>
            <a:pPr lvl="0"/>
            <a:r>
              <a:rPr lang="ru-RU" dirty="0" smtClean="0">
                <a:latin typeface="Times New Roman" pitchFamily="18" charset="0"/>
                <a:cs typeface="Times New Roman" pitchFamily="18" charset="0"/>
              </a:rPr>
              <a:t>Перспективы решения проблемы.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2" name="Содержимое 1"/>
          <p:cNvSpPr>
            <a:spLocks noGrp="1"/>
          </p:cNvSpPr>
          <p:nvPr>
            <p:ph sz="quarter" idx="1"/>
          </p:nvPr>
        </p:nvSpPr>
        <p:spPr>
          <a:xfrm>
            <a:off x="457200" y="285728"/>
            <a:ext cx="8229600" cy="5810272"/>
          </a:xfrm>
        </p:spPr>
        <p:txBody>
          <a:bodyPr>
            <a:normAutofit/>
          </a:bodyPr>
          <a:lstStyle/>
          <a:p>
            <a:pPr marL="0" indent="0" algn="ctr">
              <a:buNone/>
            </a:pPr>
            <a:r>
              <a:rPr lang="ru-RU" b="1" dirty="0" smtClean="0"/>
              <a:t>Перспективы решения проблемы.</a:t>
            </a:r>
          </a:p>
          <a:p>
            <a:pPr marL="0" indent="0">
              <a:buNone/>
            </a:pPr>
            <a:r>
              <a:rPr lang="ru-RU" dirty="0"/>
              <a:t>Литературное чтение - один из основных предметов в системе начального образования. Наряду с русским языком он формирует функциональную грамотность, способствует общему развитию и воспитанию ребёнка. Успешность изучения курса литературного чтения обеспечивает результативность обучения по другим предметам начальной школы.</a:t>
            </a:r>
          </a:p>
          <a:p>
            <a:pPr marL="0" indent="0">
              <a:buNone/>
            </a:pPr>
            <a:r>
              <a:rPr lang="ru-RU" dirty="0"/>
              <a:t>Приоритетной целью обучения литературного чтения в начальной школе является формирование читательской компетентности младшего школьника, осознание себя как грамотного читателя, способного к использованию читательской деятельности как средства самообразования.</a:t>
            </a:r>
          </a:p>
          <a:p>
            <a:pPr marL="0" indent="0">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428604"/>
            <a:ext cx="7170634" cy="3571900"/>
          </a:xfrm>
        </p:spPr>
        <p:txBody>
          <a:bodyPr>
            <a:noAutofit/>
          </a:bodyPr>
          <a:lstStyle/>
          <a:p>
            <a:pPr algn="ctr"/>
            <a:r>
              <a:rPr lang="en-US" sz="2800" b="1" dirty="0" smtClean="0">
                <a:solidFill>
                  <a:srgbClr val="0070C0"/>
                </a:solidFill>
                <a:effectLst/>
                <a:latin typeface="Times New Roman" pitchFamily="18" charset="0"/>
                <a:cs typeface="Times New Roman" pitchFamily="18" charset="0"/>
              </a:rPr>
              <a:t/>
            </a:r>
            <a:br>
              <a:rPr lang="en-US" sz="2800" b="1" dirty="0" smtClean="0">
                <a:solidFill>
                  <a:srgbClr val="0070C0"/>
                </a:solidFill>
                <a:effectLst/>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en-US" sz="2800" dirty="0" smtClean="0">
                <a:solidFill>
                  <a:srgbClr val="0070C0"/>
                </a:solidFill>
                <a:latin typeface="Times New Roman" pitchFamily="18" charset="0"/>
                <a:cs typeface="Times New Roman" pitchFamily="18" charset="0"/>
              </a:rPr>
              <a:t/>
            </a:r>
            <a:br>
              <a:rPr lang="en-US" sz="2800" dirty="0" smtClean="0">
                <a:solidFill>
                  <a:srgbClr val="0070C0"/>
                </a:solidFill>
                <a:latin typeface="Times New Roman" pitchFamily="18" charset="0"/>
                <a:cs typeface="Times New Roman" pitchFamily="18" charset="0"/>
              </a:rPr>
            </a:br>
            <a:r>
              <a:rPr lang="ru-RU" sz="2400" b="1" dirty="0" smtClean="0">
                <a:solidFill>
                  <a:srgbClr val="0070C0"/>
                </a:solidFill>
                <a:effectLst/>
                <a:latin typeface="Times New Roman" pitchFamily="18" charset="0"/>
                <a:cs typeface="Times New Roman" pitchFamily="18" charset="0"/>
              </a:rPr>
              <a:t>Тема:«Формирование коммуникативных универсальных учебных действий у младших школьников в ходе использования технологии «обучение в сотрудничестве» на примере изучения раздела учебника </a:t>
            </a:r>
            <a:br>
              <a:rPr lang="ru-RU" sz="2400" b="1" dirty="0" smtClean="0">
                <a:solidFill>
                  <a:srgbClr val="0070C0"/>
                </a:solidFill>
                <a:effectLst/>
                <a:latin typeface="Times New Roman" pitchFamily="18" charset="0"/>
                <a:cs typeface="Times New Roman" pitchFamily="18" charset="0"/>
              </a:rPr>
            </a:br>
            <a:r>
              <a:rPr lang="ru-RU" sz="2400" b="1" dirty="0" smtClean="0">
                <a:solidFill>
                  <a:srgbClr val="0070C0"/>
                </a:solidFill>
                <a:effectLst/>
                <a:latin typeface="Times New Roman" pitchFamily="18" charset="0"/>
                <a:cs typeface="Times New Roman" pitchFamily="18" charset="0"/>
              </a:rPr>
              <a:t>литературного чтения в 3 классе </a:t>
            </a:r>
            <a:br>
              <a:rPr lang="ru-RU" sz="2400" b="1" dirty="0" smtClean="0">
                <a:solidFill>
                  <a:srgbClr val="0070C0"/>
                </a:solidFill>
                <a:effectLst/>
                <a:latin typeface="Times New Roman" pitchFamily="18" charset="0"/>
                <a:cs typeface="Times New Roman" pitchFamily="18" charset="0"/>
              </a:rPr>
            </a:br>
            <a:r>
              <a:rPr lang="ru-RU" sz="2400" b="1" dirty="0" smtClean="0">
                <a:solidFill>
                  <a:srgbClr val="0070C0"/>
                </a:solidFill>
                <a:effectLst/>
                <a:latin typeface="Times New Roman" pitchFamily="18" charset="0"/>
                <a:cs typeface="Times New Roman" pitchFamily="18" charset="0"/>
              </a:rPr>
              <a:t>«Жизнь дана на добрые дела»</a:t>
            </a:r>
            <a:r>
              <a:rPr lang="ru-RU" sz="2800" b="0" dirty="0" smtClean="0">
                <a:solidFill>
                  <a:srgbClr val="FFC000"/>
                </a:solidFill>
                <a:effectLst/>
                <a:latin typeface="Times New Roman" pitchFamily="18" charset="0"/>
                <a:cs typeface="Times New Roman" pitchFamily="18" charset="0"/>
              </a:rPr>
              <a:t/>
            </a:r>
            <a:br>
              <a:rPr lang="ru-RU" sz="2800" b="0" dirty="0" smtClean="0">
                <a:solidFill>
                  <a:srgbClr val="FFC000"/>
                </a:solidFill>
                <a:effectLst/>
                <a:latin typeface="Times New Roman" pitchFamily="18" charset="0"/>
                <a:cs typeface="Times New Roman" pitchFamily="18" charset="0"/>
              </a:rPr>
            </a:br>
            <a:endParaRPr lang="ru-RU" sz="2800" b="0" dirty="0">
              <a:solidFill>
                <a:srgbClr val="FFC000"/>
              </a:solidFill>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3400" y="3714752"/>
            <a:ext cx="8253442" cy="2071702"/>
          </a:xfrm>
        </p:spPr>
        <p:txBody>
          <a:bodyPr>
            <a:normAutofit lnSpcReduction="10000"/>
          </a:bodyPr>
          <a:lstStyle/>
          <a:p>
            <a:r>
              <a:rPr lang="ru-RU" i="1" dirty="0" smtClean="0"/>
              <a:t> </a:t>
            </a:r>
            <a:endParaRPr lang="ru-RU" dirty="0" smtClean="0"/>
          </a:p>
          <a:p>
            <a:endParaRPr lang="ru-RU" b="1" dirty="0" smtClean="0"/>
          </a:p>
          <a:p>
            <a:endParaRPr lang="ru-RU" b="1" dirty="0"/>
          </a:p>
          <a:p>
            <a:pPr algn="r"/>
            <a:r>
              <a:rPr lang="ru-RU" b="1" dirty="0" smtClean="0"/>
              <a:t>Выполнила:</a:t>
            </a:r>
            <a:endParaRPr lang="ru-RU" dirty="0" smtClean="0"/>
          </a:p>
          <a:p>
            <a:pPr algn="r"/>
            <a:r>
              <a:rPr lang="ru-RU" dirty="0" err="1" smtClean="0"/>
              <a:t>Рамазанова</a:t>
            </a:r>
            <a:r>
              <a:rPr lang="ru-RU" dirty="0" smtClean="0"/>
              <a:t> </a:t>
            </a:r>
            <a:r>
              <a:rPr lang="ru-RU" dirty="0" smtClean="0"/>
              <a:t>Н.М., учитель начальных классов </a:t>
            </a:r>
          </a:p>
          <a:p>
            <a:pPr algn="r"/>
            <a:r>
              <a:rPr lang="ru-RU" dirty="0" smtClean="0"/>
              <a:t>МБУ лицей № 67</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Актуальность темы</a:t>
            </a:r>
            <a:r>
              <a:rPr lang="ru-RU" dirty="0" smtClean="0"/>
              <a:t>:</a:t>
            </a:r>
            <a:endParaRPr lang="ru-RU" dirty="0"/>
          </a:p>
        </p:txBody>
      </p:sp>
      <p:sp>
        <p:nvSpPr>
          <p:cNvPr id="3" name="Содержимое 2"/>
          <p:cNvSpPr>
            <a:spLocks noGrp="1"/>
          </p:cNvSpPr>
          <p:nvPr>
            <p:ph sz="quarter" idx="1"/>
          </p:nvPr>
        </p:nvSpPr>
        <p:spPr/>
        <p:txBody>
          <a:bodyPr>
            <a:normAutofit/>
          </a:bodyPr>
          <a:lstStyle/>
          <a:p>
            <a:pPr>
              <a:buNone/>
            </a:pPr>
            <a:r>
              <a:rPr lang="ru-RU" dirty="0" smtClean="0"/>
              <a:t>   За последние десятилетия в обществе произошли кардинальные изменения в представлении о целях образования и путях их реализации. От признания знаний, умений и навыков как основных итогов образования, произошёл переход к пониманию обучения как процесса подготовки обучающихся к реальной жизни, готовности к тому, чтобы занять активную позицию, успешно решать жизненные задачи, уметь сотрудничать и работать в группе.</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214290"/>
            <a:ext cx="8229600" cy="857256"/>
          </a:xfrm>
        </p:spPr>
        <p:txBody>
          <a:bodyPr/>
          <a:lstStyle/>
          <a:p>
            <a:r>
              <a:rPr lang="ru-RU" b="1" dirty="0" smtClean="0"/>
              <a:t>Противоречия</a:t>
            </a:r>
            <a:r>
              <a:rPr lang="ru-RU" dirty="0" smtClean="0"/>
              <a:t>.</a:t>
            </a:r>
            <a:endParaRPr lang="ru-RU" dirty="0"/>
          </a:p>
        </p:txBody>
      </p:sp>
      <p:sp>
        <p:nvSpPr>
          <p:cNvPr id="2" name="Содержимое 1"/>
          <p:cNvSpPr>
            <a:spLocks noGrp="1"/>
          </p:cNvSpPr>
          <p:nvPr>
            <p:ph sz="quarter" idx="1"/>
          </p:nvPr>
        </p:nvSpPr>
        <p:spPr>
          <a:xfrm>
            <a:off x="457200" y="1071546"/>
            <a:ext cx="8229600" cy="5024454"/>
          </a:xfrm>
        </p:spPr>
        <p:txBody>
          <a:bodyPr>
            <a:normAutofit fontScale="85000" lnSpcReduction="10000"/>
          </a:bodyPr>
          <a:lstStyle/>
          <a:p>
            <a:r>
              <a:rPr lang="ru-RU" dirty="0" smtClean="0"/>
              <a:t>Каждый выпускник начальной школы должен свободно с использованием большого словарного запаса высказываться на любую предложенную тему, уметь отстаивать свою точку зрения, дискутировать, аргументировать. Но как показывает практика, большинство выпускников начальной школы имеют низкий уровень овладения видами речевой деятельности, основами культуры устной и письменной речи. Поэтому на каждом уроке  особое внимание уделять формированию коммуникативных универсальных учебных действий.</a:t>
            </a:r>
          </a:p>
          <a:p>
            <a:r>
              <a:rPr lang="ru-RU" dirty="0" smtClean="0"/>
              <a:t>При обучении в сотрудничестве возникают проблемы, в том, что не все дети оказываются готовыми к групповому взаимодействию. Одни дети хорошо подготовлены и не хотят делиться своим интеллектуальным потенциалом, другие – с низкой познавательной активностью, с большими пробелами в знаниях. И те и другие оказываются отстраненными от процесса взаимодействия, добывания новых знаний. </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919146"/>
          </a:xfrm>
        </p:spPr>
        <p:txBody>
          <a:bodyPr/>
          <a:lstStyle/>
          <a:p>
            <a:r>
              <a:rPr lang="ru-RU" b="1" dirty="0" smtClean="0"/>
              <a:t>Профессиональная проблема.</a:t>
            </a:r>
            <a:endParaRPr lang="ru-RU" dirty="0"/>
          </a:p>
        </p:txBody>
      </p:sp>
      <p:sp>
        <p:nvSpPr>
          <p:cNvPr id="2" name="Содержимое 1"/>
          <p:cNvSpPr>
            <a:spLocks noGrp="1"/>
          </p:cNvSpPr>
          <p:nvPr>
            <p:ph sz="quarter" idx="1"/>
          </p:nvPr>
        </p:nvSpPr>
        <p:spPr>
          <a:xfrm>
            <a:off x="457200" y="1071546"/>
            <a:ext cx="8229600" cy="5429288"/>
          </a:xfrm>
        </p:spPr>
        <p:txBody>
          <a:bodyPr>
            <a:normAutofit fontScale="77500" lnSpcReduction="20000"/>
          </a:bodyPr>
          <a:lstStyle/>
          <a:p>
            <a:r>
              <a:rPr lang="ru-RU" dirty="0" smtClean="0"/>
              <a:t>Каковы возможности технологии «обучение в сотрудничестве» на уроках литературного чтения при формировании коммуникативных универсальных учебных действий у младших школьников?</a:t>
            </a:r>
          </a:p>
          <a:p>
            <a:r>
              <a:rPr lang="ru-RU" b="1" dirty="0" smtClean="0"/>
              <a:t>Задачи,</a:t>
            </a:r>
            <a:r>
              <a:rPr lang="ru-RU" dirty="0" smtClean="0"/>
              <a:t> решение которых обеспечит </a:t>
            </a:r>
            <a:r>
              <a:rPr lang="ru-RU" b="1" dirty="0" smtClean="0"/>
              <a:t>новый образовательный результат</a:t>
            </a:r>
            <a:r>
              <a:rPr lang="ru-RU" dirty="0" smtClean="0"/>
              <a:t>, направленный на решение проблемы.</a:t>
            </a:r>
          </a:p>
          <a:p>
            <a:pPr lvl="0"/>
            <a:r>
              <a:rPr lang="ru-RU" dirty="0" smtClean="0"/>
              <a:t>Обозначить механизм формирования коммуникативных универсальных учебных действий у младших школьников в ходе использования технологии «обучение в сотрудничестве» на уроках литературного чтения.</a:t>
            </a:r>
          </a:p>
          <a:p>
            <a:pPr lvl="0"/>
            <a:r>
              <a:rPr lang="ru-RU" dirty="0" smtClean="0"/>
              <a:t>Определить содержание по УУД при использовании технологии «обучение в сотрудничестве», для реализации механизма формирования коммуникативных УУД у младших школьников, в условиях реализации ФГОС НОО.</a:t>
            </a:r>
          </a:p>
          <a:p>
            <a:pPr lvl="0"/>
            <a:r>
              <a:rPr lang="ru-RU" dirty="0" smtClean="0"/>
              <a:t>Разработать механизм, определяя конкретные коммуникативные УУД, которые будут сформированы в ходе использования технологии «обучение в сотрудничестве».</a:t>
            </a:r>
          </a:p>
          <a:p>
            <a:pPr lvl="0"/>
            <a:r>
              <a:rPr lang="ru-RU" dirty="0" smtClean="0"/>
              <a:t> Определить цели и задачи, которые будут сформированы в ходе реализации разработанного механизма.</a:t>
            </a:r>
          </a:p>
          <a:p>
            <a:pPr marL="0" indent="0">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500042"/>
            <a:ext cx="8229600" cy="857256"/>
          </a:xfrm>
        </p:spPr>
        <p:txBody>
          <a:bodyPr>
            <a:normAutofit fontScale="90000"/>
          </a:bodyPr>
          <a:lstStyle/>
          <a:p>
            <a:r>
              <a:rPr lang="ru-RU" b="1" dirty="0" smtClean="0"/>
              <a:t>ЦЕЛЕВОЙ КОМПОНЕНТ</a:t>
            </a:r>
            <a:r>
              <a:rPr lang="ru-RU" dirty="0" smtClean="0"/>
              <a:t/>
            </a:r>
            <a:br>
              <a:rPr lang="ru-RU" dirty="0" smtClean="0"/>
            </a:br>
            <a:endParaRPr lang="ru-RU" dirty="0"/>
          </a:p>
        </p:txBody>
      </p:sp>
      <p:sp>
        <p:nvSpPr>
          <p:cNvPr id="2" name="Содержимое 1"/>
          <p:cNvSpPr>
            <a:spLocks noGrp="1"/>
          </p:cNvSpPr>
          <p:nvPr>
            <p:ph sz="quarter" idx="1"/>
          </p:nvPr>
        </p:nvSpPr>
        <p:spPr>
          <a:xfrm>
            <a:off x="457200" y="785794"/>
            <a:ext cx="8229600" cy="5310206"/>
          </a:xfrm>
        </p:spPr>
        <p:txBody>
          <a:bodyPr>
            <a:normAutofit fontScale="85000" lnSpcReduction="20000"/>
          </a:bodyPr>
          <a:lstStyle/>
          <a:p>
            <a:r>
              <a:rPr lang="ru-RU" dirty="0" smtClean="0"/>
              <a:t>Цели и задачи по теме:  </a:t>
            </a:r>
          </a:p>
          <a:p>
            <a:pPr lvl="0"/>
            <a:r>
              <a:rPr lang="ru-RU" dirty="0" smtClean="0"/>
              <a:t>дать каждому ребенку эмоциональную и содержательную поддержку, без которой многие учащиеся вообще не могут добровольно включиться в общую работу класса, без которой у робких и слабо подготовленных детей развивается школьная тревожность, а у лидеров неприятно искажается становление характера.</a:t>
            </a:r>
          </a:p>
          <a:p>
            <a:pPr lvl="0"/>
            <a:r>
              <a:rPr lang="ru-RU" dirty="0" smtClean="0"/>
              <a:t>дать каждому ребенку возможность утвердиться в себе, попробовать свои силы в микроспорах, где нет ни огромного авторитета учителя. Ни подавляющего внимания всего класса.</a:t>
            </a:r>
          </a:p>
          <a:p>
            <a:pPr lvl="0"/>
            <a:r>
              <a:rPr lang="ru-RU" dirty="0" smtClean="0"/>
              <a:t>дать каждому ребенку опыт выполнения тех рефлексивных учительских функций, которые составляют основу умения учиться. В первом классе – это функция контроля и оценки, позже – </a:t>
            </a:r>
            <a:r>
              <a:rPr lang="ru-RU" dirty="0" err="1" smtClean="0"/>
              <a:t>целеполагания</a:t>
            </a:r>
            <a:r>
              <a:rPr lang="ru-RU" dirty="0" smtClean="0"/>
              <a:t> и планирования.</a:t>
            </a:r>
          </a:p>
          <a:p>
            <a:pPr lvl="0"/>
            <a:r>
              <a:rPr lang="ru-RU" dirty="0" smtClean="0"/>
              <a:t>дать учителю, во-первых, дополнительные мотивационные средства вовлечь детей в содержание обучения, во-вторых, возможность и необходимость органически сочетать на уроке ''обучение'' и ''воспитание'', строить и человеческие, и деловые отношения детей.</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28596" y="571480"/>
            <a:ext cx="8229600" cy="1071570"/>
          </a:xfrm>
        </p:spPr>
        <p:txBody>
          <a:bodyPr>
            <a:noAutofit/>
          </a:bodyPr>
          <a:lstStyle/>
          <a:p>
            <a:pPr algn="ctr"/>
            <a:r>
              <a:rPr lang="ru-RU" sz="3600" b="1" dirty="0" smtClean="0"/>
              <a:t>СОДЕРЖАТЕЛЬНЫЙ КОМПОНЕНТ</a:t>
            </a:r>
            <a:r>
              <a:rPr lang="ru-RU" sz="3600" dirty="0" smtClean="0"/>
              <a:t/>
            </a:r>
            <a:br>
              <a:rPr lang="ru-RU" sz="3600" dirty="0" smtClean="0"/>
            </a:br>
            <a:endParaRPr lang="ru-RU" sz="3600" dirty="0"/>
          </a:p>
        </p:txBody>
      </p:sp>
      <p:sp>
        <p:nvSpPr>
          <p:cNvPr id="2" name="Содержимое 1"/>
          <p:cNvSpPr>
            <a:spLocks noGrp="1"/>
          </p:cNvSpPr>
          <p:nvPr>
            <p:ph sz="quarter" idx="1"/>
          </p:nvPr>
        </p:nvSpPr>
        <p:spPr>
          <a:xfrm>
            <a:off x="457200" y="857232"/>
            <a:ext cx="8229600" cy="5500726"/>
          </a:xfrm>
        </p:spPr>
        <p:txBody>
          <a:bodyPr>
            <a:normAutofit fontScale="85000" lnSpcReduction="20000"/>
          </a:bodyPr>
          <a:lstStyle/>
          <a:p>
            <a:pPr>
              <a:buNone/>
            </a:pPr>
            <a:endParaRPr lang="ru-RU" dirty="0" smtClean="0"/>
          </a:p>
          <a:p>
            <a:r>
              <a:rPr lang="ru-RU" dirty="0" smtClean="0"/>
              <a:t>Этапы работы:</a:t>
            </a:r>
          </a:p>
          <a:p>
            <a:r>
              <a:rPr lang="ru-RU" u="sng" dirty="0" smtClean="0"/>
              <a:t>Первый этап: Самоопределение в учебной деятельности.</a:t>
            </a:r>
            <a:endParaRPr lang="ru-RU" dirty="0" smtClean="0"/>
          </a:p>
          <a:p>
            <a:r>
              <a:rPr lang="ru-RU" dirty="0" smtClean="0"/>
              <a:t>«Обсуждение и дискуссия».</a:t>
            </a:r>
          </a:p>
          <a:p>
            <a:r>
              <a:rPr lang="ru-RU" dirty="0" smtClean="0"/>
              <a:t>Цель – раскрепостить детей, научить их не бояться говорить. На уроках литературного чтения предусматриваем такие задания, которые ставят ребенка в ситуацию, где необходимо высказать своё мнение.</a:t>
            </a:r>
          </a:p>
          <a:p>
            <a:r>
              <a:rPr lang="ru-RU" u="sng" dirty="0" smtClean="0"/>
              <a:t>Второй этап: Учебно-познавательная деятельность.</a:t>
            </a:r>
            <a:endParaRPr lang="ru-RU" dirty="0" smtClean="0"/>
          </a:p>
          <a:p>
            <a:r>
              <a:rPr lang="ru-RU" dirty="0" smtClean="0"/>
              <a:t>«Небольшие выступления». </a:t>
            </a:r>
          </a:p>
          <a:p>
            <a:r>
              <a:rPr lang="ru-RU" dirty="0" smtClean="0"/>
              <a:t>Цель – научить детей составлять небольшие выступления, использовать язык в соответствии с ситуацией, не отклоняться от темы.</a:t>
            </a:r>
          </a:p>
          <a:p>
            <a:r>
              <a:rPr lang="ru-RU" u="sng" dirty="0" smtClean="0"/>
              <a:t>Третий этап: Использование информационных ресурсов.</a:t>
            </a:r>
            <a:endParaRPr lang="ru-RU" dirty="0" smtClean="0"/>
          </a:p>
          <a:p>
            <a:r>
              <a:rPr lang="ru-RU" dirty="0" smtClean="0"/>
              <a:t>«Презентации».</a:t>
            </a:r>
          </a:p>
          <a:p>
            <a:r>
              <a:rPr lang="ru-RU" dirty="0" smtClean="0"/>
              <a:t>Цель – подготовить презентацию.</a:t>
            </a:r>
          </a:p>
          <a:p>
            <a:r>
              <a:rPr lang="ru-RU" dirty="0" smtClean="0"/>
              <a:t>На третьем этапе мы используем задания проблемного или творческого характера в групповой работе.</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57158" y="357166"/>
            <a:ext cx="8229600" cy="785818"/>
          </a:xfrm>
        </p:spPr>
        <p:txBody>
          <a:bodyPr>
            <a:noAutofit/>
          </a:bodyPr>
          <a:lstStyle/>
          <a:p>
            <a:r>
              <a:rPr lang="ru-RU" sz="3200" b="1" dirty="0" smtClean="0"/>
              <a:t>ТЕХНОЛОГИЧЕСКИЙ КОМПОНЕНТ</a:t>
            </a:r>
            <a:r>
              <a:rPr lang="ru-RU" sz="3200" dirty="0" smtClean="0"/>
              <a:t/>
            </a:r>
            <a:br>
              <a:rPr lang="ru-RU" sz="3200" dirty="0" smtClean="0"/>
            </a:br>
            <a:endParaRPr lang="ru-RU" sz="3200" dirty="0"/>
          </a:p>
        </p:txBody>
      </p:sp>
      <p:sp>
        <p:nvSpPr>
          <p:cNvPr id="2" name="Содержимое 1"/>
          <p:cNvSpPr>
            <a:spLocks noGrp="1"/>
          </p:cNvSpPr>
          <p:nvPr>
            <p:ph sz="quarter" idx="1"/>
          </p:nvPr>
        </p:nvSpPr>
        <p:spPr>
          <a:xfrm>
            <a:off x="457200" y="714356"/>
            <a:ext cx="8229600" cy="5381644"/>
          </a:xfrm>
        </p:spPr>
        <p:txBody>
          <a:bodyPr>
            <a:normAutofit/>
          </a:bodyPr>
          <a:lstStyle/>
          <a:p>
            <a:r>
              <a:rPr lang="ru-RU" b="1" dirty="0" smtClean="0"/>
              <a:t>дидактический материал для групповой работы:</a:t>
            </a:r>
            <a:endParaRPr lang="ru-RU" dirty="0" smtClean="0"/>
          </a:p>
          <a:p>
            <a:r>
              <a:rPr lang="ru-RU" dirty="0" smtClean="0"/>
              <a:t>- карточки-задания;</a:t>
            </a:r>
          </a:p>
          <a:p>
            <a:r>
              <a:rPr lang="ru-RU" dirty="0" smtClean="0"/>
              <a:t>- карточки-инструкции;</a:t>
            </a:r>
          </a:p>
          <a:p>
            <a:r>
              <a:rPr lang="ru-RU" dirty="0" smtClean="0"/>
              <a:t>- карточки-задания с планом решения:</a:t>
            </a:r>
          </a:p>
          <a:p>
            <a:r>
              <a:rPr lang="ru-RU" dirty="0" smtClean="0"/>
              <a:t>- карточки-задания с решённым аналогичным примером;</a:t>
            </a:r>
          </a:p>
          <a:p>
            <a:r>
              <a:rPr lang="ru-RU" dirty="0" smtClean="0"/>
              <a:t>- сборники задач для самостоятельных работ.</a:t>
            </a:r>
          </a:p>
          <a:p>
            <a:r>
              <a:rPr lang="ru-RU" dirty="0" smtClean="0"/>
              <a:t>Речевые упражнения: необычные вопросы, задания на различение (выбрать один правильный ответ из 3–4 предложенных и обосновать), задания на воспроизведение небольших текстов, задания на перечисление фактов.</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571480"/>
            <a:ext cx="8229600" cy="714380"/>
          </a:xfrm>
        </p:spPr>
        <p:txBody>
          <a:bodyPr>
            <a:normAutofit fontScale="90000"/>
          </a:bodyPr>
          <a:lstStyle/>
          <a:p>
            <a:r>
              <a:rPr lang="ru-RU" b="1" dirty="0" smtClean="0"/>
              <a:t>РЕЗУЛЬТАТИВНЫЙ КОМПОНЕНТ</a:t>
            </a:r>
            <a:br>
              <a:rPr lang="ru-RU" b="1" dirty="0" smtClean="0"/>
            </a:br>
            <a:endParaRPr lang="ru-RU" b="1" dirty="0"/>
          </a:p>
        </p:txBody>
      </p:sp>
      <p:sp>
        <p:nvSpPr>
          <p:cNvPr id="2" name="Содержимое 1"/>
          <p:cNvSpPr>
            <a:spLocks noGrp="1"/>
          </p:cNvSpPr>
          <p:nvPr>
            <p:ph sz="quarter" idx="1"/>
          </p:nvPr>
        </p:nvSpPr>
        <p:spPr>
          <a:xfrm>
            <a:off x="457200" y="642918"/>
            <a:ext cx="8229600" cy="5453082"/>
          </a:xfrm>
        </p:spPr>
        <p:txBody>
          <a:bodyPr>
            <a:normAutofit lnSpcReduction="10000"/>
          </a:bodyPr>
          <a:lstStyle/>
          <a:p>
            <a:endParaRPr lang="ru-RU" dirty="0" smtClean="0"/>
          </a:p>
          <a:p>
            <a:r>
              <a:rPr lang="ru-RU" dirty="0" smtClean="0"/>
              <a:t>К концу третьего этапа дети умеют: поддерживать дискуссию; высказывать    мнение в соответствии с актуальной ситуацией; задавать вопросы по теме; аргументировать свою точку зрения; подготовить презентацию, использовать язык и стиль понятный аудитории.</a:t>
            </a:r>
          </a:p>
          <a:p>
            <a:r>
              <a:rPr lang="ru-RU" dirty="0" smtClean="0"/>
              <a:t>В процессе работы по формированию устных коммуникативных умений ученики знакомятся с правилами речи и общения.</a:t>
            </a:r>
          </a:p>
          <a:p>
            <a:r>
              <a:rPr lang="ru-RU" dirty="0" smtClean="0"/>
              <a:t>Дать знать, если хочешь высказаться.</a:t>
            </a:r>
          </a:p>
          <a:p>
            <a:r>
              <a:rPr lang="ru-RU" dirty="0" smtClean="0"/>
              <a:t>Говорить полными, законченными предложениями.</a:t>
            </a:r>
          </a:p>
          <a:p>
            <a:r>
              <a:rPr lang="ru-RU" dirty="0" smtClean="0"/>
              <a:t>Говорить отчетливо и громко.          </a:t>
            </a:r>
          </a:p>
          <a:p>
            <a:r>
              <a:rPr lang="ru-RU" dirty="0" smtClean="0"/>
              <a:t>Аргументировать кратко и точно.</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118</TotalTime>
  <Words>1201</Words>
  <Application>Microsoft Office PowerPoint</Application>
  <PresentationFormat>Экран (4:3)</PresentationFormat>
  <Paragraphs>118</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Эркер</vt:lpstr>
      <vt:lpstr>   </vt:lpstr>
      <vt:lpstr>             Тема:«Формирование коммуникативных универсальных учебных действий у младших школьников в ходе использования технологии «обучение в сотрудничестве» на примере изучения раздела учебника  литературного чтения в 3 классе  «Жизнь дана на добрые дела» </vt:lpstr>
      <vt:lpstr>Актуальность темы:</vt:lpstr>
      <vt:lpstr>Противоречия.</vt:lpstr>
      <vt:lpstr>Профессиональная проблема.</vt:lpstr>
      <vt:lpstr>ЦЕЛЕВОЙ КОМПОНЕНТ </vt:lpstr>
      <vt:lpstr>СОДЕРЖАТЕЛЬНЫЙ КОМПОНЕНТ </vt:lpstr>
      <vt:lpstr>ТЕХНОЛОГИЧЕСКИЙ КОМПОНЕНТ </vt:lpstr>
      <vt:lpstr>РЕЗУЛЬТАТИВНЫЙ КОМПОНЕНТ </vt:lpstr>
      <vt:lpstr>Условия, обеспечивающие достижение новых образовательных результатов  </vt:lpstr>
      <vt:lpstr>Нормативно-правовые ресурсы</vt:lpstr>
      <vt:lpstr>Информационные ресурсы </vt:lpstr>
      <vt:lpstr>Организационные ресурсы </vt:lpstr>
      <vt:lpstr>Перспективы решения проблемы.           </vt:lpstr>
    </vt:vector>
  </TitlesOfParts>
  <Company>WolfishLair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Grey Wolf</dc:creator>
  <cp:lastModifiedBy>Grey Wolf</cp:lastModifiedBy>
  <cp:revision>16</cp:revision>
  <dcterms:created xsi:type="dcterms:W3CDTF">2015-03-18T19:32:10Z</dcterms:created>
  <dcterms:modified xsi:type="dcterms:W3CDTF">2015-03-19T18:19:13Z</dcterms:modified>
</cp:coreProperties>
</file>