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2" r:id="rId5"/>
    <p:sldId id="263" r:id="rId6"/>
    <p:sldId id="264" r:id="rId7"/>
    <p:sldId id="284" r:id="rId8"/>
    <p:sldId id="283" r:id="rId9"/>
    <p:sldId id="282" r:id="rId10"/>
    <p:sldId id="281" r:id="rId11"/>
    <p:sldId id="280" r:id="rId12"/>
    <p:sldId id="279" r:id="rId13"/>
    <p:sldId id="278" r:id="rId14"/>
    <p:sldId id="277" r:id="rId15"/>
    <p:sldId id="276" r:id="rId16"/>
    <p:sldId id="275" r:id="rId17"/>
    <p:sldId id="274" r:id="rId18"/>
    <p:sldId id="273" r:id="rId19"/>
    <p:sldId id="272" r:id="rId20"/>
    <p:sldId id="271" r:id="rId21"/>
    <p:sldId id="270" r:id="rId22"/>
    <p:sldId id="269" r:id="rId23"/>
    <p:sldId id="268" r:id="rId24"/>
    <p:sldId id="265" r:id="rId25"/>
    <p:sldId id="267" r:id="rId26"/>
    <p:sldId id="266" r:id="rId27"/>
    <p:sldId id="285" r:id="rId28"/>
    <p:sldId id="286" r:id="rId29"/>
    <p:sldId id="25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FFFF"/>
    <a:srgbClr val="CCFF33"/>
    <a:srgbClr val="00CC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36AC-B933-49E6-96EB-66143A78EF07}" type="datetimeFigureOut">
              <a:rPr lang="ru-RU" smtClean="0"/>
              <a:pPr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7B3F-7427-48F2-BE4E-1DABA5D33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little-doll.html" TargetMode="External"/><Relationship Id="rId13" Type="http://schemas.openxmlformats.org/officeDocument/2006/relationships/hyperlink" Target="http://www.clker.com/clipart-animal-number-three.html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hyperlink" Target="http://www.clker.com/clipart-animal-number-two.html" TargetMode="External"/><Relationship Id="rId2" Type="http://schemas.openxmlformats.org/officeDocument/2006/relationships/image" Target="../media/image5.png"/><Relationship Id="rId16" Type="http://schemas.openxmlformats.org/officeDocument/2006/relationships/hyperlink" Target="http://www.clker.com/clipart-animal-number-six-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hyperlink" Target="http://www.clker.com/clipart-number-one-light-blue.html" TargetMode="External"/><Relationship Id="rId5" Type="http://schemas.openxmlformats.org/officeDocument/2006/relationships/image" Target="../media/image8.png"/><Relationship Id="rId15" Type="http://schemas.openxmlformats.org/officeDocument/2006/relationships/hyperlink" Target="http://www.clker.com/clipart-animal-number-five.html" TargetMode="External"/><Relationship Id="rId10" Type="http://schemas.openxmlformats.org/officeDocument/2006/relationships/hyperlink" Target="http://www.clker.com/clipart-notepad-sticky.html" TargetMode="External"/><Relationship Id="rId4" Type="http://schemas.openxmlformats.org/officeDocument/2006/relationships/image" Target="../media/image7.png"/><Relationship Id="rId9" Type="http://schemas.openxmlformats.org/officeDocument/2006/relationships/hyperlink" Target="http://www.clker.com/clipart-purple-dress-girl.html" TargetMode="External"/><Relationship Id="rId14" Type="http://schemas.openxmlformats.org/officeDocument/2006/relationships/hyperlink" Target="http://www.clker.com/clipart-animal-number-four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3708" y="116632"/>
            <a:ext cx="8916584" cy="6624736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113708" y="4357694"/>
            <a:ext cx="8916584" cy="1800000"/>
            <a:chOff x="0" y="4357694"/>
            <a:chExt cx="8916584" cy="1800000"/>
          </a:xfrm>
        </p:grpSpPr>
        <p:pic>
          <p:nvPicPr>
            <p:cNvPr id="2050" name="Picture 2" descr="C:\Documents and Settings\Admin\Рабочий стол\purple-dress-girl-m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0" y="4357694"/>
              <a:ext cx="1272750" cy="1800000"/>
            </a:xfrm>
            <a:prstGeom prst="rect">
              <a:avLst/>
            </a:prstGeom>
            <a:noFill/>
          </p:spPr>
        </p:pic>
        <p:pic>
          <p:nvPicPr>
            <p:cNvPr id="2053" name="Picture 5" descr="C:\Documents and Settings\Admin\Рабочий стол\1207886514942478595newtonguarinof_Little_Doll.svg.med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43834" y="4357694"/>
              <a:ext cx="1272750" cy="1800000"/>
            </a:xfrm>
            <a:prstGeom prst="rect">
              <a:avLst/>
            </a:prstGeom>
            <a:noFill/>
          </p:spPr>
        </p:pic>
      </p:grpSp>
      <p:grpSp>
        <p:nvGrpSpPr>
          <p:cNvPr id="42" name="Группа 41"/>
          <p:cNvGrpSpPr>
            <a:grpSpLocks noChangeAspect="1"/>
          </p:cNvGrpSpPr>
          <p:nvPr/>
        </p:nvGrpSpPr>
        <p:grpSpPr>
          <a:xfrm>
            <a:off x="242952" y="2571744"/>
            <a:ext cx="8658097" cy="828000"/>
            <a:chOff x="-556107" y="750075"/>
            <a:chExt cx="11669609" cy="11160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-556107" y="750075"/>
              <a:ext cx="1112214" cy="1116000"/>
              <a:chOff x="928662" y="714356"/>
              <a:chExt cx="1112214" cy="1116000"/>
            </a:xfrm>
          </p:grpSpPr>
          <p:pic>
            <p:nvPicPr>
              <p:cNvPr id="2060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" name="Прямоугольник 12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М</a:t>
                </a:r>
                <a:endParaRPr lang="ru-RU" sz="5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616937" y="750075"/>
              <a:ext cx="1112214" cy="1116000"/>
              <a:chOff x="928662" y="714356"/>
              <a:chExt cx="1112214" cy="1116000"/>
            </a:xfrm>
          </p:grpSpPr>
          <p:pic>
            <p:nvPicPr>
              <p:cNvPr id="16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" name="Прямоугольник 16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5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807907" y="750075"/>
              <a:ext cx="1112214" cy="1116000"/>
              <a:chOff x="946588" y="714356"/>
              <a:chExt cx="1112214" cy="1116000"/>
            </a:xfrm>
          </p:grpSpPr>
          <p:pic>
            <p:nvPicPr>
              <p:cNvPr id="19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46588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" name="Прямоугольник 19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Т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2963025" y="750075"/>
              <a:ext cx="1112214" cy="1116000"/>
              <a:chOff x="928662" y="714356"/>
              <a:chExt cx="1112214" cy="1116000"/>
            </a:xfrm>
          </p:grpSpPr>
          <p:pic>
            <p:nvPicPr>
              <p:cNvPr id="22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" name="Прямоугольник 22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4136069" y="750075"/>
              <a:ext cx="1112214" cy="1116000"/>
              <a:chOff x="928662" y="714356"/>
              <a:chExt cx="1112214" cy="1116000"/>
            </a:xfrm>
          </p:grpSpPr>
          <p:pic>
            <p:nvPicPr>
              <p:cNvPr id="25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" name="Прямоугольник 25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М</a:t>
                </a:r>
                <a:endParaRPr lang="ru-RU" sz="5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6482157" y="750075"/>
              <a:ext cx="1112214" cy="1116000"/>
              <a:chOff x="928662" y="714356"/>
              <a:chExt cx="1112214" cy="1116000"/>
            </a:xfrm>
          </p:grpSpPr>
          <p:pic>
            <p:nvPicPr>
              <p:cNvPr id="28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" name="Прямоугольник 28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Т</a:t>
                </a:r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5309113" y="750075"/>
              <a:ext cx="1112214" cy="1116000"/>
              <a:chOff x="928662" y="714356"/>
              <a:chExt cx="1112214" cy="1116000"/>
            </a:xfrm>
          </p:grpSpPr>
          <p:pic>
            <p:nvPicPr>
              <p:cNvPr id="31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" name="Прямоугольник 31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10001288" y="750075"/>
              <a:ext cx="1112214" cy="1116000"/>
              <a:chOff x="928662" y="714356"/>
              <a:chExt cx="1112214" cy="1116000"/>
            </a:xfrm>
          </p:grpSpPr>
          <p:pic>
            <p:nvPicPr>
              <p:cNvPr id="34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" name="Прямоугольник 34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8828245" y="750075"/>
              <a:ext cx="1112214" cy="1116000"/>
              <a:chOff x="928662" y="714356"/>
              <a:chExt cx="1112214" cy="1116000"/>
            </a:xfrm>
          </p:grpSpPr>
          <p:pic>
            <p:nvPicPr>
              <p:cNvPr id="37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" name="Прямоугольник 37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К</a:t>
                </a:r>
                <a:endParaRPr lang="ru-RU" sz="5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9" name="Группа 38"/>
            <p:cNvGrpSpPr/>
            <p:nvPr/>
          </p:nvGrpSpPr>
          <p:grpSpPr>
            <a:xfrm>
              <a:off x="7655201" y="750075"/>
              <a:ext cx="1112214" cy="1116000"/>
              <a:chOff x="928662" y="714356"/>
              <a:chExt cx="1112214" cy="1116000"/>
            </a:xfrm>
          </p:grpSpPr>
          <p:pic>
            <p:nvPicPr>
              <p:cNvPr id="40" name="Picture 12" descr="Sticky Note Pad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8662" y="714356"/>
                <a:ext cx="1112214" cy="11160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1" name="Прямоугольник 40"/>
              <p:cNvSpPr/>
              <p:nvPr/>
            </p:nvSpPr>
            <p:spPr>
              <a:xfrm>
                <a:off x="1027569" y="81515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И</a:t>
                </a:r>
              </a:p>
            </p:txBody>
          </p:sp>
        </p:grpSp>
      </p:grp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1071538" y="500042"/>
            <a:ext cx="7164000" cy="107157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«АЙБАШСКАЯ СОШ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ВЫСОКОГОРСКОГО  МУНИЦИПАЛЬНОГО РАЙОНА РЕСПУБЛИКИ ТАТАРСТАН»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1134000" y="5373216"/>
            <a:ext cx="6876000" cy="892694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ИЛЬЯСОВА ГУЛЬГЕНА РАШИТОВНА, УЧИТЕЛЬ НАЧАЛЬНЫХ КЛАССОВ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2032130" y="3500438"/>
            <a:ext cx="5079740" cy="1296000"/>
            <a:chOff x="2214546" y="3500438"/>
            <a:chExt cx="5079740" cy="1296000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3563618" y="3500438"/>
              <a:ext cx="1032525" cy="1296000"/>
              <a:chOff x="7097081" y="1928802"/>
              <a:chExt cx="1032525" cy="1296000"/>
            </a:xfrm>
          </p:grpSpPr>
          <p:pic>
            <p:nvPicPr>
              <p:cNvPr id="48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097081" y="1928802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1" name="Прямоугольник 50"/>
              <p:cNvSpPr/>
              <p:nvPr/>
            </p:nvSpPr>
            <p:spPr>
              <a:xfrm>
                <a:off x="7215206" y="214311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Е</a:t>
                </a:r>
                <a:endParaRPr lang="ru-RU" sz="5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2214546" y="3500438"/>
              <a:ext cx="1007774" cy="1296000"/>
              <a:chOff x="7143768" y="714356"/>
              <a:chExt cx="1007774" cy="1296000"/>
            </a:xfrm>
          </p:grpSpPr>
          <p:pic>
            <p:nvPicPr>
              <p:cNvPr id="47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143768" y="714356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2" name="Прямоугольник 51"/>
              <p:cNvSpPr/>
              <p:nvPr/>
            </p:nvSpPr>
            <p:spPr>
              <a:xfrm>
                <a:off x="7215206" y="928670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Т</a:t>
                </a:r>
                <a:endParaRPr lang="ru-RU" sz="5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4937441" y="3500438"/>
              <a:ext cx="1007774" cy="1296000"/>
              <a:chOff x="7143768" y="3143248"/>
              <a:chExt cx="1007774" cy="1296000"/>
            </a:xfrm>
          </p:grpSpPr>
          <p:pic>
            <p:nvPicPr>
              <p:cNvPr id="49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143768" y="3143248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3" name="Прямоугольник 52"/>
              <p:cNvSpPr/>
              <p:nvPr/>
            </p:nvSpPr>
            <p:spPr>
              <a:xfrm>
                <a:off x="7215206" y="3286124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5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6286512" y="3500438"/>
              <a:ext cx="1007774" cy="1296000"/>
              <a:chOff x="7143768" y="4357694"/>
              <a:chExt cx="1007774" cy="1296000"/>
            </a:xfrm>
          </p:grpSpPr>
          <p:pic>
            <p:nvPicPr>
              <p:cNvPr id="50" name="Picture 2" descr="C:\Documents and Settings\Admin\Рабочий стол\11954296561720451192post-it_sebastien_duperr_01.svg.med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143768" y="4357694"/>
                <a:ext cx="1007774" cy="1296000"/>
              </a:xfrm>
              <a:prstGeom prst="rect">
                <a:avLst/>
              </a:prstGeom>
              <a:noFill/>
            </p:spPr>
          </p:pic>
          <p:sp>
            <p:nvSpPr>
              <p:cNvPr id="54" name="Прямоугольник 53"/>
              <p:cNvSpPr/>
              <p:nvPr/>
            </p:nvSpPr>
            <p:spPr>
              <a:xfrm>
                <a:off x="7215206" y="4500570"/>
                <a:ext cx="914400" cy="9858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5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Т</a:t>
                </a:r>
                <a:endParaRPr lang="ru-RU" sz="5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60" name="Двойная волна 59"/>
          <p:cNvSpPr/>
          <p:nvPr/>
        </p:nvSpPr>
        <p:spPr>
          <a:xfrm>
            <a:off x="3536149" y="1571612"/>
            <a:ext cx="2071702" cy="914400"/>
          </a:xfrm>
          <a:prstGeom prst="doubleWav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340619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Когда маме было 34 года, дочке исполнилось 9 лет. Сейчас маме 40 лет. Сколько лет дочке?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10. Четвёртую часть суток составляет ? минут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35850" y="2570993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11. Радиус окружности 6 см. Найдите диаметр этой окружности.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196752"/>
            <a:ext cx="7164000" cy="1224136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12. Ширина коридора 4 м, что 5 раз меньше длины. Найдите </a:t>
            </a:r>
            <a:r>
              <a:rPr lang="ru-RU" sz="28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плошадь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коридора.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13. Сколько цифр содержит частное 420140 : 70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44675" y="2515231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14. Увеличь число 736013 в 385 раз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283364005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28336405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2833645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283365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15. Какое неравенство неверно?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35850" y="2538125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75 мин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ч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 ч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ч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100 мин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62 с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мин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8"/>
            <a:ext cx="7164000" cy="1700659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16. В одной коробке 80 конфет, а в другой наполовину меньше. Дети съели четверть всех конфет. Сколько конфет съели дети?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33008" y="2925145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9356" y="3609511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33008" y="4324615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60153" y="361669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33008" y="5047135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890987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92808" y="4383157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96383" y="510804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772667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17. На каждый костюм надо пришить 8 пуговиц. Подобрали 25 подходящих пуговиц. На сколько костюмов хватит этих пуговиц?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77446" y="3045022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71587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397156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2037100" y="3791895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77446" y="5047783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2047792" y="3096213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96392" y="4416179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2005214" y="5091216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964753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18. </a:t>
            </a:r>
            <a:r>
              <a:rPr lang="ru-RU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Два велосипедиста вышли одновременно навстречу друг другу из двух населённых пунктов, расстояние между которыми 55 </a:t>
            </a:r>
            <a:r>
              <a:rPr lang="ru-RU" sz="24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км.Скорость</a:t>
            </a:r>
            <a:r>
              <a:rPr lang="ru-RU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первого 6 км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ч, второго 5 км</a:t>
            </a:r>
            <a:r>
              <a:rPr lang="en-US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2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ч.          Через какое время они встретятся?</a:t>
            </a:r>
            <a:endParaRPr lang="ru-RU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36234" y="3266535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3918" y="3914987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401992" y="4545377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439207" y="3003011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88190" y="3877329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401992" y="5180572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3245647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2005430" y="4545377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2005430" y="5164114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1. Как записать цифрами число триста пятнадцать тысяча восемь? 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3158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390731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30158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315008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31508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19. 4 ч 9 мин = ? мин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409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249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313252"/>
            <a:chOff x="357158" y="285728"/>
            <a:chExt cx="8429684" cy="6313252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83964"/>
              <a:chOff x="376583" y="285728"/>
              <a:chExt cx="8301030" cy="883964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12236" y="305692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2060699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20. Антон живёт на 5 этаже. Чтобы подняться на один этаж, ему надо полминуты. Сколько времени нужно Антону, чтобы подняться по лестнице до своей квартиры?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44675" y="3277773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150 с  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57554" y="3866058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120 с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64031" y="4506203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110 с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484835" y="3102094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689136" y="4418235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90995" y="3911876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44675" y="5180572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90 с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3296149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2000536" y="4571225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2026036" y="52130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2132707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21. Из куска проволоки согнули квадрат со стороной 6 см. Затем проволоку </a:t>
            </a:r>
            <a:r>
              <a:rPr lang="ru-RU" sz="28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ра-зогнули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и сделали из неё треугольник с равными сторонами. Чему равна </a:t>
            </a:r>
            <a:r>
              <a:rPr lang="ru-RU" sz="28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сторо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-на треугольника? 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02658" y="3351080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02658" y="390637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52103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474520" y="30848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92720" y="434970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2012103" y="39621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44675" y="5122310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2031459" y="3332658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2070827" y="4553545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2044651" y="5187332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196751"/>
            <a:ext cx="7164000" cy="1366255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22. В одной коробке 12 карандашей. Сколько нужно коробок, чтобы </a:t>
            </a:r>
            <a:r>
              <a:rPr lang="ru-RU" sz="28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разло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-жить 840 карандашей?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828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90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920041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23. Сколько на рисунке </a:t>
            </a:r>
          </a:p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треугольников?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27174" y="3152121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44675" y="3746132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428680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2025507" y="3776290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5070901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90527" y="3129924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2031901" y="44810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5157321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Равнобедренный треугольник 5"/>
          <p:cNvSpPr/>
          <p:nvPr/>
        </p:nvSpPr>
        <p:spPr>
          <a:xfrm>
            <a:off x="5703178" y="1196752"/>
            <a:ext cx="2216695" cy="1584176"/>
          </a:xfrm>
          <a:prstGeom prst="triangle">
            <a:avLst>
              <a:gd name="adj" fmla="val 498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6" idx="2"/>
            <a:endCxn id="6" idx="5"/>
          </p:cNvCxnSpPr>
          <p:nvPr/>
        </p:nvCxnSpPr>
        <p:spPr>
          <a:xfrm flipV="1">
            <a:off x="5703178" y="1988840"/>
            <a:ext cx="1660637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4"/>
          </p:cNvCxnSpPr>
          <p:nvPr/>
        </p:nvCxnSpPr>
        <p:spPr>
          <a:xfrm flipH="1" flipV="1">
            <a:off x="6739168" y="2276872"/>
            <a:ext cx="1180705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557438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24. Саша вышел из дома в 13 : 40 минут и шёл 30 минут. Во сколько Саша при-шёл в школу?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44675" y="3045022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14 : 40  </a:t>
            </a:r>
            <a:endParaRPr lang="ru-RU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44675" y="3675625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: 30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30116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: 00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50228" y="3714250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: 10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2002770" y="3053797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92062" y="4390769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92062" y="510197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288124" y="229936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676149"/>
              <a:ext cx="8301030" cy="902867"/>
              <a:chOff x="376583" y="246861"/>
              <a:chExt cx="8301030" cy="902867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51916" y="246861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844675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25. Девочка задумала число и от пятой части его отняла 12. После чего у неё получилось 18. Какое число задумала девочка?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33008" y="3052824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33008" y="3647048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299672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99826" y="37206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91709" y="3084380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416179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2044651" y="5112157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/>
          <p:cNvSpPr/>
          <p:nvPr/>
        </p:nvSpPr>
        <p:spPr>
          <a:xfrm>
            <a:off x="251520" y="216000"/>
            <a:ext cx="8676480" cy="6424894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432001"/>
            <a:ext cx="7164000" cy="1052783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 ТЕПЕРЬ ПРОВЕРЬ ОТВЕТЫ</a:t>
            </a:r>
            <a:endParaRPr lang="ru-RU" sz="3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0" name="Rectangle 48"/>
          <p:cNvSpPr>
            <a:spLocks noChangeArrowheads="1"/>
          </p:cNvSpPr>
          <p:nvPr/>
        </p:nvSpPr>
        <p:spPr bwMode="auto">
          <a:xfrm>
            <a:off x="503384" y="1772816"/>
            <a:ext cx="8208616" cy="101292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1.                 6.               11.                 16.                  21.    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48"/>
          <p:cNvSpPr>
            <a:spLocks noChangeArrowheads="1"/>
          </p:cNvSpPr>
          <p:nvPr/>
        </p:nvSpPr>
        <p:spPr bwMode="auto">
          <a:xfrm>
            <a:off x="503382" y="2797936"/>
            <a:ext cx="8208617" cy="915587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2.                 7.              12.                  17.                  22.   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48"/>
          <p:cNvSpPr>
            <a:spLocks noChangeArrowheads="1"/>
          </p:cNvSpPr>
          <p:nvPr/>
        </p:nvSpPr>
        <p:spPr bwMode="auto">
          <a:xfrm>
            <a:off x="486144" y="3771938"/>
            <a:ext cx="8225855" cy="1003924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3.                 8.              13.                  18.                  23.  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Rectangle 48"/>
          <p:cNvSpPr>
            <a:spLocks noChangeArrowheads="1"/>
          </p:cNvSpPr>
          <p:nvPr/>
        </p:nvSpPr>
        <p:spPr bwMode="auto">
          <a:xfrm>
            <a:off x="503383" y="4775862"/>
            <a:ext cx="8208616" cy="752423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4.                9.               14.                  19.                  24.   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48"/>
          <p:cNvSpPr>
            <a:spLocks noChangeArrowheads="1"/>
          </p:cNvSpPr>
          <p:nvPr/>
        </p:nvSpPr>
        <p:spPr bwMode="auto">
          <a:xfrm>
            <a:off x="503384" y="5528285"/>
            <a:ext cx="8241252" cy="907118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5.               10.              15.                  20.                  25.   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5" name="Группа 53"/>
          <p:cNvGrpSpPr/>
          <p:nvPr/>
        </p:nvGrpSpPr>
        <p:grpSpPr>
          <a:xfrm>
            <a:off x="963717" y="1986022"/>
            <a:ext cx="93023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126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27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8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64" y="2871969"/>
            <a:ext cx="1011539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15" y="3814862"/>
            <a:ext cx="973438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64" y="4775862"/>
            <a:ext cx="985344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66" y="5576565"/>
            <a:ext cx="1011539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14" y="1939098"/>
            <a:ext cx="92628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14" y="2889814"/>
            <a:ext cx="926281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14" y="3893921"/>
            <a:ext cx="927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96" y="4804147"/>
            <a:ext cx="9874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14" y="5600203"/>
            <a:ext cx="9874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338" y="1926901"/>
            <a:ext cx="106045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170" y="2913100"/>
            <a:ext cx="1011237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425" y="3862388"/>
            <a:ext cx="9747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943" y="4804147"/>
            <a:ext cx="9874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982" y="5630669"/>
            <a:ext cx="9874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712" y="1931443"/>
            <a:ext cx="9874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245" y="2879756"/>
            <a:ext cx="106045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037" y="3917024"/>
            <a:ext cx="927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436" y="4768035"/>
            <a:ext cx="927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920" y="5626873"/>
            <a:ext cx="927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838" y="1986022"/>
            <a:ext cx="9874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912" y="2956273"/>
            <a:ext cx="927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084" y="3917024"/>
            <a:ext cx="927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329" y="4835441"/>
            <a:ext cx="927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084" y="5684773"/>
            <a:ext cx="106045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5247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/>
          <p:cNvSpPr/>
          <p:nvPr/>
        </p:nvSpPr>
        <p:spPr>
          <a:xfrm>
            <a:off x="317696" y="216000"/>
            <a:ext cx="8610304" cy="6286544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1008854" y="2451339"/>
            <a:ext cx="7200800" cy="90793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– 14 ПРАВИЛЬНЫХ ОТВЕТОВ –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«3»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1043608" y="3728047"/>
            <a:ext cx="7200800" cy="907868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– 20 ПРАВИЛЬНЫХ ОТВЕТОВ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1008854" y="4950875"/>
            <a:ext cx="7200800" cy="963821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 – 25 ПРАВИЛЬНЫХ ОТВЕТОВ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1008854" y="1052736"/>
            <a:ext cx="7200800" cy="907933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– 9 ПРАВИЛЬНЫХ ОТВЕТОВ -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«2»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5509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effectLst>
            <a:outerShdw dist="101600" dir="2400000" algn="ctr" rotWithShape="0">
              <a:srgbClr val="0000FF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Ссылки на картинки: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28"/>
            <a:ext cx="8429684" cy="6286544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56"/>
          <p:cNvGrpSpPr/>
          <p:nvPr/>
        </p:nvGrpSpPr>
        <p:grpSpPr>
          <a:xfrm>
            <a:off x="366870" y="5715016"/>
            <a:ext cx="8301030" cy="864000"/>
            <a:chOff x="376583" y="285728"/>
            <a:chExt cx="8301030" cy="864000"/>
          </a:xfrm>
        </p:grpSpPr>
        <p:pic>
          <p:nvPicPr>
            <p:cNvPr id="8" name="Picture 6" descr="Number One Light Blue Clip Ar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6583" y="285728"/>
              <a:ext cx="554805" cy="864000"/>
            </a:xfrm>
            <a:prstGeom prst="rect">
              <a:avLst/>
            </a:prstGeom>
            <a:noFill/>
          </p:spPr>
        </p:pic>
        <p:pic>
          <p:nvPicPr>
            <p:cNvPr id="9" name="Picture 8" descr="Animal Number Two Clip Ar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0268" y="285728"/>
              <a:ext cx="812155" cy="864000"/>
            </a:xfrm>
            <a:prstGeom prst="rect">
              <a:avLst/>
            </a:prstGeom>
            <a:noFill/>
          </p:spPr>
        </p:pic>
        <p:pic>
          <p:nvPicPr>
            <p:cNvPr id="10" name="Picture 10" descr="Animal Number Three Clip Ar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61303" y="285728"/>
              <a:ext cx="663260" cy="864000"/>
            </a:xfrm>
            <a:prstGeom prst="rect">
              <a:avLst/>
            </a:prstGeom>
            <a:noFill/>
          </p:spPr>
        </p:pic>
        <p:pic>
          <p:nvPicPr>
            <p:cNvPr id="11" name="Picture 12" descr="Animal Number Four Clip Ar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83443" y="285728"/>
              <a:ext cx="584732" cy="864000"/>
            </a:xfrm>
            <a:prstGeom prst="rect">
              <a:avLst/>
            </a:prstGeom>
            <a:noFill/>
          </p:spPr>
        </p:pic>
        <p:pic>
          <p:nvPicPr>
            <p:cNvPr id="12" name="Picture 14" descr="Animal Number Five Clip Ar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7055" y="285728"/>
              <a:ext cx="643652" cy="864000"/>
            </a:xfrm>
            <a:prstGeom prst="rect">
              <a:avLst/>
            </a:prstGeom>
            <a:noFill/>
          </p:spPr>
        </p:pic>
        <p:pic>
          <p:nvPicPr>
            <p:cNvPr id="13" name="Picture 16" descr="Animal Number Six  Clip Ar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929586" y="285728"/>
              <a:ext cx="748027" cy="864000"/>
            </a:xfrm>
            <a:prstGeom prst="rect">
              <a:avLst/>
            </a:prstGeom>
            <a:noFill/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8"/>
              </a:rPr>
              <a:t>http://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8"/>
              </a:rPr>
              <a:t>www.clker.com/clipart-little-doll.html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маленькая кукла в красном;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9"/>
              </a:rPr>
              <a:t>http://www.clker.com/clipart-purple-dress-girl.html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кукла в фиолетовом платье;</a:t>
            </a:r>
            <a:endParaRPr lang="ru-RU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  <a:hlinkClick r:id="rId10"/>
            </a:endParaRP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0"/>
              </a:rPr>
              <a:t>http://www.clker.com/clipart-notepad-sticky.html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-желтый лист бумаги,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1"/>
              </a:rPr>
              <a:t>http://www.clker.com/clipart-number-one-light-blue.html</a:t>
            </a:r>
            <a:r>
              <a:rPr lang="ru-RU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цифра 1;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2"/>
              </a:rPr>
              <a:t>http://www.clker.com/clipart-animal-number-two.html</a:t>
            </a: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цифра 2;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3"/>
              </a:rPr>
              <a:t>http://www.clker.com/clipart-animal-number-three.html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3;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4"/>
              </a:rPr>
              <a:t>http://www.clker.com/clipart-animal-number-four.html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4;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5"/>
              </a:rPr>
              <a:t>http://www.clker.com/clipart-animal-number-five.html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5;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16"/>
              </a:rPr>
              <a:t>http://www.clker.com/clipart-animal-number-six-.html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цифра 6.</a:t>
            </a:r>
          </a:p>
          <a:p>
            <a:pPr>
              <a:buFont typeface="+mj-lt"/>
              <a:buAutoNum type="arabicPeriod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57158" y="285728"/>
            <a:ext cx="8358246" cy="1143000"/>
          </a:xfrm>
          <a:prstGeom prst="rect">
            <a:avLst/>
          </a:prstGeom>
          <a:solidFill>
            <a:srgbClr val="FFFF99"/>
          </a:solidFill>
          <a:ln>
            <a:solidFill>
              <a:srgbClr val="00FFFF"/>
            </a:solidFill>
          </a:ln>
          <a:effectLst>
            <a:outerShdw dist="101600" dir="2400000" algn="ctr" rotWithShape="0">
              <a:srgbClr val="0000FF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Ссылки на картинки: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Какая цифра записана в разряде десятков тысяч числа 875346?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Какое действие в выражении нужно делать первым?  (542 + 420 : 7) – 36 х 13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сложение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вычитание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умножение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деление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196752"/>
            <a:ext cx="7164000" cy="1224136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Один из множителей равен 12, </a:t>
            </a:r>
            <a:r>
              <a:rPr lang="ru-RU" sz="2800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значе-ние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произведения равно 360. Чему равен другой множитель?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340768"/>
            <a:ext cx="7164000" cy="1080120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Какое число является решением уравнения 60 + К х 5 = 360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84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28627" y="41294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340619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Какое число в данной числовой последовательности 3, 15, 45, … будет следующим?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135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66304" y="4971583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196752"/>
            <a:ext cx="7164000" cy="1224136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Длина прямоугольника 9 см, что на 4 см больше ширины. Найдите периметр прямоугольника.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Группа 78"/>
          <p:cNvGrpSpPr/>
          <p:nvPr/>
        </p:nvGrpSpPr>
        <p:grpSpPr>
          <a:xfrm>
            <a:off x="357158" y="216269"/>
            <a:ext cx="8429684" cy="6293288"/>
            <a:chOff x="357158" y="285728"/>
            <a:chExt cx="8429684" cy="6293288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357158" y="285728"/>
              <a:ext cx="8429684" cy="628654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90" name="Группа 55"/>
            <p:cNvGrpSpPr/>
            <p:nvPr/>
          </p:nvGrpSpPr>
          <p:grpSpPr>
            <a:xfrm>
              <a:off x="366870" y="285728"/>
              <a:ext cx="8301030" cy="864000"/>
              <a:chOff x="376583" y="285728"/>
              <a:chExt cx="8301030" cy="864000"/>
            </a:xfrm>
          </p:grpSpPr>
          <p:pic>
            <p:nvPicPr>
              <p:cNvPr id="98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100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103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Группа 56"/>
            <p:cNvGrpSpPr/>
            <p:nvPr/>
          </p:nvGrpSpPr>
          <p:grpSpPr>
            <a:xfrm>
              <a:off x="366870" y="5715016"/>
              <a:ext cx="8301030" cy="864000"/>
              <a:chOff x="376583" y="285728"/>
              <a:chExt cx="8301030" cy="864000"/>
            </a:xfrm>
          </p:grpSpPr>
          <p:pic>
            <p:nvPicPr>
              <p:cNvPr id="92" name="Picture 6" descr="Number One Light Blue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6583" y="285728"/>
                <a:ext cx="554805" cy="864000"/>
              </a:xfrm>
              <a:prstGeom prst="rect">
                <a:avLst/>
              </a:prstGeom>
              <a:noFill/>
            </p:spPr>
          </p:pic>
          <p:pic>
            <p:nvPicPr>
              <p:cNvPr id="93" name="Picture 8" descr="Animal Number Two Clip Ar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90268" y="285728"/>
                <a:ext cx="812155" cy="86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0" descr="Animal Number Three Clip Art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1303" y="285728"/>
                <a:ext cx="663260" cy="864000"/>
              </a:xfrm>
              <a:prstGeom prst="rect">
                <a:avLst/>
              </a:prstGeom>
              <a:noFill/>
            </p:spPr>
          </p:pic>
          <p:pic>
            <p:nvPicPr>
              <p:cNvPr id="95" name="Picture 12" descr="Animal Number Four Clip Ar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83443" y="285728"/>
                <a:ext cx="584732" cy="864000"/>
              </a:xfrm>
              <a:prstGeom prst="rect">
                <a:avLst/>
              </a:prstGeom>
              <a:noFill/>
            </p:spPr>
          </p:pic>
          <p:pic>
            <p:nvPicPr>
              <p:cNvPr id="96" name="Picture 14" descr="Animal Number Five Clip Ar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27055" y="285728"/>
                <a:ext cx="643652" cy="864000"/>
              </a:xfrm>
              <a:prstGeom prst="rect">
                <a:avLst/>
              </a:prstGeom>
              <a:noFill/>
            </p:spPr>
          </p:pic>
          <p:pic>
            <p:nvPicPr>
              <p:cNvPr id="97" name="Picture 16" descr="Animal Number Six  Clip Ar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29586" y="285728"/>
                <a:ext cx="748027" cy="864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Rectangle 47"/>
          <p:cNvSpPr>
            <a:spLocks noChangeArrowheads="1"/>
          </p:cNvSpPr>
          <p:nvPr/>
        </p:nvSpPr>
        <p:spPr bwMode="auto">
          <a:xfrm>
            <a:off x="990000" y="1080269"/>
            <a:ext cx="7164000" cy="1340619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В пяти одинаковых коробках 45 кг конфет. Сколько килограммов конфет в 10 таких же коробках?</a:t>
            </a:r>
            <a:endParaRPr lang="ru-RU" sz="2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48"/>
          <p:cNvSpPr>
            <a:spLocks noChangeArrowheads="1"/>
          </p:cNvSpPr>
          <p:nvPr/>
        </p:nvSpPr>
        <p:spPr bwMode="auto">
          <a:xfrm>
            <a:off x="3357554" y="2563007"/>
            <a:ext cx="4752008" cy="570152"/>
          </a:xfrm>
          <a:prstGeom prst="doubleWave">
            <a:avLst>
              <a:gd name="adj1" fmla="val 6250"/>
              <a:gd name="adj2" fmla="val 271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3333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4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9"/>
          <p:cNvSpPr>
            <a:spLocks noChangeArrowheads="1"/>
          </p:cNvSpPr>
          <p:nvPr/>
        </p:nvSpPr>
        <p:spPr bwMode="auto">
          <a:xfrm>
            <a:off x="3377446" y="3324720"/>
            <a:ext cx="4752008" cy="593717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0"/>
          <p:cNvSpPr>
            <a:spLocks noChangeArrowheads="1"/>
          </p:cNvSpPr>
          <p:nvPr/>
        </p:nvSpPr>
        <p:spPr bwMode="auto">
          <a:xfrm>
            <a:off x="3344675" y="4157674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4050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3600" y="4457700"/>
            <a:ext cx="4320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42"/>
          <p:cNvGrpSpPr>
            <a:grpSpLocks noChangeAspect="1"/>
          </p:cNvGrpSpPr>
          <p:nvPr/>
        </p:nvGrpSpPr>
        <p:grpSpPr>
          <a:xfrm>
            <a:off x="571472" y="2786058"/>
            <a:ext cx="938700" cy="1080000"/>
            <a:chOff x="1069956" y="1467992"/>
            <a:chExt cx="1152458" cy="1325934"/>
          </a:xfrm>
        </p:grpSpPr>
        <p:grpSp>
          <p:nvGrpSpPr>
            <p:cNvPr id="3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5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55" name="Блок-схема: узел 54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57" name="Блок-схема: узел 56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5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4" name="Месяц 53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48" name="Блок-схема: узел 47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Блок-схема: узел 48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5" name="Облако 44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Группа 61"/>
          <p:cNvGrpSpPr>
            <a:grpSpLocks noChangeAspect="1"/>
          </p:cNvGrpSpPr>
          <p:nvPr/>
        </p:nvGrpSpPr>
        <p:grpSpPr>
          <a:xfrm>
            <a:off x="714348" y="4143380"/>
            <a:ext cx="840210" cy="1080000"/>
            <a:chOff x="144458" y="2816336"/>
            <a:chExt cx="1008000" cy="1295656"/>
          </a:xfrm>
          <a:solidFill>
            <a:srgbClr val="FF0000"/>
          </a:solidFill>
        </p:grpSpPr>
        <p:grpSp>
          <p:nvGrpSpPr>
            <p:cNvPr id="10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11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12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71" name="Блок-схема: узел 70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tint val="66000"/>
                          <a:satMod val="160000"/>
                        </a:srgbClr>
                      </a:gs>
                      <a:gs pos="50000">
                        <a:srgbClr val="FF0000">
                          <a:tint val="44500"/>
                          <a:satMod val="160000"/>
                        </a:srgbClr>
                      </a:gs>
                      <a:gs pos="100000">
                        <a:srgbClr val="FF00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3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73" name="Блок-схема: узел 72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74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70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grpFill/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8" name="Месяц 67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65" name="Блок-схема: узел 64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узел 65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grp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5" name="Группа 53"/>
          <p:cNvGrpSpPr/>
          <p:nvPr/>
        </p:nvGrpSpPr>
        <p:grpSpPr>
          <a:xfrm>
            <a:off x="1974325" y="3453932"/>
            <a:ext cx="1023653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3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Умножение 77">
            <a:hlinkClick r:id="" action="ppaction://hlinkshowjump?jump=endshow"/>
          </p:cNvPr>
          <p:cNvSpPr/>
          <p:nvPr/>
        </p:nvSpPr>
        <p:spPr>
          <a:xfrm>
            <a:off x="8712000" y="0"/>
            <a:ext cx="432000" cy="432000"/>
          </a:xfrm>
          <a:prstGeom prst="mathMultiply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3357554" y="4924169"/>
            <a:ext cx="4752008" cy="598422"/>
          </a:xfrm>
          <a:prstGeom prst="doubleWav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14300" dir="2700000" algn="ctr" rotWithShape="0">
              <a:srgbClr val="0000F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Группа 53"/>
          <p:cNvGrpSpPr/>
          <p:nvPr/>
        </p:nvGrpSpPr>
        <p:grpSpPr>
          <a:xfrm>
            <a:off x="1979712" y="2632945"/>
            <a:ext cx="103493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79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0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1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" name="Группа 53"/>
          <p:cNvGrpSpPr/>
          <p:nvPr/>
        </p:nvGrpSpPr>
        <p:grpSpPr>
          <a:xfrm>
            <a:off x="1979713" y="4239503"/>
            <a:ext cx="1043766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3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Группа 53"/>
          <p:cNvGrpSpPr/>
          <p:nvPr/>
        </p:nvGrpSpPr>
        <p:grpSpPr>
          <a:xfrm>
            <a:off x="1979712" y="4971583"/>
            <a:ext cx="1018265" cy="533400"/>
            <a:chOff x="2209800" y="1905000"/>
            <a:chExt cx="762000" cy="533400"/>
          </a:xfrm>
          <a:solidFill>
            <a:srgbClr val="0000FF"/>
          </a:solidFill>
        </p:grpSpPr>
        <p:sp>
          <p:nvSpPr>
            <p:cNvPr id="87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104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cloud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Прямоугольник 52"/>
            <p:cNvSpPr/>
            <p:nvPr/>
          </p:nvSpPr>
          <p:spPr>
            <a:xfrm>
              <a:off x="2209800" y="1981200"/>
              <a:ext cx="432000" cy="432000"/>
            </a:xfrm>
            <a:prstGeom prst="clou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4065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970</Words>
  <Application>Microsoft Office PowerPoint</Application>
  <PresentationFormat>Экран (4:3)</PresentationFormat>
  <Paragraphs>392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Ссылки на картинки: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Гульгена</cp:lastModifiedBy>
  <cp:revision>39</cp:revision>
  <dcterms:created xsi:type="dcterms:W3CDTF">2012-08-22T17:05:10Z</dcterms:created>
  <dcterms:modified xsi:type="dcterms:W3CDTF">2013-11-29T17:29:04Z</dcterms:modified>
</cp:coreProperties>
</file>