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568952" cy="1484783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>МОУ СОШ №8 г. Люберцы Московская область</a:t>
            </a:r>
            <a:br>
              <a:rPr lang="ru-RU" sz="3200" b="1" i="1" dirty="0" smtClean="0"/>
            </a:br>
            <a:r>
              <a:rPr lang="ru-RU" sz="3200" b="1" i="1" dirty="0" err="1" smtClean="0"/>
              <a:t>Бобкова</a:t>
            </a:r>
            <a:r>
              <a:rPr lang="ru-RU" sz="3200" b="1" i="1" dirty="0" smtClean="0"/>
              <a:t> </a:t>
            </a:r>
            <a:r>
              <a:rPr lang="ru-RU" sz="3200" b="1" i="1" dirty="0" smtClean="0"/>
              <a:t>Ю.Ю.</a:t>
            </a:r>
            <a:endParaRPr lang="ru-RU" sz="3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656784" cy="264184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английскому языку в первом классе</a:t>
            </a: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62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692696"/>
            <a:ext cx="633670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Дорогие коллеги!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E-mail: Funckycity@gmail.com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189948"/>
            <a:ext cx="2016224" cy="301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26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5940152" y="3994813"/>
            <a:ext cx="2751836" cy="187220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15013" y="4043511"/>
            <a:ext cx="2772308" cy="1800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652289" y="1289715"/>
            <a:ext cx="4464496" cy="113467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194638" y="476672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b="1" dirty="0" smtClean="0"/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темы: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96305" y="153388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Знание английского языка очень важно в современном обществе.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5043" y="4223007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Очень важно и продуктивно начинать обучение иностранному языку в младших классах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9091" y="4343447"/>
            <a:ext cx="215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Раннее развитие способности к иноязычному общению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>
          <a:xfrm rot="19254197">
            <a:off x="2296626" y="2650525"/>
            <a:ext cx="1525661" cy="690958"/>
          </a:xfrm>
          <a:prstGeom prst="left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3900411" y="4633725"/>
            <a:ext cx="1636868" cy="751615"/>
          </a:xfrm>
          <a:prstGeom prst="left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стрелка влево/вправо 13"/>
          <p:cNvSpPr/>
          <p:nvPr/>
        </p:nvSpPr>
        <p:spPr>
          <a:xfrm rot="2603291">
            <a:off x="5506261" y="2676420"/>
            <a:ext cx="1525661" cy="690958"/>
          </a:xfrm>
          <a:prstGeom prst="left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65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692696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Потребности учащихся 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1 класса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2564904"/>
            <a:ext cx="648072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Потребность в движении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Потребность в общении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Потребность ощущать безопасность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Потребность в похвале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Потребность в рисовании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Потребность в ощущении себя личностью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384" y="1844824"/>
            <a:ext cx="1080120" cy="10801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671" y="2384884"/>
            <a:ext cx="1698649" cy="12597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067" y="4442341"/>
            <a:ext cx="1580800" cy="105386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978" y="3789929"/>
            <a:ext cx="1419342" cy="106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8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7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5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25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25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836712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Особенности процесса обучения английскому языку с 1 класса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2420888"/>
            <a:ext cx="75608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Согласно психолого-педагогической концепции, ребенок овладевает иностранным языком в результате подражания речи взрослых</a:t>
            </a:r>
          </a:p>
          <a:p>
            <a:pPr marL="342900" indent="-342900">
              <a:buAutoNum type="arabicPeriod"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Преподавателю необходимо проводить уроки на основе индивидуального подхода к каждому ученику</a:t>
            </a:r>
          </a:p>
          <a:p>
            <a:pPr marL="342900" indent="-342900">
              <a:buAutoNum type="arabicPeriod"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Очень важна доброжелательная атмосфера на уроке</a:t>
            </a:r>
          </a:p>
          <a:p>
            <a:pPr marL="342900" indent="-342900">
              <a:buAutoNum type="arabicPeriod"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Необходимо создать для ученика комфортные условия на уроке</a:t>
            </a:r>
          </a:p>
          <a:p>
            <a:pPr marL="342900" indent="-342900">
              <a:buAutoNum type="arabicPeriod"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Любое общение начинается с мотива и цели 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22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764704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Умения учителя иностранного языка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3588" y="2095718"/>
            <a:ext cx="7344816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строить обучение в соответствии с индивидуальными особенностями детей, умение предложить ученикам такие виды заданий, которые отвечали бы их потребностям, интересам и способностям;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модифицировать учебные программы;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стимулировать когнитивные и творческие способности учащихся;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консультировать родителей, так как именно умение координировать свои действия с родителями детей имеет важнейшее значение для успешного обучения иностранному языку.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проявлять доброжелательность при оценке деятельности младших школьников, что необходимо для развития их уверенности в себе.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создать такие условия, при которых дети овладевают приемами учебной деятельности и в то же время достигают определенных результатов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воздерживаться от давления на детей и от вмешательства в процесс творческой деятельности.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21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альтернативный процесс 7"/>
          <p:cNvSpPr/>
          <p:nvPr/>
        </p:nvSpPr>
        <p:spPr>
          <a:xfrm>
            <a:off x="3397441" y="4719531"/>
            <a:ext cx="2232248" cy="1224136"/>
          </a:xfrm>
          <a:prstGeom prst="flowChartAlternate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говорению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267185" y="2891724"/>
            <a:ext cx="2232248" cy="1224136"/>
          </a:xfrm>
          <a:prstGeom prst="flowChartAlternate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аудированию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589963" y="2891724"/>
            <a:ext cx="2232248" cy="1224136"/>
          </a:xfrm>
          <a:prstGeom prst="flowChartAlternate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произношению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476672"/>
            <a:ext cx="5760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Технология обучения иностранному языку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Круговая стрелка 8"/>
          <p:cNvSpPr/>
          <p:nvPr/>
        </p:nvSpPr>
        <p:spPr>
          <a:xfrm rot="7640807">
            <a:off x="5495618" y="3918418"/>
            <a:ext cx="1368152" cy="1440160"/>
          </a:xfrm>
          <a:prstGeom prst="circular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Круговая стрелка 9"/>
          <p:cNvSpPr/>
          <p:nvPr/>
        </p:nvSpPr>
        <p:spPr>
          <a:xfrm>
            <a:off x="3881541" y="2171644"/>
            <a:ext cx="1368152" cy="1440160"/>
          </a:xfrm>
          <a:prstGeom prst="circular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Круговая стрелка 10"/>
          <p:cNvSpPr/>
          <p:nvPr/>
        </p:nvSpPr>
        <p:spPr>
          <a:xfrm rot="14824256">
            <a:off x="2225329" y="3999450"/>
            <a:ext cx="1368152" cy="1440160"/>
          </a:xfrm>
          <a:prstGeom prst="circular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56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25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55776" y="476672"/>
            <a:ext cx="3528392" cy="158417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произношению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2780928"/>
            <a:ext cx="66967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Язык-это средство общения, в первую очередь. Поэтому дети овладевают речевыми навыками и умениями.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Произношением овладевают учащиеся исходя из особенностей звукового состава английского языка с учетом родного языка.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Основным процессом обучения является игра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809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91780" y="476672"/>
            <a:ext cx="3528392" cy="158417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аудированию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420888"/>
            <a:ext cx="2808312" cy="144016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Аудирование с полным пониманием текста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2420888"/>
            <a:ext cx="2808312" cy="144016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Аудирование с основным пониманием текста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 rot="5400000">
            <a:off x="3815916" y="3645024"/>
            <a:ext cx="720080" cy="1440160"/>
          </a:xfrm>
          <a:prstGeom prst="rightBrace">
            <a:avLst>
              <a:gd name="adj1" fmla="val 8333"/>
              <a:gd name="adj2" fmla="val 49052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4841274"/>
            <a:ext cx="2808312" cy="144016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Концентрация внимания учащегося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01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744180" y="629072"/>
            <a:ext cx="3528392" cy="158417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говорению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564904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Говорение – это сложный многогранный процесс, позволяющий устное общение.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3347864" y="3882162"/>
            <a:ext cx="2304256" cy="1865420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Мотивация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>
            <a:stCxn id="4" idx="5"/>
          </p:cNvCxnSpPr>
          <p:nvPr/>
        </p:nvCxnSpPr>
        <p:spPr>
          <a:xfrm flipV="1">
            <a:off x="5185765" y="3645024"/>
            <a:ext cx="466355" cy="2371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189546" y="5732604"/>
            <a:ext cx="475838" cy="2675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744180" y="4798439"/>
            <a:ext cx="603684" cy="164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4" idx="4"/>
          </p:cNvCxnSpPr>
          <p:nvPr/>
        </p:nvCxnSpPr>
        <p:spPr>
          <a:xfrm flipH="1" flipV="1">
            <a:off x="3347864" y="3645024"/>
            <a:ext cx="466355" cy="2371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3347864" y="5732604"/>
            <a:ext cx="479812" cy="2865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65384" y="4814872"/>
            <a:ext cx="46635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65384" y="3501008"/>
            <a:ext cx="1858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Побуждение к действию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72572" y="4630206"/>
            <a:ext cx="1827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Игра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65384" y="6019140"/>
            <a:ext cx="2435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Поездки заграницу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15562" y="5896029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Иностранные мультики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43608" y="4630205"/>
            <a:ext cx="1844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Иностранные песни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5562" y="3501008"/>
            <a:ext cx="1632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Общение со сверстниками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51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353</TotalTime>
  <Words>255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Spring</vt:lpstr>
      <vt:lpstr>МОУ СОШ №8 г. Люберцы Московская область Бобкова Ю.Ю.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СОШ №8 г. Люберцы Московская область Рябуха Ю.Ю.</dc:title>
  <dc:creator>м</dc:creator>
  <cp:lastModifiedBy>Бобкова</cp:lastModifiedBy>
  <cp:revision>45</cp:revision>
  <dcterms:created xsi:type="dcterms:W3CDTF">2012-07-05T07:10:24Z</dcterms:created>
  <dcterms:modified xsi:type="dcterms:W3CDTF">2013-01-08T16:30:17Z</dcterms:modified>
</cp:coreProperties>
</file>