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36.jpeg"/><Relationship Id="rId4" Type="http://schemas.openxmlformats.org/officeDocument/2006/relationships/image" Target="../media/image31.jpeg"/><Relationship Id="rId9" Type="http://schemas.openxmlformats.org/officeDocument/2006/relationships/image" Target="../media/image2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886728" cy="210027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Shopping for clothes</a:t>
            </a:r>
            <a:endParaRPr lang="ru-RU" sz="6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clothes\4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5461016" cy="358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Ї« 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071546"/>
            <a:ext cx="3071834" cy="4120304"/>
          </a:xfrm>
        </p:spPr>
      </p:pic>
      <p:pic>
        <p:nvPicPr>
          <p:cNvPr id="11" name="Рисунок 10" descr="Ї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000109"/>
            <a:ext cx="2935336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н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071546"/>
            <a:ext cx="2983438" cy="4216341"/>
          </a:xfrm>
        </p:spPr>
      </p:pic>
      <p:pic>
        <p:nvPicPr>
          <p:cNvPr id="7" name="Рисунок 6" descr="оЎ.JPG"/>
          <p:cNvPicPr>
            <a:picLocks noChangeAspect="1"/>
          </p:cNvPicPr>
          <p:nvPr/>
        </p:nvPicPr>
        <p:blipFill>
          <a:blip r:embed="rId3"/>
          <a:srcRect l="5763" r="5871"/>
          <a:stretch>
            <a:fillRect/>
          </a:stretch>
        </p:blipFill>
        <p:spPr>
          <a:xfrm>
            <a:off x="4714876" y="1142984"/>
            <a:ext cx="3405644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 a list of clothes in alphabetical order.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:\clothes\iCA1R54WA.jpg"/>
          <p:cNvPicPr>
            <a:picLocks noGrp="1"/>
          </p:cNvPicPr>
          <p:nvPr>
            <p:ph idx="1"/>
          </p:nvPr>
        </p:nvPicPr>
        <p:blipFill>
          <a:blip r:embed="rId2"/>
          <a:srcRect l="8961" t="10417" r="7383" b="24868"/>
          <a:stretch>
            <a:fillRect/>
          </a:stretch>
        </p:blipFill>
        <p:spPr bwMode="auto">
          <a:xfrm>
            <a:off x="6000728" y="1000108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othes\iCAZN8NLU.jpg"/>
          <p:cNvPicPr/>
          <p:nvPr/>
        </p:nvPicPr>
        <p:blipFill>
          <a:blip r:embed="rId3"/>
          <a:srcRect l="11163" r="9181"/>
          <a:stretch>
            <a:fillRect/>
          </a:stretch>
        </p:blipFill>
        <p:spPr bwMode="auto">
          <a:xfrm>
            <a:off x="6715140" y="3714752"/>
            <a:ext cx="2246803" cy="250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othes\o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57166"/>
            <a:ext cx="2082389" cy="352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othes\77e22d43e5b2.jpg"/>
          <p:cNvPicPr/>
          <p:nvPr/>
        </p:nvPicPr>
        <p:blipFill>
          <a:blip r:embed="rId5"/>
          <a:srcRect r="50265" b="11401"/>
          <a:stretch>
            <a:fillRect/>
          </a:stretch>
        </p:blipFill>
        <p:spPr bwMode="auto">
          <a:xfrm>
            <a:off x="357158" y="1000108"/>
            <a:ext cx="32147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214414" y="4857760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jeans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034" y="5786454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sweater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86248" y="4429132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shorts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786050" y="5786454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shirt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2066" y="5643578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T- shirt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:\clothes\6ad7730b9579.jpg"/>
          <p:cNvPicPr>
            <a:picLocks noGrp="1"/>
          </p:cNvPicPr>
          <p:nvPr>
            <p:ph idx="1"/>
          </p:nvPr>
        </p:nvPicPr>
        <p:blipFill>
          <a:blip r:embed="rId2"/>
          <a:srcRect l="3608" r="52806" b="10680"/>
          <a:stretch>
            <a:fillRect/>
          </a:stretch>
        </p:blipFill>
        <p:spPr bwMode="auto">
          <a:xfrm>
            <a:off x="5929322" y="785794"/>
            <a:ext cx="2657003" cy="38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clothes\iCAJWT5YD.jpg"/>
          <p:cNvPicPr>
            <a:picLocks noChangeAspect="1" noChangeArrowheads="1"/>
          </p:cNvPicPr>
          <p:nvPr/>
        </p:nvPicPr>
        <p:blipFill>
          <a:blip r:embed="rId3"/>
          <a:srcRect l="2343" r="50000" b="7989"/>
          <a:stretch>
            <a:fillRect/>
          </a:stretch>
        </p:blipFill>
        <p:spPr bwMode="auto">
          <a:xfrm>
            <a:off x="285720" y="1071546"/>
            <a:ext cx="2513272" cy="3429024"/>
          </a:xfrm>
          <a:prstGeom prst="rect">
            <a:avLst/>
          </a:prstGeom>
          <a:noFill/>
        </p:spPr>
      </p:pic>
      <p:pic>
        <p:nvPicPr>
          <p:cNvPr id="2051" name="Picture 3" descr="F:\clothes\iCAJX4MIK.jpg"/>
          <p:cNvPicPr>
            <a:picLocks noChangeAspect="1" noChangeArrowheads="1"/>
          </p:cNvPicPr>
          <p:nvPr/>
        </p:nvPicPr>
        <p:blipFill>
          <a:blip r:embed="rId4"/>
          <a:srcRect l="3125" r="51563" b="7989"/>
          <a:stretch>
            <a:fillRect/>
          </a:stretch>
        </p:blipFill>
        <p:spPr bwMode="auto">
          <a:xfrm>
            <a:off x="3000364" y="857232"/>
            <a:ext cx="2550292" cy="365950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285720" y="5214950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dress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57422" y="5715016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coat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572000" y="5429264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blouse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58016" y="5357826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skirt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:\clothes\boots1.gif"/>
          <p:cNvPicPr>
            <a:picLocks noGrp="1"/>
          </p:cNvPicPr>
          <p:nvPr>
            <p:ph idx="1"/>
          </p:nvPr>
        </p:nvPicPr>
        <p:blipFill>
          <a:blip r:embed="rId2"/>
          <a:srcRect l="21238" t="9904" r="17860" b="9904"/>
          <a:stretch>
            <a:fillRect/>
          </a:stretch>
        </p:blipFill>
        <p:spPr bwMode="auto">
          <a:xfrm>
            <a:off x="857224" y="4000504"/>
            <a:ext cx="22145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othes\iCAS727VU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14356"/>
            <a:ext cx="267694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othes\iCATL4DED.jpg"/>
          <p:cNvPicPr/>
          <p:nvPr/>
        </p:nvPicPr>
        <p:blipFill>
          <a:blip r:embed="rId4"/>
          <a:srcRect l="18551" t="24299" r="19569" b="19626"/>
          <a:stretch>
            <a:fillRect/>
          </a:stretch>
        </p:blipFill>
        <p:spPr bwMode="auto">
          <a:xfrm>
            <a:off x="5572132" y="785794"/>
            <a:ext cx="32952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othes\iCAZWI98Z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786190"/>
            <a:ext cx="2971952" cy="26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428992" y="1214422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boots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00430" y="2786058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hat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00430" y="4143380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shoes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00430" y="5643578"/>
            <a:ext cx="1857388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socks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F:\clothes\iCANPNV6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321956"/>
            <a:ext cx="1690696" cy="25360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F:\clothes\iCA7TNBH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429132"/>
            <a:ext cx="1971106" cy="1857388"/>
          </a:xfrm>
          <a:prstGeom prst="rect">
            <a:avLst/>
          </a:prstGeom>
          <a:noFill/>
        </p:spPr>
      </p:pic>
      <p:pic>
        <p:nvPicPr>
          <p:cNvPr id="3077" name="Picture 5" descr="F:\clothes\iCA73RF0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04"/>
            <a:ext cx="1428755" cy="1428755"/>
          </a:xfrm>
          <a:prstGeom prst="rect">
            <a:avLst/>
          </a:prstGeom>
          <a:noFill/>
        </p:spPr>
      </p:pic>
      <p:pic>
        <p:nvPicPr>
          <p:cNvPr id="3079" name="Picture 7" descr="F:\clothes\iCAJT7UN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14290"/>
            <a:ext cx="2071697" cy="2071697"/>
          </a:xfrm>
          <a:prstGeom prst="rect">
            <a:avLst/>
          </a:prstGeom>
          <a:noFill/>
        </p:spPr>
      </p:pic>
      <p:pic>
        <p:nvPicPr>
          <p:cNvPr id="3078" name="Picture 6" descr="F:\clothes\iCABG0HX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27570" y="4500570"/>
            <a:ext cx="2116430" cy="1509720"/>
          </a:xfrm>
          <a:prstGeom prst="rect">
            <a:avLst/>
          </a:prstGeom>
          <a:noFill/>
        </p:spPr>
      </p:pic>
      <p:pic>
        <p:nvPicPr>
          <p:cNvPr id="3080" name="Picture 8" descr="F:\clothes\iCAV1BJN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4572008"/>
            <a:ext cx="1928826" cy="1401613"/>
          </a:xfrm>
          <a:prstGeom prst="rect">
            <a:avLst/>
          </a:prstGeom>
          <a:noFill/>
        </p:spPr>
      </p:pic>
      <p:pic>
        <p:nvPicPr>
          <p:cNvPr id="3081" name="Picture 9" descr="F:\clothes\iCA3QPY2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214290"/>
            <a:ext cx="1571612" cy="1571612"/>
          </a:xfrm>
          <a:prstGeom prst="rect">
            <a:avLst/>
          </a:prstGeom>
          <a:noFill/>
        </p:spPr>
      </p:pic>
      <p:pic>
        <p:nvPicPr>
          <p:cNvPr id="3083" name="Picture 11" descr="F:\clothes\o9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567787"/>
            <a:ext cx="1038230" cy="229021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57158" y="2285992"/>
            <a:ext cx="6357982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Say what: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You would like to buy for a party.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You would like to buy for </a:t>
            </a:r>
            <a:r>
              <a:rPr lang="en-US" sz="2800" dirty="0" smtClean="0">
                <a:solidFill>
                  <a:schemeClr val="bg1"/>
                </a:solidFill>
              </a:rPr>
              <a:t>cold winter.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You would like to buy for </a:t>
            </a:r>
            <a:r>
              <a:rPr lang="en-US" sz="2800" dirty="0" smtClean="0">
                <a:solidFill>
                  <a:schemeClr val="bg1"/>
                </a:solidFill>
              </a:rPr>
              <a:t>sunny summer.</a:t>
            </a:r>
          </a:p>
          <a:p>
            <a:pPr marL="342900" indent="-342900" algn="ctr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5" name="Picture 3" descr="F:\clothes\iCA4ZGCCK.jpg"/>
          <p:cNvPicPr>
            <a:picLocks noGrp="1" noChangeAspect="1" noChangeArrowheads="1"/>
          </p:cNvPicPr>
          <p:nvPr>
            <p:ph idx="1"/>
          </p:nvPr>
        </p:nvPicPr>
        <p:blipFill>
          <a:blip r:embed="rId10"/>
          <a:srcRect r="53514" b="9084"/>
          <a:stretch>
            <a:fillRect/>
          </a:stretch>
        </p:blipFill>
        <p:spPr bwMode="auto">
          <a:xfrm>
            <a:off x="6713508" y="142852"/>
            <a:ext cx="243049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up a dialogue “In the shop”.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1. p. 86 ex. 5 – read and act out: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2. You would like to buy clothes: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your birthday party;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or a picnic.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5911873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шкафу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ru-RU" sz="2600" dirty="0" smtClean="0">
                <a:solidFill>
                  <a:schemeClr val="bg1"/>
                </a:solidFill>
              </a:rPr>
              <a:t>Загляни-ка </a:t>
            </a:r>
            <a:r>
              <a:rPr lang="ru-RU" sz="2600" dirty="0" smtClean="0">
                <a:solidFill>
                  <a:schemeClr val="bg1"/>
                </a:solidFill>
              </a:rPr>
              <a:t>в темный шкаф: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Там на полке шарфик, </a:t>
            </a:r>
            <a:r>
              <a:rPr lang="en-US" sz="2600" dirty="0" smtClean="0">
                <a:solidFill>
                  <a:schemeClr val="bg1"/>
                </a:solidFill>
              </a:rPr>
              <a:t>…..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Рядом дремлет серый кот, 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Вот висит пальтишко, </a:t>
            </a:r>
            <a:r>
              <a:rPr lang="en-US" sz="2600" dirty="0" smtClean="0">
                <a:solidFill>
                  <a:schemeClr val="bg1"/>
                </a:solidFill>
              </a:rPr>
              <a:t>…….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Кто и что здесь разберет — 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Юбка, </a:t>
            </a:r>
            <a:r>
              <a:rPr lang="en-US" sz="2600" dirty="0" smtClean="0">
                <a:solidFill>
                  <a:schemeClr val="bg1"/>
                </a:solidFill>
              </a:rPr>
              <a:t>……., </a:t>
            </a:r>
            <a:r>
              <a:rPr lang="ru-RU" sz="2600" dirty="0" smtClean="0">
                <a:solidFill>
                  <a:schemeClr val="bg1"/>
                </a:solidFill>
              </a:rPr>
              <a:t>рубашка</a:t>
            </a:r>
            <a:r>
              <a:rPr lang="ru-RU" sz="2600" dirty="0" smtClean="0">
                <a:solidFill>
                  <a:schemeClr val="bg1"/>
                </a:solidFill>
              </a:rPr>
              <a:t>, </a:t>
            </a:r>
            <a:r>
              <a:rPr lang="en-US" sz="2600" dirty="0" smtClean="0">
                <a:solidFill>
                  <a:schemeClr val="bg1"/>
                </a:solidFill>
              </a:rPr>
              <a:t>……. 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А по полкам, прыг да скок,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Скачет твой носочек, </a:t>
            </a:r>
            <a:r>
              <a:rPr lang="en-US" sz="2600" dirty="0" smtClean="0">
                <a:solidFill>
                  <a:schemeClr val="bg1"/>
                </a:solidFill>
              </a:rPr>
              <a:t>….. </a:t>
            </a:r>
            <a:r>
              <a:rPr lang="ru-RU" sz="2600" dirty="0" smtClean="0">
                <a:solidFill>
                  <a:schemeClr val="bg1"/>
                </a:solidFill>
              </a:rPr>
              <a:t>.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Пусть не радуется ветер,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Есть тут теплый свитер, </a:t>
            </a:r>
            <a:r>
              <a:rPr lang="en-US" sz="2600" dirty="0" smtClean="0">
                <a:solidFill>
                  <a:schemeClr val="bg1"/>
                </a:solidFill>
              </a:rPr>
              <a:t>……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Ничего приятней нет,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Чем примерить шляпу, </a:t>
            </a:r>
            <a:r>
              <a:rPr lang="en-US" sz="2600" dirty="0" smtClean="0">
                <a:solidFill>
                  <a:schemeClr val="bg1"/>
                </a:solidFill>
              </a:rPr>
              <a:t>….</a:t>
            </a:r>
            <a:r>
              <a:rPr lang="ru-RU" sz="2600" dirty="0" smtClean="0">
                <a:solidFill>
                  <a:schemeClr val="bg1"/>
                </a:solidFill>
              </a:rPr>
              <a:t>.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Раз ты в шкаф уже залез, 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Не забудь про платье, </a:t>
            </a:r>
            <a:r>
              <a:rPr lang="en-US" sz="2600" dirty="0" smtClean="0">
                <a:solidFill>
                  <a:schemeClr val="bg1"/>
                </a:solidFill>
              </a:rPr>
              <a:t>……</a:t>
            </a:r>
            <a:r>
              <a:rPr lang="ru-RU" sz="2600" dirty="0" smtClean="0">
                <a:solidFill>
                  <a:schemeClr val="bg1"/>
                </a:solidFill>
              </a:rPr>
              <a:t>,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Про костюм парадный, </a:t>
            </a:r>
            <a:r>
              <a:rPr lang="en-US" sz="2600" dirty="0" smtClean="0">
                <a:solidFill>
                  <a:schemeClr val="bg1"/>
                </a:solidFill>
              </a:rPr>
              <a:t>….</a:t>
            </a:r>
            <a:r>
              <a:rPr lang="ru-RU" sz="2600" dirty="0" smtClean="0">
                <a:solidFill>
                  <a:schemeClr val="bg1"/>
                </a:solidFill>
              </a:rPr>
              <a:t>. 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Вот он, черный, тут как </a:t>
            </a:r>
            <a:r>
              <a:rPr lang="ru-RU" sz="2600" dirty="0" smtClean="0">
                <a:solidFill>
                  <a:schemeClr val="bg1"/>
                </a:solidFill>
              </a:rPr>
              <a:t>тут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smtClean="0">
                <a:solidFill>
                  <a:schemeClr val="bg1"/>
                </a:solidFill>
              </a:rPr>
              <a:t/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В шкафу подолгу не сиди: 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Померил все — и уходи!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 Listen and read.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[∂U]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pe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thes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sh</a:t>
            </a:r>
            <a:r>
              <a:rPr lang="en-US" dirty="0" smtClean="0">
                <a:solidFill>
                  <a:srgbClr val="FF0000"/>
                </a:solidFill>
              </a:rPr>
              <a:t>ow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oa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‘r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ncoat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‘tr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ners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[∫]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irt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‘T-</a:t>
            </a:r>
            <a:r>
              <a:rPr lang="en-US" dirty="0" smtClean="0">
                <a:solidFill>
                  <a:srgbClr val="FF0000"/>
                </a:solidFill>
              </a:rPr>
              <a:t>sh</a:t>
            </a:r>
            <a:r>
              <a:rPr lang="en-US" dirty="0" smtClean="0">
                <a:solidFill>
                  <a:schemeClr val="bg1"/>
                </a:solidFill>
              </a:rPr>
              <a:t>irt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oes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orts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[e]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lp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ss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ea</a:t>
            </a:r>
            <a:r>
              <a:rPr lang="en-US" dirty="0" smtClean="0">
                <a:solidFill>
                  <a:schemeClr val="bg1"/>
                </a:solidFill>
              </a:rPr>
              <a:t>ter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[u:]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ue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oo</a:t>
            </a:r>
            <a:r>
              <a:rPr lang="en-US" dirty="0" smtClean="0">
                <a:solidFill>
                  <a:schemeClr val="bg1"/>
                </a:solidFill>
              </a:rPr>
              <a:t>ts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sh</a:t>
            </a:r>
            <a:r>
              <a:rPr lang="en-US" dirty="0" smtClean="0">
                <a:solidFill>
                  <a:srgbClr val="FF0000"/>
                </a:solidFill>
              </a:rPr>
              <a:t>oe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¦ 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676" y="357167"/>
            <a:ext cx="3815076" cy="5357850"/>
          </a:xfrm>
        </p:spPr>
      </p:pic>
      <p:pic>
        <p:nvPicPr>
          <p:cNvPr id="5" name="Рисунок 4" descr="¤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28604"/>
            <a:ext cx="3131312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«¤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5" y="857232"/>
            <a:ext cx="3710635" cy="4572032"/>
          </a:xfrm>
          <a:prstGeom prst="rect">
            <a:avLst/>
          </a:prstGeom>
        </p:spPr>
      </p:pic>
      <p:pic>
        <p:nvPicPr>
          <p:cNvPr id="10" name="Рисунок 9" descr="®¤.JPG"/>
          <p:cNvPicPr>
            <a:picLocks noChangeAspect="1"/>
          </p:cNvPicPr>
          <p:nvPr/>
        </p:nvPicPr>
        <p:blipFill>
          <a:blip r:embed="rId3"/>
          <a:srcRect l="37133" t="19262"/>
          <a:stretch>
            <a:fillRect/>
          </a:stretch>
        </p:blipFill>
        <p:spPr>
          <a:xfrm>
            <a:off x="5050818" y="791088"/>
            <a:ext cx="3235958" cy="4638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¤¦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00108"/>
            <a:ext cx="2857520" cy="4588420"/>
          </a:xfrm>
        </p:spPr>
      </p:pic>
      <p:pic>
        <p:nvPicPr>
          <p:cNvPr id="6" name="Содержимое 3" descr="ЇҐ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071546"/>
            <a:ext cx="3321867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®«.JPG"/>
          <p:cNvPicPr>
            <a:picLocks noGrp="1" noChangeAspect="1"/>
          </p:cNvPicPr>
          <p:nvPr>
            <p:ph idx="1"/>
          </p:nvPr>
        </p:nvPicPr>
        <p:blipFill>
          <a:blip r:embed="rId2"/>
          <a:srcRect l="6360"/>
          <a:stretch>
            <a:fillRect/>
          </a:stretch>
        </p:blipFill>
        <p:spPr>
          <a:xfrm>
            <a:off x="785786" y="928670"/>
            <a:ext cx="3357586" cy="4780856"/>
          </a:xfrm>
        </p:spPr>
      </p:pic>
      <p:pic>
        <p:nvPicPr>
          <p:cNvPr id="6" name="Содержимое 3" descr="а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000108"/>
            <a:ext cx="3430938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CR004®¤Ў.JPG"/>
          <p:cNvPicPr>
            <a:picLocks noGrp="1" noChangeAspect="1"/>
          </p:cNvPicPr>
          <p:nvPr>
            <p:ph idx="1"/>
          </p:nvPr>
        </p:nvPicPr>
        <p:blipFill>
          <a:blip r:embed="rId2"/>
          <a:srcRect l="5305" b="12458"/>
          <a:stretch>
            <a:fillRect/>
          </a:stretch>
        </p:blipFill>
        <p:spPr>
          <a:xfrm>
            <a:off x="1071538" y="857232"/>
            <a:ext cx="3412156" cy="4500594"/>
          </a:xfrm>
          <a:prstGeom prst="rect">
            <a:avLst/>
          </a:prstGeom>
        </p:spPr>
      </p:pic>
      <p:pic>
        <p:nvPicPr>
          <p:cNvPr id="5" name="Рисунок 4" descr="Scan10051.JPG"/>
          <p:cNvPicPr>
            <a:picLocks noChangeAspect="1"/>
          </p:cNvPicPr>
          <p:nvPr/>
        </p:nvPicPr>
        <p:blipFill>
          <a:blip r:embed="rId3"/>
          <a:srcRect b="15603"/>
          <a:stretch>
            <a:fillRect/>
          </a:stretch>
        </p:blipFill>
        <p:spPr>
          <a:xfrm>
            <a:off x="4714875" y="1000108"/>
            <a:ext cx="3198021" cy="44291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к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214422"/>
            <a:ext cx="3296034" cy="4643470"/>
          </a:xfrm>
          <a:prstGeom prst="rect">
            <a:avLst/>
          </a:prstGeom>
        </p:spPr>
      </p:pic>
      <p:pic>
        <p:nvPicPr>
          <p:cNvPr id="5" name="Рисунок 4" descr="а®.JPG"/>
          <p:cNvPicPr>
            <a:picLocks noChangeAspect="1"/>
          </p:cNvPicPr>
          <p:nvPr/>
        </p:nvPicPr>
        <p:blipFill>
          <a:blip r:embed="rId3"/>
          <a:srcRect r="8333" b="6529"/>
          <a:stretch>
            <a:fillRect/>
          </a:stretch>
        </p:blipFill>
        <p:spPr>
          <a:xfrm>
            <a:off x="4500562" y="1071546"/>
            <a:ext cx="3143272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149</Words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Shopping for clothes</vt:lpstr>
      <vt:lpstr>1. Listen and read.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Make a list of clothes in alphabetical order.</vt:lpstr>
      <vt:lpstr>Слайд 13</vt:lpstr>
      <vt:lpstr>Слайд 14</vt:lpstr>
      <vt:lpstr>Слайд 15</vt:lpstr>
      <vt:lpstr>Слайд 16</vt:lpstr>
      <vt:lpstr>Make up a dialogue “In the shop”.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for clothes</dc:title>
  <dc:creator>Алёна</dc:creator>
  <cp:lastModifiedBy>User</cp:lastModifiedBy>
  <cp:revision>9</cp:revision>
  <dcterms:created xsi:type="dcterms:W3CDTF">2012-02-20T17:54:45Z</dcterms:created>
  <dcterms:modified xsi:type="dcterms:W3CDTF">2012-02-20T19:21:25Z</dcterms:modified>
</cp:coreProperties>
</file>