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6" r:id="rId2"/>
    <p:sldId id="259" r:id="rId3"/>
    <p:sldId id="289" r:id="rId4"/>
    <p:sldId id="290" r:id="rId5"/>
    <p:sldId id="294" r:id="rId6"/>
    <p:sldId id="292" r:id="rId7"/>
    <p:sldId id="293" r:id="rId8"/>
    <p:sldId id="295" r:id="rId9"/>
    <p:sldId id="296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478" autoAdjust="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3E1E-E029-489B-8A39-06469D6AB905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D6BB-C358-4070-8BA7-D6C1BDC0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91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D6BB-C358-4070-8BA7-D6C1BDC0F3E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264773-EEA1-4A71-9E67-9C5BBDFDBC5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23.png"/><Relationship Id="rId21" Type="http://schemas.openxmlformats.org/officeDocument/2006/relationships/image" Target="../media/image51.png"/><Relationship Id="rId7" Type="http://schemas.openxmlformats.org/officeDocument/2006/relationships/image" Target="../media/image30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image" Target="../media/image22.png"/><Relationship Id="rId16" Type="http://schemas.openxmlformats.org/officeDocument/2006/relationships/image" Target="../media/image45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41.png"/><Relationship Id="rId5" Type="http://schemas.openxmlformats.org/officeDocument/2006/relationships/image" Target="../media/image25.png"/><Relationship Id="rId15" Type="http://schemas.openxmlformats.org/officeDocument/2006/relationships/image" Target="../media/image38.png"/><Relationship Id="rId10" Type="http://schemas.openxmlformats.org/officeDocument/2006/relationships/image" Target="../media/image39.png"/><Relationship Id="rId19" Type="http://schemas.openxmlformats.org/officeDocument/2006/relationships/image" Target="../media/image49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Relationship Id="rId14" Type="http://schemas.openxmlformats.org/officeDocument/2006/relationships/image" Target="../media/image44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Franklin Gothic Medium" pitchFamily="34" charset="0"/>
              </a:rPr>
              <a:t>Физическая культура (плавание)</a:t>
            </a:r>
            <a:endParaRPr lang="ru-RU" sz="3600" dirty="0"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08518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Урок №3 Олимпийские виды спорта. Виды водного спорта.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1027" name="Picture 3" descr="C:\Users\Anna\Desktop\ФОТО\Плавание_школа471\Доп обр\Фильм\Мат-л для фильма\Гер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408178" cy="2777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Franklin Gothic Medium" pitchFamily="34" charset="0"/>
              </a:rPr>
              <a:t>Спасибо за внимание</a:t>
            </a:r>
            <a:endParaRPr lang="ru-RU" sz="3600" dirty="0">
              <a:latin typeface="Franklin Gothic Medium" pitchFamily="34" charset="0"/>
            </a:endParaRPr>
          </a:p>
        </p:txBody>
      </p:sp>
      <p:pic>
        <p:nvPicPr>
          <p:cNvPr id="6146" name="Picture 2" descr="C:\Users\Anna\Desktop\Картинки\плавание\дельфи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6408712" cy="4806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Franklin Gothic Medium" pitchFamily="34" charset="0"/>
              </a:rPr>
              <a:t>Что Вам известно об Олимпийских играх?</a:t>
            </a:r>
            <a:endParaRPr lang="ru-RU" sz="3600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700808"/>
            <a:ext cx="38884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Franklin Gothic Medium" pitchFamily="34" charset="0"/>
              </a:rPr>
              <a:t> Олимпия (юг Греции) – место игр.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Franklin Gothic Medium" pitchFamily="34" charset="0"/>
              </a:rPr>
              <a:t> Олимп (гора на севере Греции) – место обитания греческих богов.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Franklin Gothic Medium" pitchFamily="34" charset="0"/>
              </a:rPr>
              <a:t> Олимпийцы – греческие боги.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Franklin Gothic Medium" pitchFamily="34" charset="0"/>
              </a:rPr>
              <a:t> </a:t>
            </a:r>
            <a:r>
              <a:rPr lang="ru-RU" sz="2000" dirty="0" err="1" smtClean="0">
                <a:latin typeface="Franklin Gothic Medium" pitchFamily="34" charset="0"/>
              </a:rPr>
              <a:t>Олимпионики</a:t>
            </a:r>
            <a:r>
              <a:rPr lang="ru-RU" sz="2000" dirty="0" smtClean="0">
                <a:latin typeface="Franklin Gothic Medium" pitchFamily="34" charset="0"/>
              </a:rPr>
              <a:t> – победители Олимпийских игр.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Franklin Gothic Medium" pitchFamily="34" charset="0"/>
              </a:rPr>
              <a:t> Проводятся Олимпийские игры раз в 4 года.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Franklin Gothic Medium" pitchFamily="34" charset="0"/>
              </a:rPr>
              <a:t> Первые игры – 776 г до н. э.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Franklin Gothic Medium" pitchFamily="34" charset="0"/>
              </a:rPr>
              <a:t> Завершились в 394 г н. э.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Franklin Gothic Medium" pitchFamily="34" charset="0"/>
              </a:rPr>
              <a:t> Было проведено – 293 игры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Franklin Gothic Medium" pitchFamily="34" charset="0"/>
              </a:rPr>
              <a:t> Возродились в 1896 году</a:t>
            </a:r>
          </a:p>
          <a:p>
            <a:pPr algn="just">
              <a:buFontTx/>
              <a:buChar char="-"/>
            </a:pP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176464" cy="3586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Franklin Gothic Medium" pitchFamily="34" charset="0"/>
              </a:rPr>
              <a:t>Пятиборье (пентатлон)</a:t>
            </a:r>
            <a:endParaRPr lang="ru-RU" sz="2400" dirty="0">
              <a:latin typeface="Franklin Gothic Medium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499992" y="620688"/>
            <a:ext cx="0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3429000"/>
            <a:ext cx="158417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Бег (дромос)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196752"/>
            <a:ext cx="201622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Прыжок в длину (</a:t>
            </a:r>
            <a:r>
              <a:rPr lang="ru-RU" dirty="0" err="1" smtClean="0">
                <a:latin typeface="Franklin Gothic Medium" pitchFamily="34" charset="0"/>
              </a:rPr>
              <a:t>альма</a:t>
            </a:r>
            <a:r>
              <a:rPr lang="ru-RU" dirty="0" smtClean="0">
                <a:latin typeface="Franklin Gothic Medium" pitchFamily="34" charset="0"/>
              </a:rPr>
              <a:t>)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2996952"/>
            <a:ext cx="183569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Метание диска (</a:t>
            </a:r>
            <a:r>
              <a:rPr lang="ru-RU" dirty="0" err="1" smtClean="0">
                <a:latin typeface="Franklin Gothic Medium" pitchFamily="34" charset="0"/>
              </a:rPr>
              <a:t>дискоболия</a:t>
            </a:r>
            <a:r>
              <a:rPr lang="ru-RU" dirty="0" smtClean="0">
                <a:latin typeface="Franklin Gothic Medium" pitchFamily="34" charset="0"/>
              </a:rPr>
              <a:t>)</a:t>
            </a:r>
            <a:endParaRPr lang="ru-RU" dirty="0">
              <a:latin typeface="Franklin Gothic Medium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504" y="836712"/>
            <a:ext cx="88569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55576" y="836712"/>
            <a:ext cx="0" cy="25922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11760" y="836712"/>
            <a:ext cx="0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244408" y="836712"/>
            <a:ext cx="0" cy="21602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92080" y="1196752"/>
            <a:ext cx="194421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Метание копья (</a:t>
            </a:r>
            <a:r>
              <a:rPr lang="ru-RU" dirty="0" err="1" smtClean="0">
                <a:latin typeface="Franklin Gothic Medium" pitchFamily="34" charset="0"/>
              </a:rPr>
              <a:t>акомтисма</a:t>
            </a:r>
            <a:r>
              <a:rPr lang="ru-RU" dirty="0" smtClean="0">
                <a:latin typeface="Franklin Gothic Medium" pitchFamily="34" charset="0"/>
              </a:rPr>
              <a:t>)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2204864"/>
            <a:ext cx="172819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Борьба (пале)</a:t>
            </a:r>
            <a:endParaRPr lang="ru-RU" dirty="0">
              <a:latin typeface="Franklin Gothic Medium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228184" y="836712"/>
            <a:ext cx="0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99992" y="836712"/>
            <a:ext cx="0" cy="1296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nna\Desktop\Картинки\плавание\Олимпия\дромо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1705372" cy="852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Anna\Desktop\Картинки\плавание\Олимпия\аль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1368152" cy="1341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Anna\Desktop\Картинки\плавание\Олимпия\акомтис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7210" y="1916832"/>
            <a:ext cx="1313659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Anna\Desktop\Картинки\плавание\Олимпия\пал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708920"/>
            <a:ext cx="1786670" cy="115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717032"/>
            <a:ext cx="1254665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C:\Users\Anna\Desktop\Картинки\плавание\Олимпия\гон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653136"/>
            <a:ext cx="5400600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1403648" y="6093296"/>
            <a:ext cx="662473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программу Олимпийских игр входили и гонки на колесницах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Franklin Gothic Medium" pitchFamily="34" charset="0"/>
              </a:rPr>
              <a:t>Олимпийские виды спорта</a:t>
            </a:r>
            <a:endParaRPr lang="ru-RU" sz="4000" dirty="0">
              <a:latin typeface="Franklin Gothic Medium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1124744"/>
            <a:ext cx="0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1340768"/>
            <a:ext cx="82809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24128" y="1340768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1772816"/>
            <a:ext cx="201622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Летние виды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1772816"/>
            <a:ext cx="201622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Зимние виды</a:t>
            </a:r>
            <a:endParaRPr lang="ru-RU" dirty="0">
              <a:latin typeface="Franklin Gothic Medium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115616" y="1340768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51520" y="2132856"/>
            <a:ext cx="0" cy="352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860032" y="2132856"/>
            <a:ext cx="0" cy="352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Anna\Desktop\Картинки\плавание\Олимпия\биат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673100" cy="673100"/>
          </a:xfrm>
          <a:prstGeom prst="rect">
            <a:avLst/>
          </a:prstGeom>
          <a:noFill/>
        </p:spPr>
      </p:pic>
      <p:pic>
        <p:nvPicPr>
          <p:cNvPr id="3075" name="Picture 3" descr="C:\Users\Anna\Desktop\Картинки\плавание\Олимпия\BO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348880"/>
            <a:ext cx="673100" cy="673100"/>
          </a:xfrm>
          <a:prstGeom prst="rect">
            <a:avLst/>
          </a:prstGeom>
          <a:noFill/>
        </p:spPr>
      </p:pic>
      <p:pic>
        <p:nvPicPr>
          <p:cNvPr id="3076" name="Picture 4" descr="C:\Users\Anna\Desktop\Картинки\плавание\Олимпия\S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348880"/>
            <a:ext cx="673100" cy="673100"/>
          </a:xfrm>
          <a:prstGeom prst="rect">
            <a:avLst/>
          </a:prstGeom>
          <a:noFill/>
        </p:spPr>
      </p:pic>
      <p:pic>
        <p:nvPicPr>
          <p:cNvPr id="1026" name="Picture 2" descr="C:\Users\Anna\Desktop\Картинки\плавание\Олимпия\F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6"/>
            <a:ext cx="673100" cy="673100"/>
          </a:xfrm>
          <a:prstGeom prst="rect">
            <a:avLst/>
          </a:prstGeom>
          <a:noFill/>
        </p:spPr>
      </p:pic>
      <p:pic>
        <p:nvPicPr>
          <p:cNvPr id="1027" name="Picture 3" descr="C:\Users\Anna\Desktop\Картинки\плавание\Олимпия\CU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212976"/>
            <a:ext cx="673100" cy="673100"/>
          </a:xfrm>
          <a:prstGeom prst="rect">
            <a:avLst/>
          </a:prstGeom>
          <a:noFill/>
        </p:spPr>
      </p:pic>
      <p:pic>
        <p:nvPicPr>
          <p:cNvPr id="1028" name="Picture 4" descr="C:\Users\Anna\Desktop\Картинки\плавание\Олимпия\AL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3212976"/>
            <a:ext cx="673100" cy="673100"/>
          </a:xfrm>
          <a:prstGeom prst="rect">
            <a:avLst/>
          </a:prstGeom>
          <a:noFill/>
        </p:spPr>
      </p:pic>
      <p:pic>
        <p:nvPicPr>
          <p:cNvPr id="1029" name="Picture 5" descr="C:\Users\Anna\Desktop\Картинки\плавание\Олимпия\N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05064"/>
            <a:ext cx="673100" cy="673100"/>
          </a:xfrm>
          <a:prstGeom prst="rect">
            <a:avLst/>
          </a:prstGeom>
          <a:noFill/>
        </p:spPr>
      </p:pic>
      <p:pic>
        <p:nvPicPr>
          <p:cNvPr id="1030" name="Picture 6" descr="C:\Users\Anna\Desktop\Картинки\плавание\Олимпия\SN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005064"/>
            <a:ext cx="673100" cy="673100"/>
          </a:xfrm>
          <a:prstGeom prst="rect">
            <a:avLst/>
          </a:prstGeom>
          <a:noFill/>
        </p:spPr>
      </p:pic>
      <p:pic>
        <p:nvPicPr>
          <p:cNvPr id="1031" name="Picture 7" descr="C:\Users\Anna\Desktop\Картинки\плавание\Олимпия\FR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797152"/>
            <a:ext cx="673100" cy="673100"/>
          </a:xfrm>
          <a:prstGeom prst="rect">
            <a:avLst/>
          </a:prstGeom>
          <a:noFill/>
        </p:spPr>
      </p:pic>
      <p:pic>
        <p:nvPicPr>
          <p:cNvPr id="1032" name="Picture 8" descr="C:\Users\Anna\Desktop\Картинки\плавание\Олимпия\LU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4005064"/>
            <a:ext cx="673100" cy="673100"/>
          </a:xfrm>
          <a:prstGeom prst="rect">
            <a:avLst/>
          </a:prstGeom>
          <a:noFill/>
        </p:spPr>
      </p:pic>
      <p:pic>
        <p:nvPicPr>
          <p:cNvPr id="1033" name="Picture 9" descr="C:\Users\Anna\Desktop\Картинки\плавание\Олимпия\IC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4725144"/>
            <a:ext cx="673100" cy="673100"/>
          </a:xfrm>
          <a:prstGeom prst="rect">
            <a:avLst/>
          </a:prstGeom>
          <a:noFill/>
        </p:spPr>
      </p:pic>
      <p:pic>
        <p:nvPicPr>
          <p:cNvPr id="36" name="Picture 5" descr="C:\Users\Anna\Desktop\Картинки\плавание\Олимпия\N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797152"/>
            <a:ext cx="673100" cy="673100"/>
          </a:xfrm>
          <a:prstGeom prst="rect">
            <a:avLst/>
          </a:prstGeom>
          <a:noFill/>
        </p:spPr>
      </p:pic>
      <p:pic>
        <p:nvPicPr>
          <p:cNvPr id="1034" name="Picture 10" descr="C:\Users\Anna\Desktop\Картинки\плавание\Олимпия\MO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2276872"/>
            <a:ext cx="673100" cy="673100"/>
          </a:xfrm>
          <a:prstGeom prst="rect">
            <a:avLst/>
          </a:prstGeom>
          <a:noFill/>
        </p:spPr>
      </p:pic>
      <p:pic>
        <p:nvPicPr>
          <p:cNvPr id="1035" name="Picture 11" descr="C:\Users\Anna\Desktop\Картинки\плавание\Олимпия\JU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5616" y="2276872"/>
            <a:ext cx="673100" cy="673100"/>
          </a:xfrm>
          <a:prstGeom prst="rect">
            <a:avLst/>
          </a:prstGeom>
          <a:noFill/>
        </p:spPr>
      </p:pic>
      <p:pic>
        <p:nvPicPr>
          <p:cNvPr id="1036" name="Picture 12" descr="C:\Users\Anna\Desktop\Картинки\плавание\Олимпия\EQU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696" y="2276872"/>
            <a:ext cx="673100" cy="673100"/>
          </a:xfrm>
          <a:prstGeom prst="rect">
            <a:avLst/>
          </a:prstGeom>
          <a:noFill/>
        </p:spPr>
      </p:pic>
      <p:pic>
        <p:nvPicPr>
          <p:cNvPr id="1037" name="Picture 13" descr="C:\Users\Anna\Desktop\Картинки\плавание\Олимпия\ATH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776" y="2276872"/>
            <a:ext cx="673100" cy="673100"/>
          </a:xfrm>
          <a:prstGeom prst="rect">
            <a:avLst/>
          </a:prstGeom>
          <a:noFill/>
        </p:spPr>
      </p:pic>
      <p:pic>
        <p:nvPicPr>
          <p:cNvPr id="1038" name="Picture 14" descr="C:\Users\Anna\Desktop\Картинки\плавание\Олимпия\TAB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5856" y="2276872"/>
            <a:ext cx="673100" cy="673100"/>
          </a:xfrm>
          <a:prstGeom prst="rect">
            <a:avLst/>
          </a:prstGeom>
          <a:noFill/>
        </p:spPr>
      </p:pic>
      <p:pic>
        <p:nvPicPr>
          <p:cNvPr id="1039" name="Picture 15" descr="C:\Users\Anna\Desktop\Картинки\плавание\Олимпия\YAT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5536" y="3068960"/>
            <a:ext cx="673100" cy="673100"/>
          </a:xfrm>
          <a:prstGeom prst="rect">
            <a:avLst/>
          </a:prstGeom>
          <a:noFill/>
        </p:spPr>
      </p:pic>
      <p:pic>
        <p:nvPicPr>
          <p:cNvPr id="1040" name="Picture 16" descr="C:\Users\Anna\Desktop\Картинки\плавание\Олимпия\SWI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15616" y="3068960"/>
            <a:ext cx="673100" cy="673100"/>
          </a:xfrm>
          <a:prstGeom prst="rect">
            <a:avLst/>
          </a:prstGeom>
          <a:noFill/>
        </p:spPr>
      </p:pic>
      <p:pic>
        <p:nvPicPr>
          <p:cNvPr id="1041" name="Picture 17" descr="C:\Users\Anna\Desktop\Картинки\плавание\Олимпия\DIV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835696" y="3068960"/>
            <a:ext cx="673100" cy="673100"/>
          </a:xfrm>
          <a:prstGeom prst="rect">
            <a:avLst/>
          </a:prstGeom>
          <a:noFill/>
        </p:spPr>
      </p:pic>
      <p:pic>
        <p:nvPicPr>
          <p:cNvPr id="1042" name="Picture 18" descr="C:\Users\Anna\Desktop\Картинки\плавание\Олимпия\SYN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55776" y="3068960"/>
            <a:ext cx="673100" cy="673100"/>
          </a:xfrm>
          <a:prstGeom prst="rect">
            <a:avLst/>
          </a:prstGeom>
          <a:noFill/>
        </p:spPr>
      </p:pic>
      <p:pic>
        <p:nvPicPr>
          <p:cNvPr id="1043" name="Picture 19" descr="C:\Users\Anna\Desktop\Картинки\плавание\Олимпия\SOF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275856" y="3068960"/>
            <a:ext cx="673100" cy="673100"/>
          </a:xfrm>
          <a:prstGeom prst="rect">
            <a:avLst/>
          </a:prstGeom>
          <a:noFill/>
        </p:spPr>
      </p:pic>
      <p:pic>
        <p:nvPicPr>
          <p:cNvPr id="1044" name="Picture 20" descr="C:\Users\Anna\Desktop\Картинки\плавание\Олимпия\SHO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5536" y="3789040"/>
            <a:ext cx="673100" cy="673100"/>
          </a:xfrm>
          <a:prstGeom prst="rect">
            <a:avLst/>
          </a:prstGeom>
          <a:noFill/>
        </p:spPr>
      </p:pic>
      <p:pic>
        <p:nvPicPr>
          <p:cNvPr id="1045" name="Picture 21" descr="C:\Users\Anna\Desktop\Картинки\плавание\Олимпия\ARC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115616" y="3789040"/>
            <a:ext cx="673100" cy="673100"/>
          </a:xfrm>
          <a:prstGeom prst="rect">
            <a:avLst/>
          </a:prstGeom>
          <a:noFill/>
        </p:spPr>
      </p:pic>
      <p:pic>
        <p:nvPicPr>
          <p:cNvPr id="1046" name="Picture 22" descr="C:\Users\Anna\Desktop\Картинки\плавание\Олимпия\TEN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95936" y="2276872"/>
            <a:ext cx="673100" cy="673100"/>
          </a:xfrm>
          <a:prstGeom prst="rect">
            <a:avLst/>
          </a:prstGeom>
          <a:noFill/>
        </p:spPr>
      </p:pic>
      <p:pic>
        <p:nvPicPr>
          <p:cNvPr id="1047" name="Picture 23" descr="C:\Users\Anna\Desktop\Картинки\плавание\Олимпия\TRI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555776" y="3789040"/>
            <a:ext cx="673100" cy="673100"/>
          </a:xfrm>
          <a:prstGeom prst="rect">
            <a:avLst/>
          </a:prstGeom>
          <a:noFill/>
        </p:spPr>
      </p:pic>
      <p:pic>
        <p:nvPicPr>
          <p:cNvPr id="1048" name="Picture 24" descr="C:\Users\Anna\Desktop\Картинки\плавание\Олимпия\TKD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75856" y="3789040"/>
            <a:ext cx="673100" cy="673100"/>
          </a:xfrm>
          <a:prstGeom prst="rect">
            <a:avLst/>
          </a:prstGeom>
          <a:noFill/>
        </p:spPr>
      </p:pic>
      <p:pic>
        <p:nvPicPr>
          <p:cNvPr id="1049" name="Picture 25" descr="C:\Users\Anna\Desktop\Картинки\плавание\Олимпия\WEI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95536" y="4509120"/>
            <a:ext cx="673100" cy="673100"/>
          </a:xfrm>
          <a:prstGeom prst="rect">
            <a:avLst/>
          </a:prstGeom>
          <a:noFill/>
        </p:spPr>
      </p:pic>
      <p:pic>
        <p:nvPicPr>
          <p:cNvPr id="1050" name="Picture 26" descr="C:\Users\Anna\Desktop\Картинки\плавание\Олимпия\FEN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115616" y="4509120"/>
            <a:ext cx="673100" cy="673100"/>
          </a:xfrm>
          <a:prstGeom prst="rect">
            <a:avLst/>
          </a:prstGeom>
          <a:noFill/>
        </p:spPr>
      </p:pic>
      <p:pic>
        <p:nvPicPr>
          <p:cNvPr id="1051" name="Picture 27" descr="C:\Users\Anna\Desktop\Картинки\плавание\Олимпия\SOC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35696" y="4509120"/>
            <a:ext cx="673100" cy="673100"/>
          </a:xfrm>
          <a:prstGeom prst="rect">
            <a:avLst/>
          </a:prstGeom>
          <a:noFill/>
        </p:spPr>
      </p:pic>
      <p:pic>
        <p:nvPicPr>
          <p:cNvPr id="1052" name="Picture 28" descr="C:\Users\Anna\Desktop\Картинки\плавание\Олимпия\HOC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555776" y="4509120"/>
            <a:ext cx="673100" cy="673100"/>
          </a:xfrm>
          <a:prstGeom prst="rect">
            <a:avLst/>
          </a:prstGeom>
          <a:noFill/>
        </p:spPr>
      </p:pic>
      <p:pic>
        <p:nvPicPr>
          <p:cNvPr id="1053" name="Picture 29" descr="C:\Users\Anna\Desktop\Картинки\плавание\Олимпия\ROW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275856" y="4509120"/>
            <a:ext cx="673100" cy="673100"/>
          </a:xfrm>
          <a:prstGeom prst="rect">
            <a:avLst/>
          </a:prstGeom>
          <a:noFill/>
        </p:spPr>
      </p:pic>
      <p:pic>
        <p:nvPicPr>
          <p:cNvPr id="1054" name="Picture 30" descr="C:\Users\Anna\Desktop\Картинки\плавание\Олимпия\BAD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835696" y="3789040"/>
            <a:ext cx="673100" cy="673100"/>
          </a:xfrm>
          <a:prstGeom prst="rect">
            <a:avLst/>
          </a:prstGeom>
          <a:noFill/>
        </p:spPr>
      </p:pic>
      <p:pic>
        <p:nvPicPr>
          <p:cNvPr id="1055" name="Picture 31" descr="C:\Users\Anna\Desktop\Картинки\плавание\Олимпия\BAS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95536" y="5229200"/>
            <a:ext cx="673100" cy="673100"/>
          </a:xfrm>
          <a:prstGeom prst="rect">
            <a:avLst/>
          </a:prstGeom>
          <a:noFill/>
        </p:spPr>
      </p:pic>
      <p:pic>
        <p:nvPicPr>
          <p:cNvPr id="1056" name="Picture 32" descr="C:\Users\Anna\Desktop\Картинки\плавание\Олимпия\BAB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115616" y="5229200"/>
            <a:ext cx="673100" cy="673100"/>
          </a:xfrm>
          <a:prstGeom prst="rect">
            <a:avLst/>
          </a:prstGeom>
          <a:noFill/>
        </p:spPr>
      </p:pic>
      <p:pic>
        <p:nvPicPr>
          <p:cNvPr id="1057" name="Picture 33" descr="C:\Users\Anna\Desktop\Картинки\плавание\Олимпия\BOX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835696" y="5229200"/>
            <a:ext cx="673100" cy="673100"/>
          </a:xfrm>
          <a:prstGeom prst="rect">
            <a:avLst/>
          </a:prstGeom>
          <a:noFill/>
        </p:spPr>
      </p:pic>
      <p:pic>
        <p:nvPicPr>
          <p:cNvPr id="1058" name="Picture 34" descr="C:\Users\Anna\Desktop\Картинки\плавание\Олимпия\WRE.pn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555776" y="5229200"/>
            <a:ext cx="673100" cy="673100"/>
          </a:xfrm>
          <a:prstGeom prst="rect">
            <a:avLst/>
          </a:prstGeom>
          <a:noFill/>
        </p:spPr>
      </p:pic>
      <p:pic>
        <p:nvPicPr>
          <p:cNvPr id="1059" name="Picture 35" descr="C:\Users\Anna\Desktop\Картинки\плавание\Олимпия\CYC.pn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995936" y="3068960"/>
            <a:ext cx="673100" cy="673100"/>
          </a:xfrm>
          <a:prstGeom prst="rect">
            <a:avLst/>
          </a:prstGeom>
          <a:noFill/>
        </p:spPr>
      </p:pic>
      <p:pic>
        <p:nvPicPr>
          <p:cNvPr id="1060" name="Picture 36" descr="C:\Users\Anna\Desktop\Картинки\плавание\Олимпия\WPO.pn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995936" y="3789040"/>
            <a:ext cx="673100" cy="673100"/>
          </a:xfrm>
          <a:prstGeom prst="rect">
            <a:avLst/>
          </a:prstGeom>
          <a:noFill/>
        </p:spPr>
      </p:pic>
      <p:pic>
        <p:nvPicPr>
          <p:cNvPr id="1061" name="Picture 37" descr="C:\Users\Anna\Desktop\Картинки\плавание\Олимпия\VOL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995936" y="4509120"/>
            <a:ext cx="673100" cy="673100"/>
          </a:xfrm>
          <a:prstGeom prst="rect">
            <a:avLst/>
          </a:prstGeom>
          <a:noFill/>
        </p:spPr>
      </p:pic>
      <p:pic>
        <p:nvPicPr>
          <p:cNvPr id="1062" name="Picture 38" descr="C:\Users\Anna\Desktop\Картинки\плавание\Олимпия\HAN.pn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275856" y="5229200"/>
            <a:ext cx="673100" cy="673100"/>
          </a:xfrm>
          <a:prstGeom prst="rect">
            <a:avLst/>
          </a:prstGeom>
          <a:noFill/>
        </p:spPr>
      </p:pic>
      <p:pic>
        <p:nvPicPr>
          <p:cNvPr id="1063" name="Picture 39" descr="C:\Users\Anna\Desktop\Картинки\плавание\Олимпия\GYM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995936" y="5229200"/>
            <a:ext cx="673100" cy="673100"/>
          </a:xfrm>
          <a:prstGeom prst="rect">
            <a:avLst/>
          </a:prstGeom>
          <a:noFill/>
        </p:spPr>
      </p:pic>
      <p:pic>
        <p:nvPicPr>
          <p:cNvPr id="1064" name="Picture 40" descr="C:\Users\Anna\Desktop\Картинки\плавание\Олимпия\CAN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267744" y="5949280"/>
            <a:ext cx="673100" cy="6731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Franklin Gothic Medium" pitchFamily="34" charset="0"/>
              </a:rPr>
              <a:t>Олимпийские виды спорта</a:t>
            </a:r>
            <a:endParaRPr lang="ru-RU" sz="4000" dirty="0">
              <a:latin typeface="Franklin Gothic Medium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1124744"/>
            <a:ext cx="0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1340768"/>
            <a:ext cx="82809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1772816"/>
            <a:ext cx="82809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Зимние </a:t>
            </a:r>
            <a:r>
              <a:rPr lang="ru-RU" dirty="0" smtClean="0">
                <a:latin typeface="Franklin Gothic Medium" pitchFamily="34" charset="0"/>
              </a:rPr>
              <a:t>виды</a:t>
            </a:r>
            <a:endParaRPr lang="ru-RU" dirty="0">
              <a:latin typeface="Franklin Gothic Medium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572000" y="1340768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Группа 103"/>
          <p:cNvGrpSpPr/>
          <p:nvPr/>
        </p:nvGrpSpPr>
        <p:grpSpPr>
          <a:xfrm>
            <a:off x="467544" y="2996952"/>
            <a:ext cx="2726372" cy="2617316"/>
            <a:chOff x="251520" y="2348880"/>
            <a:chExt cx="2726372" cy="261731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51520" y="2348880"/>
              <a:ext cx="0" cy="25922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51520" y="2420888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120760" y="2420888"/>
              <a:ext cx="1258898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Биатлон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251520" y="3212976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120760" y="2996952"/>
              <a:ext cx="1258898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Бобслей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15616" y="4509120"/>
              <a:ext cx="1862276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Фигурное катание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251520" y="3933056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51520" y="4509120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1120760" y="3717032"/>
              <a:ext cx="1646252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Конькобежный спорт</a:t>
              </a:r>
              <a:endParaRPr lang="ru-RU" sz="1600" dirty="0">
                <a:latin typeface="Franklin Gothic Medium" pitchFamily="34" charset="0"/>
              </a:endParaRPr>
            </a:p>
          </p:txBody>
        </p:sp>
        <p:pic>
          <p:nvPicPr>
            <p:cNvPr id="77" name="Picture 2" descr="C:\Users\Anna\Desktop\Картинки\плавание\Олимпия\биатлон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2348880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87" name="Picture 3" descr="C:\Users\Anna\Desktop\Картинки\плавание\Олимпия\BO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996952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1" name="Picture 4" descr="C:\Users\Anna\Desktop\Картинки\плавание\Олимпия\SP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3645024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2" name="Picture 2" descr="C:\Users\Anna\Desktop\Картинки\плавание\Олимпия\FI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4293096"/>
              <a:ext cx="673100" cy="673100"/>
            </a:xfrm>
            <a:prstGeom prst="rect">
              <a:avLst/>
            </a:prstGeom>
            <a:noFill/>
          </p:spPr>
        </p:pic>
      </p:grpSp>
      <p:grpSp>
        <p:nvGrpSpPr>
          <p:cNvPr id="105" name="Группа 104"/>
          <p:cNvGrpSpPr/>
          <p:nvPr/>
        </p:nvGrpSpPr>
        <p:grpSpPr>
          <a:xfrm>
            <a:off x="6228184" y="2924944"/>
            <a:ext cx="2520280" cy="2592288"/>
            <a:chOff x="251520" y="2348880"/>
            <a:chExt cx="2520280" cy="2592288"/>
          </a:xfrm>
        </p:grpSpPr>
        <p:cxnSp>
          <p:nvCxnSpPr>
            <p:cNvPr id="106" name="Прямая соединительная линия 105"/>
            <p:cNvCxnSpPr/>
            <p:nvPr/>
          </p:nvCxnSpPr>
          <p:spPr>
            <a:xfrm flipV="1">
              <a:off x="251520" y="2348880"/>
              <a:ext cx="0" cy="25922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51520" y="2420888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120760" y="2420888"/>
              <a:ext cx="1651040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Санный спорт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251520" y="3212976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1120760" y="2996952"/>
              <a:ext cx="1651040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Лыжные гонки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15616" y="4509120"/>
              <a:ext cx="1080120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Фристайл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251520" y="3933056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251520" y="4509120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120760" y="3717032"/>
              <a:ext cx="858952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Хоккей</a:t>
              </a:r>
              <a:endParaRPr lang="ru-RU" sz="1600" dirty="0">
                <a:latin typeface="Franklin Gothic Medium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3347864" y="2996952"/>
            <a:ext cx="2520280" cy="2592288"/>
            <a:chOff x="251520" y="2348880"/>
            <a:chExt cx="2520280" cy="2592288"/>
          </a:xfrm>
        </p:grpSpPr>
        <p:cxnSp>
          <p:nvCxnSpPr>
            <p:cNvPr id="127" name="Прямая соединительная линия 126"/>
            <p:cNvCxnSpPr/>
            <p:nvPr/>
          </p:nvCxnSpPr>
          <p:spPr>
            <a:xfrm flipV="1">
              <a:off x="251520" y="2348880"/>
              <a:ext cx="0" cy="25922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251520" y="2420888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1120760" y="2420888"/>
              <a:ext cx="1258898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Керлинг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251520" y="3212976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1120760" y="2996952"/>
              <a:ext cx="1651040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Горнолыжный спорт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15616" y="4509120"/>
              <a:ext cx="1152128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Сноуборд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251520" y="3933056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251520" y="4509120"/>
              <a:ext cx="193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1120760" y="3717032"/>
              <a:ext cx="1646252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Лыжное двоеборье</a:t>
              </a:r>
              <a:endParaRPr lang="ru-RU" sz="1600" dirty="0">
                <a:latin typeface="Franklin Gothic Medium" pitchFamily="34" charset="0"/>
              </a:endParaRPr>
            </a:p>
          </p:txBody>
        </p:sp>
      </p:grpSp>
      <p:pic>
        <p:nvPicPr>
          <p:cNvPr id="140" name="Picture 3" descr="C:\Users\Anna\Desktop\Картинки\плавание\Олимпия\CU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96952"/>
            <a:ext cx="673100" cy="673100"/>
          </a:xfrm>
          <a:prstGeom prst="rect">
            <a:avLst/>
          </a:prstGeom>
          <a:noFill/>
        </p:spPr>
      </p:pic>
      <p:pic>
        <p:nvPicPr>
          <p:cNvPr id="141" name="Picture 4" descr="C:\Users\Anna\Desktop\Картинки\плавание\Олимпия\AL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645024"/>
            <a:ext cx="673100" cy="673100"/>
          </a:xfrm>
          <a:prstGeom prst="rect">
            <a:avLst/>
          </a:prstGeom>
          <a:noFill/>
        </p:spPr>
      </p:pic>
      <p:pic>
        <p:nvPicPr>
          <p:cNvPr id="142" name="Picture 5" descr="C:\Users\Anna\Desktop\Картинки\плавание\Олимпия\N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293096"/>
            <a:ext cx="673100" cy="673100"/>
          </a:xfrm>
          <a:prstGeom prst="rect">
            <a:avLst/>
          </a:prstGeom>
          <a:noFill/>
        </p:spPr>
      </p:pic>
      <p:pic>
        <p:nvPicPr>
          <p:cNvPr id="143" name="Picture 6" descr="C:\Users\Anna\Desktop\Картинки\плавание\Олимпия\SN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941168"/>
            <a:ext cx="673100" cy="673100"/>
          </a:xfrm>
          <a:prstGeom prst="rect">
            <a:avLst/>
          </a:prstGeom>
          <a:noFill/>
        </p:spPr>
      </p:pic>
      <p:pic>
        <p:nvPicPr>
          <p:cNvPr id="144" name="Picture 7" descr="C:\Users\Anna\Desktop\Картинки\плавание\Олимпия\FR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4869160"/>
            <a:ext cx="673100" cy="673100"/>
          </a:xfrm>
          <a:prstGeom prst="rect">
            <a:avLst/>
          </a:prstGeom>
          <a:noFill/>
        </p:spPr>
      </p:pic>
      <p:pic>
        <p:nvPicPr>
          <p:cNvPr id="145" name="Picture 8" descr="C:\Users\Anna\Desktop\Картинки\плавание\Олимпия\LU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2924944"/>
            <a:ext cx="673100" cy="673100"/>
          </a:xfrm>
          <a:prstGeom prst="rect">
            <a:avLst/>
          </a:prstGeom>
          <a:noFill/>
        </p:spPr>
      </p:pic>
      <p:pic>
        <p:nvPicPr>
          <p:cNvPr id="146" name="Picture 9" descr="C:\Users\Anna\Desktop\Картинки\плавание\Олимпия\IC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4221088"/>
            <a:ext cx="673100" cy="673100"/>
          </a:xfrm>
          <a:prstGeom prst="rect">
            <a:avLst/>
          </a:prstGeom>
          <a:noFill/>
        </p:spPr>
      </p:pic>
      <p:pic>
        <p:nvPicPr>
          <p:cNvPr id="147" name="Picture 5" descr="C:\Users\Anna\Desktop\Картинки\плавание\Олимпия\N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573016"/>
            <a:ext cx="673100" cy="6731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Franklin Gothic Medium" pitchFamily="34" charset="0"/>
              </a:rPr>
              <a:t>Олимпийские виды спорта</a:t>
            </a:r>
            <a:endParaRPr lang="ru-RU" sz="4000" dirty="0">
              <a:latin typeface="Franklin Gothic Medium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1124744"/>
            <a:ext cx="0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1340768"/>
            <a:ext cx="82809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1772816"/>
            <a:ext cx="82809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Летние виды</a:t>
            </a:r>
            <a:endParaRPr lang="ru-RU" dirty="0">
              <a:latin typeface="Franklin Gothic Medium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572000" y="1340768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Группа 116"/>
          <p:cNvGrpSpPr/>
          <p:nvPr/>
        </p:nvGrpSpPr>
        <p:grpSpPr>
          <a:xfrm>
            <a:off x="6372200" y="2276872"/>
            <a:ext cx="2592288" cy="4417516"/>
            <a:chOff x="6372200" y="2276872"/>
            <a:chExt cx="2592288" cy="4417516"/>
          </a:xfrm>
        </p:grpSpPr>
        <p:pic>
          <p:nvPicPr>
            <p:cNvPr id="1035" name="Picture 11" descr="C:\Users\Anna\Desktop\Картинки\плавание\Олимпия\JU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216" y="2276872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36" name="Picture 12" descr="C:\Users\Anna\Desktop\Картинки\плавание\Олимпия\EQU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2852936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37" name="Picture 13" descr="C:\Users\Anna\Desktop\Картинки\плавание\Олимпия\AT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6216" y="3501008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38" name="Picture 14" descr="C:\Users\Anna\Desktop\Картинки\плавание\Олимпия\TA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4149080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39" name="Picture 15" descr="C:\Users\Anna\Desktop\Картинки\плавание\Олимпия\YA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6216" y="4797152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43" name="Picture 19" descr="C:\Users\Anna\Desktop\Картинки\плавание\Олимпия\SOF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216" y="5445224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44" name="Picture 20" descr="C:\Users\Anna\Desktop\Картинки\плавание\Олимпия\SHO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16216" y="6021288"/>
              <a:ext cx="673100" cy="673100"/>
            </a:xfrm>
            <a:prstGeom prst="rect">
              <a:avLst/>
            </a:prstGeom>
            <a:noFill/>
          </p:spPr>
        </p:pic>
        <p:sp>
          <p:nvSpPr>
            <p:cNvPr id="80" name="TextBox 79"/>
            <p:cNvSpPr txBox="1"/>
            <p:nvPr/>
          </p:nvSpPr>
          <p:spPr>
            <a:xfrm>
              <a:off x="7236296" y="4221088"/>
              <a:ext cx="1728192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Настольный теннис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236296" y="3573016"/>
              <a:ext cx="1656184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Легкая атлетика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236296" y="2924944"/>
              <a:ext cx="1512168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Конный спорт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236296" y="2348880"/>
              <a:ext cx="864096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Дзюдо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6372200" y="2276872"/>
              <a:ext cx="0" cy="42484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6372200" y="234888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6372200" y="306896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6372200" y="378904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6372200" y="443711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6372200" y="508518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6372200" y="573325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6372200" y="645333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236296" y="6093296"/>
              <a:ext cx="1080120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Стрельба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236296" y="5589240"/>
              <a:ext cx="1008112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Софтбол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236296" y="4869160"/>
              <a:ext cx="1728192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Парусный спорт</a:t>
              </a:r>
              <a:endParaRPr lang="ru-RU" sz="1600" dirty="0">
                <a:latin typeface="Franklin Gothic Medium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51520" y="2276872"/>
            <a:ext cx="3312368" cy="4581128"/>
            <a:chOff x="251520" y="2276872"/>
            <a:chExt cx="3312368" cy="458112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51520" y="2348880"/>
              <a:ext cx="0" cy="43204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4" name="Picture 10" descr="C:\Users\Anna\Desktop\Картинки\плавание\Олимпия\MOD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536" y="2276872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52" name="Picture 28" descr="C:\Users\Anna\Desktop\Картинки\плавание\Олимпия\HOC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5536" y="2924944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54" name="Picture 30" descr="C:\Users\Anna\Desktop\Картинки\плавание\Олимпия\BAD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4221088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55" name="Picture 31" descr="C:\Users\Anna\Desktop\Картинки\плавание\Олимпия\BAS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5536" y="4869160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56" name="Picture 32" descr="C:\Users\Anna\Desktop\Картинки\плавание\Олимпия\BAB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5536" y="5517232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57" name="Picture 33" descr="C:\Users\Anna\Desktop\Картинки\плавание\Олимпия\BOX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5536" y="6184900"/>
              <a:ext cx="673100" cy="673100"/>
            </a:xfrm>
            <a:prstGeom prst="rect">
              <a:avLst/>
            </a:prstGeom>
            <a:noFill/>
          </p:spPr>
        </p:pic>
        <p:cxnSp>
          <p:nvCxnSpPr>
            <p:cNvPr id="56" name="Прямая соединительная линия 55"/>
            <p:cNvCxnSpPr/>
            <p:nvPr/>
          </p:nvCxnSpPr>
          <p:spPr>
            <a:xfrm>
              <a:off x="251520" y="242088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115616" y="2420888"/>
              <a:ext cx="2448272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Современное пятиборье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251520" y="321297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115616" y="3068960"/>
              <a:ext cx="1656184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Хоккей на траве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15616" y="4365104"/>
              <a:ext cx="1224136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Бадминтон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15616" y="4941168"/>
              <a:ext cx="1224136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Баскетбол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15616" y="5589240"/>
              <a:ext cx="1224136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Бейсбол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251520" y="393305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51520" y="450912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251520" y="508518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251520" y="573325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251520" y="652534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115616" y="6309320"/>
              <a:ext cx="720080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Бокс</a:t>
              </a:r>
              <a:endParaRPr lang="ru-RU" sz="1600" dirty="0">
                <a:latin typeface="Franklin Gothic Medium" pitchFamily="34" charset="0"/>
              </a:endParaRPr>
            </a:p>
          </p:txBody>
        </p:sp>
        <p:pic>
          <p:nvPicPr>
            <p:cNvPr id="111" name="Picture 27" descr="C:\Users\Anna\Desktop\Картинки\плавание\Олимпия\SOC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5536" y="3573016"/>
              <a:ext cx="673100" cy="673100"/>
            </a:xfrm>
            <a:prstGeom prst="rect">
              <a:avLst/>
            </a:prstGeom>
            <a:noFill/>
          </p:spPr>
        </p:pic>
        <p:sp>
          <p:nvSpPr>
            <p:cNvPr id="112" name="TextBox 111"/>
            <p:cNvSpPr txBox="1"/>
            <p:nvPr/>
          </p:nvSpPr>
          <p:spPr>
            <a:xfrm>
              <a:off x="1115616" y="3717032"/>
              <a:ext cx="864096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Футбол</a:t>
              </a:r>
              <a:endParaRPr lang="ru-RU" sz="1600" dirty="0">
                <a:latin typeface="Franklin Gothic Medium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3707904" y="2276872"/>
            <a:ext cx="2520280" cy="4581128"/>
            <a:chOff x="3707904" y="2276872"/>
            <a:chExt cx="2520280" cy="4581128"/>
          </a:xfrm>
        </p:grpSpPr>
        <p:pic>
          <p:nvPicPr>
            <p:cNvPr id="1058" name="Picture 34" descr="C:\Users\Anna\Desktop\Картинки\плавание\Олимпия\WRE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851920" y="2276872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59" name="Picture 35" descr="C:\Users\Anna\Desktop\Картинки\плавание\Олимпия\CYC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851920" y="2924944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61" name="Picture 37" descr="C:\Users\Anna\Desktop\Картинки\плавание\Олимпия\VOL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851920" y="4221088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62" name="Picture 38" descr="C:\Users\Anna\Desktop\Картинки\плавание\Олимпия\HAN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51920" y="4869160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63" name="Picture 39" descr="C:\Users\Anna\Desktop\Картинки\плавание\Олимпия\GYM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851920" y="5517232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64" name="Picture 40" descr="C:\Users\Anna\Desktop\Картинки\плавание\Олимпия\CAN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851920" y="6184900"/>
              <a:ext cx="673100" cy="673100"/>
            </a:xfrm>
            <a:prstGeom prst="rect">
              <a:avLst/>
            </a:prstGeom>
            <a:noFill/>
          </p:spPr>
        </p:pic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3707904" y="2348880"/>
              <a:ext cx="0" cy="42484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707904" y="242088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572000" y="5013176"/>
              <a:ext cx="936104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Гандбол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72000" y="4365104"/>
              <a:ext cx="1080120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Волейбол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72000" y="3068960"/>
              <a:ext cx="1152128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Велоспорт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72000" y="2420888"/>
              <a:ext cx="864096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Борьба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72000" y="6237312"/>
              <a:ext cx="1656184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Гребля на каноэ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572000" y="5733256"/>
              <a:ext cx="1296144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Гимнастика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3707904" y="314096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3707904" y="386104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3707904" y="443711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3707904" y="508518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3707904" y="580526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3707904" y="645333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Picture 23" descr="C:\Users\Anna\Desktop\Картинки\плавание\Олимпия\TRI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851920" y="3573016"/>
              <a:ext cx="673100" cy="673100"/>
            </a:xfrm>
            <a:prstGeom prst="rect">
              <a:avLst/>
            </a:prstGeom>
            <a:noFill/>
          </p:spPr>
        </p:pic>
        <p:sp>
          <p:nvSpPr>
            <p:cNvPr id="114" name="TextBox 113"/>
            <p:cNvSpPr txBox="1"/>
            <p:nvPr/>
          </p:nvSpPr>
          <p:spPr>
            <a:xfrm>
              <a:off x="4572000" y="3717032"/>
              <a:ext cx="1008112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Триатлон</a:t>
              </a:r>
              <a:endParaRPr lang="ru-RU" sz="1600" dirty="0">
                <a:latin typeface="Franklin Gothic Medium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Franklin Gothic Medium" pitchFamily="34" charset="0"/>
              </a:rPr>
              <a:t>Олимпийские виды спорта</a:t>
            </a:r>
            <a:endParaRPr lang="ru-RU" sz="4000" dirty="0">
              <a:latin typeface="Franklin Gothic Medium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1124744"/>
            <a:ext cx="0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1340768"/>
            <a:ext cx="82809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1772816"/>
            <a:ext cx="82809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Летние виды</a:t>
            </a:r>
            <a:endParaRPr lang="ru-RU" dirty="0">
              <a:latin typeface="Franklin Gothic Medium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572000" y="1340768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1043608" y="2636912"/>
            <a:ext cx="2448272" cy="3265388"/>
            <a:chOff x="3707904" y="2276872"/>
            <a:chExt cx="2448272" cy="3265388"/>
          </a:xfrm>
        </p:grpSpPr>
        <p:pic>
          <p:nvPicPr>
            <p:cNvPr id="1045" name="Picture 21" descr="C:\Users\Anna\Desktop\Картинки\плавание\Олимпия\ARC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2276872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46" name="Picture 22" descr="C:\Users\Anna\Desktop\Картинки\плавание\Олимпия\TE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2924944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48" name="Picture 24" descr="C:\Users\Anna\Desktop\Картинки\плавание\Олимпия\TK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1920" y="3573016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49" name="Picture 25" descr="C:\Users\Anna\Desktop\Картинки\плавание\Олимпия\WEI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4221088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50" name="Picture 26" descr="C:\Users\Anna\Desktop\Картинки\плавание\Олимпия\FE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1920" y="4869160"/>
              <a:ext cx="673100" cy="673100"/>
            </a:xfrm>
            <a:prstGeom prst="rect">
              <a:avLst/>
            </a:prstGeom>
            <a:noFill/>
          </p:spPr>
        </p:pic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3707904" y="2348880"/>
              <a:ext cx="0" cy="31683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707904" y="242088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572000" y="4293096"/>
              <a:ext cx="1008112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Тяжелая атлетика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72000" y="3789040"/>
              <a:ext cx="1224136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err="1" smtClean="0">
                  <a:latin typeface="Franklin Gothic Medium" pitchFamily="34" charset="0"/>
                </a:rPr>
                <a:t>Тхэквондо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72000" y="3068960"/>
              <a:ext cx="864096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Теннис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72000" y="2276872"/>
              <a:ext cx="1584176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Стрельба из лука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572000" y="5013176"/>
              <a:ext cx="1296144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Фехтование</a:t>
              </a:r>
              <a:endParaRPr lang="ru-RU" sz="1600" dirty="0">
                <a:latin typeface="Franklin Gothic Medium" pitchFamily="34" charset="0"/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3707904" y="314096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3707904" y="386104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3707904" y="443711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3707904" y="508518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Группа 113"/>
          <p:cNvGrpSpPr/>
          <p:nvPr/>
        </p:nvGrpSpPr>
        <p:grpSpPr>
          <a:xfrm>
            <a:off x="5508104" y="2636912"/>
            <a:ext cx="3168352" cy="3292772"/>
            <a:chOff x="5508104" y="2636912"/>
            <a:chExt cx="3168352" cy="3292772"/>
          </a:xfrm>
        </p:grpSpPr>
        <p:pic>
          <p:nvPicPr>
            <p:cNvPr id="1040" name="Picture 16" descr="C:\Users\Anna\Desktop\Картинки\плавание\Олимпия\SWI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20" y="3269682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41" name="Picture 17" descr="C:\Users\Anna\Desktop\Картинки\плавание\Олимпия\DIV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52120" y="4581128"/>
              <a:ext cx="673100" cy="673100"/>
            </a:xfrm>
            <a:prstGeom prst="rect">
              <a:avLst/>
            </a:prstGeom>
            <a:noFill/>
          </p:spPr>
        </p:pic>
        <p:pic>
          <p:nvPicPr>
            <p:cNvPr id="1042" name="Picture 18" descr="C:\Users\Anna\Desktop\Картинки\плавание\Олимпия\SY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52120" y="5229200"/>
              <a:ext cx="673100" cy="673100"/>
            </a:xfrm>
            <a:prstGeom prst="rect">
              <a:avLst/>
            </a:prstGeom>
            <a:noFill/>
          </p:spPr>
        </p:pic>
        <p:grpSp>
          <p:nvGrpSpPr>
            <p:cNvPr id="112" name="Группа 111"/>
            <p:cNvGrpSpPr/>
            <p:nvPr/>
          </p:nvGrpSpPr>
          <p:grpSpPr>
            <a:xfrm>
              <a:off x="5508104" y="2708920"/>
              <a:ext cx="2592288" cy="3220764"/>
              <a:chOff x="6372200" y="2276872"/>
              <a:chExt cx="2592288" cy="3220764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7236296" y="4221088"/>
                <a:ext cx="1728192" cy="33855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Franklin Gothic Medium" pitchFamily="34" charset="0"/>
                  </a:rPr>
                  <a:t>Прыжки в воду</a:t>
                </a:r>
                <a:endParaRPr lang="ru-RU" sz="1600" dirty="0">
                  <a:latin typeface="Franklin Gothic Medium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236296" y="2977356"/>
                <a:ext cx="1080120" cy="33855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Franklin Gothic Medium" pitchFamily="34" charset="0"/>
                  </a:rPr>
                  <a:t>Плавание</a:t>
                </a:r>
                <a:endParaRPr lang="ru-RU" sz="1600" dirty="0">
                  <a:latin typeface="Franklin Gothic Medium" pitchFamily="34" charset="0"/>
                </a:endParaRPr>
              </a:p>
            </p:txBody>
          </p:sp>
          <p:cxnSp>
            <p:nvCxnSpPr>
              <p:cNvPr id="86" name="Прямая соединительная линия 85"/>
              <p:cNvCxnSpPr/>
              <p:nvPr/>
            </p:nvCxnSpPr>
            <p:spPr>
              <a:xfrm flipV="1">
                <a:off x="6372200" y="2276872"/>
                <a:ext cx="0" cy="32207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6372200" y="2348880"/>
                <a:ext cx="1440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6372200" y="3068960"/>
                <a:ext cx="1440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6372200" y="3789040"/>
                <a:ext cx="1440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6372200" y="4437112"/>
                <a:ext cx="1440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6372200" y="5085184"/>
                <a:ext cx="1440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/>
            </p:nvSpPr>
            <p:spPr>
              <a:xfrm>
                <a:off x="7236296" y="4869160"/>
                <a:ext cx="1728192" cy="58477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Franklin Gothic Medium" pitchFamily="34" charset="0"/>
                  </a:rPr>
                  <a:t>Синхронное плавание</a:t>
                </a:r>
                <a:endParaRPr lang="ru-RU" sz="1600" dirty="0">
                  <a:latin typeface="Franklin Gothic Medium" pitchFamily="34" charset="0"/>
                </a:endParaRPr>
              </a:p>
            </p:txBody>
          </p:sp>
        </p:grpSp>
        <p:pic>
          <p:nvPicPr>
            <p:cNvPr id="103" name="Picture 29" descr="C:\Users\Anna\Desktop\Картинки\плавание\Олимпия\ROW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52120" y="2636912"/>
              <a:ext cx="673100" cy="673100"/>
            </a:xfrm>
            <a:prstGeom prst="rect">
              <a:avLst/>
            </a:prstGeom>
            <a:noFill/>
          </p:spPr>
        </p:pic>
        <p:sp>
          <p:nvSpPr>
            <p:cNvPr id="104" name="TextBox 103"/>
            <p:cNvSpPr txBox="1"/>
            <p:nvPr/>
          </p:nvSpPr>
          <p:spPr>
            <a:xfrm>
              <a:off x="6372200" y="2708920"/>
              <a:ext cx="2304256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Академическая гребля</a:t>
              </a:r>
              <a:endParaRPr lang="ru-RU" sz="1600" dirty="0">
                <a:latin typeface="Franklin Gothic Medium" pitchFamily="34" charset="0"/>
              </a:endParaRPr>
            </a:p>
          </p:txBody>
        </p:sp>
        <p:pic>
          <p:nvPicPr>
            <p:cNvPr id="105" name="Picture 36" descr="C:\Users\Anna\Desktop\Картинки\плавание\Олимпия\WPO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52120" y="3933056"/>
              <a:ext cx="673100" cy="673100"/>
            </a:xfrm>
            <a:prstGeom prst="rect">
              <a:avLst/>
            </a:prstGeom>
            <a:noFill/>
          </p:spPr>
        </p:pic>
        <p:sp>
          <p:nvSpPr>
            <p:cNvPr id="106" name="TextBox 105"/>
            <p:cNvSpPr txBox="1"/>
            <p:nvPr/>
          </p:nvSpPr>
          <p:spPr>
            <a:xfrm>
              <a:off x="6372200" y="3861048"/>
              <a:ext cx="1368152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Водное поло</a:t>
              </a:r>
              <a:endParaRPr lang="ru-RU" sz="1600" dirty="0">
                <a:latin typeface="Franklin Gothic Medium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\Desktop\Картинки\плавание\плавание как вид спор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442168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Виды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водного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спорта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Задание</a:t>
            </a:r>
            <a:endParaRPr lang="ru-RU" sz="3600" dirty="0"/>
          </a:p>
        </p:txBody>
      </p:sp>
      <p:pic>
        <p:nvPicPr>
          <p:cNvPr id="4101" name="Picture 5" descr="C:\Users\Anna\Desktop\Картинки\плавание\рыб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3060700" cy="71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3" y="5229200"/>
          <a:ext cx="820891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 узнал…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Было трудно…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Мне захотелось…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72514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" pitchFamily="34" charset="0"/>
              </a:rPr>
              <a:t>Нарисовать и заполнить таблицу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132856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Franklin Gothic Medium" pitchFamily="34" charset="0"/>
              </a:rPr>
              <a:t> Написать доклад на тему «стиль плавания»: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smtClean="0">
                <a:latin typeface="Franklin Gothic Medium" pitchFamily="34" charset="0"/>
              </a:rPr>
              <a:t>кроль на груди;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smtClean="0">
                <a:latin typeface="Franklin Gothic Medium" pitchFamily="34" charset="0"/>
              </a:rPr>
              <a:t>кроль на спине;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smtClean="0">
                <a:latin typeface="Franklin Gothic Medium" pitchFamily="34" charset="0"/>
              </a:rPr>
              <a:t>брасс;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smtClean="0">
                <a:latin typeface="Franklin Gothic Medium" pitchFamily="34" charset="0"/>
              </a:rPr>
              <a:t>баттерфляй.</a:t>
            </a:r>
          </a:p>
          <a:p>
            <a:endParaRPr lang="ru-RU" dirty="0" smtClean="0">
              <a:latin typeface="Franklin Gothic Medium" pitchFamily="34" charset="0"/>
            </a:endParaRPr>
          </a:p>
          <a:p>
            <a:r>
              <a:rPr lang="ru-RU" dirty="0" smtClean="0">
                <a:latin typeface="Franklin Gothic Medium" pitchFamily="34" charset="0"/>
              </a:rPr>
              <a:t>В докладе освятить следующие темы: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smtClean="0">
                <a:latin typeface="Franklin Gothic Medium" pitchFamily="34" charset="0"/>
              </a:rPr>
              <a:t>положение тела, движение рук,  движение ног, дыхание, как выполняется старт;</a:t>
            </a:r>
            <a:endParaRPr lang="ru-RU" dirty="0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1284</TotalTime>
  <Words>293</Words>
  <Application>Microsoft Office PowerPoint</Application>
  <PresentationFormat>Экран (4:3)</PresentationFormat>
  <Paragraphs>87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Физическая культура (плавание)</vt:lpstr>
      <vt:lpstr>Что Вам известно об Олимпийских играх?</vt:lpstr>
      <vt:lpstr>Слайд 3</vt:lpstr>
      <vt:lpstr>Олимпийские виды спорта</vt:lpstr>
      <vt:lpstr>Олимпийские виды спорта</vt:lpstr>
      <vt:lpstr>Олимпийские виды спорта</vt:lpstr>
      <vt:lpstr>Олимпийские виды спорта</vt:lpstr>
      <vt:lpstr>Слайд 8</vt:lpstr>
      <vt:lpstr>Задание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Инстинкт</dc:title>
  <dc:creator>Даниил</dc:creator>
  <cp:lastModifiedBy>Anna</cp:lastModifiedBy>
  <cp:revision>141</cp:revision>
  <dcterms:created xsi:type="dcterms:W3CDTF">2012-03-08T12:13:46Z</dcterms:created>
  <dcterms:modified xsi:type="dcterms:W3CDTF">2014-09-14T11:17:58Z</dcterms:modified>
</cp:coreProperties>
</file>