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5" r:id="rId3"/>
    <p:sldId id="257" r:id="rId4"/>
    <p:sldId id="264" r:id="rId5"/>
    <p:sldId id="258" r:id="rId6"/>
    <p:sldId id="260" r:id="rId7"/>
    <p:sldId id="261" r:id="rId8"/>
    <p:sldId id="259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55725-A71C-4E42-BE8D-7B2FFA583CD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02922-9B64-4D36-89B5-2D79161B68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601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02922-9B64-4D36-89B5-2D79161B687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02922-9B64-4D36-89B5-2D79161B687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D398F7-FEB8-461D-B601-75DBFCCF9DEB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04D8F3-6A7E-43C6-B354-DA6D0A87AD4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0%D1%82%D0%B8%D0%BD%D1%81%D0%BA%D0%B8%D0%B9_%D1%8F%D0%B7%D1%8B%D0%BA" TargetMode="External"/><Relationship Id="rId2" Type="http://schemas.openxmlformats.org/officeDocument/2006/relationships/hyperlink" Target="https://ru.wikipedia.org/wiki/%D0%A4%D1%80%D0%B0%D0%BD%D1%86%D1%83%D0%B7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Инклюзивное образование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рина\Desktop\ANIMATION-30-TV.Still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43050"/>
            <a:ext cx="7632848" cy="4954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МАОУ «СОШ № 32»</a:t>
            </a:r>
            <a:br>
              <a:rPr lang="ru-RU" sz="2400" dirty="0" smtClean="0"/>
            </a:br>
            <a:r>
              <a:rPr lang="ru-RU" sz="2400" dirty="0" smtClean="0"/>
              <a:t>Ступень дошкольного и начального школьного  образования «Медвежонок»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 smtClean="0"/>
              <a:t>Руководитель группы: педагог-психолог Анисимова В.К.</a:t>
            </a:r>
          </a:p>
          <a:p>
            <a:r>
              <a:rPr lang="ru-RU" dirty="0" smtClean="0"/>
              <a:t>Выполнили: учитель-логопед </a:t>
            </a:r>
            <a:r>
              <a:rPr lang="ru-RU" dirty="0" err="1" smtClean="0"/>
              <a:t>Згуржак</a:t>
            </a:r>
            <a:r>
              <a:rPr lang="ru-RU" dirty="0" smtClean="0"/>
              <a:t> Т.А.,</a:t>
            </a:r>
          </a:p>
          <a:p>
            <a:r>
              <a:rPr lang="ru-RU" dirty="0" smtClean="0"/>
              <a:t>Студенты БГУ ПИ: </a:t>
            </a:r>
            <a:r>
              <a:rPr lang="ru-RU" dirty="0" err="1" smtClean="0"/>
              <a:t>Цоктоева</a:t>
            </a:r>
            <a:r>
              <a:rPr lang="ru-RU" dirty="0" smtClean="0"/>
              <a:t> Ю., </a:t>
            </a:r>
            <a:r>
              <a:rPr lang="ru-RU" dirty="0" err="1" smtClean="0"/>
              <a:t>Рютина</a:t>
            </a:r>
            <a:r>
              <a:rPr lang="ru-RU" dirty="0" smtClean="0"/>
              <a:t> К.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dirty="0"/>
              <a:t>г</a:t>
            </a:r>
            <a:r>
              <a:rPr lang="ru-RU" dirty="0" smtClean="0"/>
              <a:t>. Улан-Удэ, 2015г.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798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Инклюзивное  образование</a:t>
            </a:r>
            <a:r>
              <a:rPr lang="ru-RU" sz="3500" dirty="0"/>
              <a:t> </a:t>
            </a:r>
            <a:r>
              <a:rPr lang="ru-RU" sz="3500" dirty="0" smtClean="0"/>
              <a:t>  </a:t>
            </a:r>
          </a:p>
          <a:p>
            <a:r>
              <a:rPr lang="ru-RU" sz="3500" dirty="0" smtClean="0"/>
              <a:t>(</a:t>
            </a:r>
            <a:r>
              <a:rPr lang="ru-RU" sz="2400" dirty="0">
                <a:hlinkClick r:id="rId2" tooltip="Французский язык"/>
              </a:rPr>
              <a:t>фр.</a:t>
            </a:r>
            <a:r>
              <a:rPr lang="ru-RU" sz="2400" dirty="0"/>
              <a:t> </a:t>
            </a:r>
            <a:r>
              <a:rPr lang="ru-RU" sz="2400" i="1" dirty="0"/>
              <a:t>inclusif</a:t>
            </a:r>
            <a:r>
              <a:rPr lang="ru-RU" sz="2400" dirty="0"/>
              <a:t>-включающий в себя, </a:t>
            </a:r>
            <a:r>
              <a:rPr lang="ru-RU" sz="2400" dirty="0">
                <a:hlinkClick r:id="rId3" tooltip="Латинский язык"/>
              </a:rPr>
              <a:t>лат.</a:t>
            </a:r>
            <a:r>
              <a:rPr lang="ru-RU" sz="2400" dirty="0"/>
              <a:t> </a:t>
            </a:r>
            <a:r>
              <a:rPr lang="ru-RU" sz="2400" i="1" dirty="0"/>
              <a:t>include</a:t>
            </a:r>
            <a:r>
              <a:rPr lang="ru-RU" sz="2400" dirty="0"/>
              <a:t>-заключаю, включаю) </a:t>
            </a:r>
            <a:r>
              <a:rPr lang="ru-RU" sz="3500" dirty="0"/>
              <a:t>— процесс развития общего </a:t>
            </a:r>
            <a:r>
              <a:rPr lang="ru-RU" sz="3500" dirty="0" smtClean="0"/>
              <a:t>образования, </a:t>
            </a:r>
            <a:r>
              <a:rPr lang="ru-RU" sz="3500" dirty="0"/>
              <a:t>который подразумевает </a:t>
            </a:r>
            <a:r>
              <a:rPr lang="ru-RU" sz="3500" u="sng" dirty="0"/>
              <a:t>доступность образования для всех</a:t>
            </a:r>
            <a:r>
              <a:rPr lang="ru-RU" sz="3500" dirty="0"/>
              <a:t>, в плане приспособления к различным нуждам всех детей, что обеспечивает доступ к образованию для детей с особыми </a:t>
            </a:r>
            <a:r>
              <a:rPr lang="ru-RU" sz="3500" dirty="0" smtClean="0"/>
              <a:t>потребностями.</a:t>
            </a:r>
          </a:p>
          <a:p>
            <a:pPr>
              <a:buNone/>
            </a:pPr>
            <a:endParaRPr lang="ru-RU" sz="3500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857760"/>
            <a:ext cx="1947138" cy="1684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643998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Инклюзивное образование</a:t>
            </a:r>
            <a:r>
              <a:rPr lang="ru-RU" sz="2800" dirty="0" smtClean="0"/>
              <a:t>  это </a:t>
            </a:r>
            <a:r>
              <a:rPr lang="ru-RU" sz="2800" smtClean="0"/>
              <a:t>такая </a:t>
            </a:r>
          </a:p>
          <a:p>
            <a:pPr>
              <a:buNone/>
            </a:pPr>
            <a:r>
              <a:rPr lang="ru-RU" sz="2800" u="sng" smtClean="0"/>
              <a:t>организация </a:t>
            </a:r>
            <a:r>
              <a:rPr lang="ru-RU" sz="2800" u="sng" dirty="0" smtClean="0"/>
              <a:t>процесса обучения</a:t>
            </a:r>
            <a:r>
              <a:rPr lang="ru-RU" sz="2800" dirty="0" smtClean="0"/>
              <a:t>, при которой все дети, независимо от</a:t>
            </a:r>
          </a:p>
          <a:p>
            <a:r>
              <a:rPr lang="ru-RU" sz="2800" dirty="0" smtClean="0"/>
              <a:t>физических, </a:t>
            </a:r>
          </a:p>
          <a:p>
            <a:r>
              <a:rPr lang="ru-RU" sz="2800" dirty="0" smtClean="0"/>
              <a:t>психических, </a:t>
            </a:r>
          </a:p>
          <a:p>
            <a:r>
              <a:rPr lang="ru-RU" sz="2800" dirty="0" smtClean="0"/>
              <a:t>интеллектуальных, </a:t>
            </a:r>
          </a:p>
          <a:p>
            <a:r>
              <a:rPr lang="ru-RU" sz="2800" dirty="0" smtClean="0"/>
              <a:t>культурно-этнических, </a:t>
            </a:r>
          </a:p>
          <a:p>
            <a:r>
              <a:rPr lang="ru-RU" sz="2800" dirty="0" smtClean="0"/>
              <a:t>языковых </a:t>
            </a:r>
          </a:p>
          <a:p>
            <a:r>
              <a:rPr lang="ru-RU" sz="2800" dirty="0" smtClean="0"/>
              <a:t>и иных особенностей, включены в общую систему образования  и обучаются по месту жительства вместе со своими сверстниками без инвалидности в одних и тех же школах, ДОУ.</a:t>
            </a:r>
            <a:endParaRPr lang="ru-RU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85926"/>
            <a:ext cx="2857520" cy="269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Восемь принципов инклюзивного образования</a:t>
            </a:r>
            <a:r>
              <a:rPr lang="ru-RU" sz="3200" b="1" dirty="0" smtClean="0"/>
              <a:t>:</a:t>
            </a:r>
          </a:p>
          <a:p>
            <a:endParaRPr lang="ru-RU" sz="2400" dirty="0"/>
          </a:p>
          <a:p>
            <a:pPr>
              <a:buFont typeface="Arial" pitchFamily="34" charset="0"/>
              <a:buChar char="•"/>
            </a:pPr>
            <a:r>
              <a:rPr lang="ru-RU" sz="2400" dirty="0"/>
              <a:t>Ценность человека не зависит от его способностей и достижений;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Каждый человек способен чувствовать и думать;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Каждый человек имеет право на общение и на то, чтобы быть услышанным;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Все люди нуждаются друг в друге;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Подлинное образование может осуществляться только в контексте реальных взаимоотношений;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Все люди нуждаются в поддержке и дружбе ровесников;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Для всех обучающихся достижение прогресса скорее может быть в том, что они могут делать, чем в том, что не могут;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Разнообразие усиливает все стороны жизни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71546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Инклюзия </a:t>
            </a:r>
            <a:r>
              <a:rPr lang="ru-RU" sz="2800" b="1" dirty="0"/>
              <a:t>– это нечто большее, чем просто быть вместе. </a:t>
            </a:r>
            <a:endParaRPr lang="ru-RU" sz="2800" b="1" dirty="0" smtClean="0"/>
          </a:p>
          <a:p>
            <a:r>
              <a:rPr lang="ru-RU" sz="2800" dirty="0" smtClean="0"/>
              <a:t>Это </a:t>
            </a:r>
            <a:r>
              <a:rPr lang="ru-RU" sz="2800" dirty="0"/>
              <a:t>процесс </a:t>
            </a:r>
            <a:r>
              <a:rPr lang="ru-RU" sz="2800" b="1" dirty="0"/>
              <a:t>создания надлежащей среды для всех детей</a:t>
            </a:r>
            <a:r>
              <a:rPr lang="ru-RU" sz="2800" dirty="0"/>
              <a:t>, что в свою очередь, означает необходимость 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адаптировать программы  воспитания </a:t>
            </a:r>
            <a:r>
              <a:rPr lang="ru-RU" sz="2800" dirty="0"/>
              <a:t>и обучения к потребностям и интересам детей, а не наоборот. 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организации </a:t>
            </a:r>
            <a:r>
              <a:rPr lang="ru-RU" sz="2800" dirty="0"/>
              <a:t>возможностей для активного участия всех детей – типично развивающихся и детей с ограниченными </a:t>
            </a:r>
            <a:r>
              <a:rPr lang="ru-RU" sz="2800" dirty="0" smtClean="0"/>
              <a:t>возможностями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71546"/>
            <a:ext cx="48205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/>
              <a:t>Чем </a:t>
            </a:r>
            <a:r>
              <a:rPr lang="ru-RU" sz="2400" u="sng" dirty="0"/>
              <a:t>раньше </a:t>
            </a:r>
            <a:r>
              <a:rPr lang="ru-RU" sz="2400" dirty="0"/>
              <a:t>начинается работа с ребенком, имеющим ограниченные возможности здоровья, </a:t>
            </a:r>
            <a:r>
              <a:rPr lang="ru-RU" sz="2400" u="sng" dirty="0"/>
              <a:t>тем выше его шансы на адаптацию и социализацию в обществе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Это </a:t>
            </a:r>
            <a:r>
              <a:rPr lang="ru-RU" sz="2400" dirty="0"/>
              <a:t>обусловлено не только процессами </a:t>
            </a:r>
            <a:r>
              <a:rPr lang="ru-RU" sz="2400" dirty="0" err="1"/>
              <a:t>гуманизации</a:t>
            </a:r>
            <a:r>
              <a:rPr lang="ru-RU" sz="2400" dirty="0"/>
              <a:t>, но и доказанной эффективностью и результативностью ранней коррекционно-педагогической помощи “особому” ребенку.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785925"/>
            <a:ext cx="3393618" cy="350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42918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Условия для введения инклюзивного образования: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быть лидер, который понимает идеологию инклюзии и может создать особую атмосферу, подбирать правильную команду.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понимает, как эту команду обучать, как строить взаимоотношения с родителями и другими общественными организациями.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Подготовленная среда. Она должна быть доступной и развивающей. Необходимо хорошее современное оборудование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игротерапии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музыкальной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терапии и т.д.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быть хорошо обученная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междисциплинарная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команда специалистов.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Адекватное нормативно-правовое обеспечение. На государственном уровне оно только начинает формироваться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сад должен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стать открытой системой взаимодействия с социумом. Кроме того у ДОУ должно быть методическое обеспечение. Необходима адаптация программ, их постоянная доработка с учетом последних достижений науки</a:t>
            </a:r>
            <a:r>
              <a:rPr lang="ru-RU" sz="2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444024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</a:t>
            </a:r>
            <a:br>
              <a:rPr lang="ru-RU" sz="4800" dirty="0" smtClean="0"/>
            </a:br>
            <a:r>
              <a:rPr lang="ru-RU" sz="4800" dirty="0" smtClean="0"/>
              <a:t>за работу и </a:t>
            </a:r>
            <a:br>
              <a:rPr lang="ru-RU" sz="4800" dirty="0" smtClean="0"/>
            </a:br>
            <a:r>
              <a:rPr lang="ru-RU" sz="4800" dirty="0" smtClean="0"/>
              <a:t>сотрудничество.</a:t>
            </a:r>
            <a:endParaRPr lang="ru-RU" sz="48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85860"/>
            <a:ext cx="254270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416</Words>
  <Application>Microsoft Office PowerPoint</Application>
  <PresentationFormat>Экран (4:3)</PresentationFormat>
  <Paragraphs>46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Инклюзивное образование</vt:lpstr>
      <vt:lpstr>МАОУ «СОШ № 32» Ступень дошкольного и начального школьного  образования «Медвежонок» 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 за работу и  сотрудничество.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Инклюзивное образование</dc:title>
  <dc:creator>Арина</dc:creator>
  <cp:lastModifiedBy>Admin</cp:lastModifiedBy>
  <cp:revision>27</cp:revision>
  <dcterms:created xsi:type="dcterms:W3CDTF">2015-01-27T13:20:12Z</dcterms:created>
  <dcterms:modified xsi:type="dcterms:W3CDTF">2015-03-01T11:42:44Z</dcterms:modified>
</cp:coreProperties>
</file>