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E3D6E88-DF87-4C7D-B83B-D260C762B7C2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38D76E-C403-45AC-8FD3-50F42832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6E88-DF87-4C7D-B83B-D260C762B7C2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76E-C403-45AC-8FD3-50F42832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6E88-DF87-4C7D-B83B-D260C762B7C2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76E-C403-45AC-8FD3-50F42832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3D6E88-DF87-4C7D-B83B-D260C762B7C2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38D76E-C403-45AC-8FD3-50F42832F1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E3D6E88-DF87-4C7D-B83B-D260C762B7C2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38D76E-C403-45AC-8FD3-50F42832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6E88-DF87-4C7D-B83B-D260C762B7C2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76E-C403-45AC-8FD3-50F42832F1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6E88-DF87-4C7D-B83B-D260C762B7C2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76E-C403-45AC-8FD3-50F42832F1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3D6E88-DF87-4C7D-B83B-D260C762B7C2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38D76E-C403-45AC-8FD3-50F42832F1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6E88-DF87-4C7D-B83B-D260C762B7C2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76E-C403-45AC-8FD3-50F42832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3D6E88-DF87-4C7D-B83B-D260C762B7C2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38D76E-C403-45AC-8FD3-50F42832F1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3D6E88-DF87-4C7D-B83B-D260C762B7C2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38D76E-C403-45AC-8FD3-50F42832F1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3D6E88-DF87-4C7D-B83B-D260C762B7C2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38D76E-C403-45AC-8FD3-50F42832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428604"/>
            <a:ext cx="6588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образовательное учреждение</a:t>
            </a:r>
          </a:p>
          <a:p>
            <a:pPr algn="ctr"/>
            <a:r>
              <a:rPr lang="ru-RU" dirty="0" smtClean="0"/>
              <a:t>«Средняя общеобразовательная школа №24»</a:t>
            </a:r>
          </a:p>
          <a:p>
            <a:pPr algn="ctr"/>
            <a:r>
              <a:rPr lang="ru-RU" dirty="0" smtClean="0"/>
              <a:t>г. Северодвинска Архангельской обл.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71802" y="2643182"/>
            <a:ext cx="26981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Круглые числа</a:t>
            </a:r>
          </a:p>
          <a:p>
            <a:pPr algn="ctr"/>
            <a:r>
              <a:rPr lang="ru-RU" sz="2000" dirty="0" smtClean="0"/>
              <a:t>урок математики</a:t>
            </a:r>
          </a:p>
          <a:p>
            <a:pPr algn="ctr"/>
            <a:r>
              <a:rPr lang="ru-RU" sz="2000" dirty="0" smtClean="0"/>
              <a:t>1 класс</a:t>
            </a:r>
          </a:p>
          <a:p>
            <a:pPr algn="ctr"/>
            <a:r>
              <a:rPr lang="ru-RU" sz="2000" dirty="0" smtClean="0"/>
              <a:t>УМК «Перспектива»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4929198"/>
            <a:ext cx="33361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</a:t>
            </a:r>
          </a:p>
          <a:p>
            <a:r>
              <a:rPr lang="ru-RU" dirty="0" smtClean="0"/>
              <a:t>Антропова М. В.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«СОШ №24»</a:t>
            </a:r>
          </a:p>
          <a:p>
            <a:r>
              <a:rPr lang="ru-RU" dirty="0" smtClean="0"/>
              <a:t>Г. Северодвинска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Подчеркни круглые числа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00024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46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200024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50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200024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121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200024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140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3286124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547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357422" y="3286124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540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714744" y="3286124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2137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6" y="3214686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2130</a:t>
            </a:r>
            <a:endParaRPr lang="ru-RU" sz="3600" dirty="0"/>
          </a:p>
        </p:txBody>
      </p:sp>
      <p:pic>
        <p:nvPicPr>
          <p:cNvPr id="12" name="Рисунок 11" descr="Колобок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5000636"/>
            <a:ext cx="1267971" cy="1283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работу!</a:t>
            </a:r>
            <a:endParaRPr lang="ru-RU" dirty="0"/>
          </a:p>
        </p:txBody>
      </p:sp>
      <p:pic>
        <p:nvPicPr>
          <p:cNvPr id="3" name="Рисунок 2" descr="колобок 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214554"/>
            <a:ext cx="3843346" cy="412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17153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Список использованной литературы:</a:t>
            </a:r>
          </a:p>
          <a:p>
            <a:pPr lvl="0"/>
            <a:r>
              <a:rPr lang="ru-RU" dirty="0" smtClean="0"/>
              <a:t>1. Бут </a:t>
            </a:r>
            <a:r>
              <a:rPr lang="ru-RU" dirty="0" smtClean="0"/>
              <a:t>Т. В. Математика. 1 класс: </a:t>
            </a:r>
            <a:endParaRPr lang="ru-RU" dirty="0" smtClean="0"/>
          </a:p>
          <a:p>
            <a:pPr lvl="0"/>
            <a:r>
              <a:rPr lang="ru-RU" dirty="0" smtClean="0"/>
              <a:t>Поурочные </a:t>
            </a:r>
            <a:r>
              <a:rPr lang="ru-RU" dirty="0" smtClean="0"/>
              <a:t>планы (по учебнику Л. Г. </a:t>
            </a:r>
            <a:r>
              <a:rPr lang="ru-RU" dirty="0" err="1" smtClean="0"/>
              <a:t>Петерсон</a:t>
            </a:r>
            <a:r>
              <a:rPr lang="ru-RU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для </a:t>
            </a:r>
            <a:r>
              <a:rPr lang="ru-RU" dirty="0" smtClean="0"/>
              <a:t>четырёхлетней начальной школы).- Волгоград: Учитель, 2003,- 384с.</a:t>
            </a:r>
          </a:p>
          <a:p>
            <a:pPr lvl="0"/>
            <a:r>
              <a:rPr lang="ru-RU" dirty="0" smtClean="0"/>
              <a:t>2. </a:t>
            </a:r>
            <a:r>
              <a:rPr lang="ru-RU" dirty="0" err="1" smtClean="0"/>
              <a:t>Петерсон</a:t>
            </a:r>
            <a:r>
              <a:rPr lang="ru-RU" dirty="0" smtClean="0"/>
              <a:t> </a:t>
            </a:r>
            <a:r>
              <a:rPr lang="ru-RU" dirty="0" smtClean="0"/>
              <a:t>Л. Г.Математика «Учись учиться». 1 </a:t>
            </a:r>
            <a:r>
              <a:rPr lang="ru-RU" dirty="0" smtClean="0"/>
              <a:t>класс</a:t>
            </a:r>
          </a:p>
          <a:p>
            <a:pPr lvl="0"/>
            <a:r>
              <a:rPr lang="ru-RU" dirty="0" smtClean="0"/>
              <a:t> </a:t>
            </a:r>
            <a:r>
              <a:rPr lang="ru-RU" dirty="0" smtClean="0"/>
              <a:t>Часть 2.- М.: Издательство «</a:t>
            </a:r>
            <a:r>
              <a:rPr lang="ru-RU" dirty="0" err="1" smtClean="0"/>
              <a:t>Ювента</a:t>
            </a:r>
            <a:r>
              <a:rPr lang="ru-RU" dirty="0" smtClean="0"/>
              <a:t>», 2011, - 96с.</a:t>
            </a:r>
          </a:p>
          <a:p>
            <a:pPr lvl="0"/>
            <a:r>
              <a:rPr lang="ru-RU" dirty="0" smtClean="0"/>
              <a:t>3. </a:t>
            </a:r>
            <a:r>
              <a:rPr lang="ru-RU" dirty="0" err="1" smtClean="0"/>
              <a:t>Петерсон</a:t>
            </a:r>
            <a:r>
              <a:rPr lang="ru-RU" dirty="0" smtClean="0"/>
              <a:t> </a:t>
            </a:r>
            <a:r>
              <a:rPr lang="ru-RU" dirty="0" smtClean="0"/>
              <a:t>Л. Г.,  </a:t>
            </a:r>
            <a:r>
              <a:rPr lang="ru-RU" dirty="0" err="1" smtClean="0"/>
              <a:t>Липатникова</a:t>
            </a:r>
            <a:r>
              <a:rPr lang="ru-RU" dirty="0" smtClean="0"/>
              <a:t> И. Г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 </a:t>
            </a:r>
            <a:r>
              <a:rPr lang="ru-RU" dirty="0" smtClean="0"/>
              <a:t>Устные упражнения на уроках математики, 1 класс</a:t>
            </a:r>
            <a:r>
              <a:rPr lang="ru-RU" dirty="0" smtClean="0"/>
              <a:t>.-</a:t>
            </a:r>
          </a:p>
          <a:p>
            <a:pPr lvl="0"/>
            <a:r>
              <a:rPr lang="ru-RU" dirty="0" smtClean="0"/>
              <a:t> </a:t>
            </a:r>
            <a:r>
              <a:rPr lang="ru-RU" dirty="0" smtClean="0"/>
              <a:t>М.: «Школа 2000», 2001,- 112с.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14612" y="571480"/>
          <a:ext cx="6095999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6248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5895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14612" y="2786057"/>
          <a:ext cx="6096000" cy="114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849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458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Колобок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5286388"/>
            <a:ext cx="1191770" cy="1136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928670"/>
            <a:ext cx="66591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Двадцать + сорок - 10  = </a:t>
            </a:r>
          </a:p>
          <a:p>
            <a:endParaRPr lang="ru-RU" sz="3600" dirty="0"/>
          </a:p>
          <a:p>
            <a:r>
              <a:rPr lang="ru-RU" sz="3600" dirty="0" smtClean="0"/>
              <a:t>Семьдесят + 10 – тридцать =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28794" y="3143248"/>
            <a:ext cx="470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 </a:t>
            </a:r>
            <a:r>
              <a:rPr lang="ru-RU" sz="3600" dirty="0" err="1" smtClean="0"/>
              <a:t>д</a:t>
            </a:r>
            <a:r>
              <a:rPr lang="ru-RU" sz="3600" dirty="0" smtClean="0"/>
              <a:t>     пятьдесят   50 </a:t>
            </a:r>
            <a:endParaRPr lang="ru-RU" sz="3600" dirty="0"/>
          </a:p>
        </p:txBody>
      </p:sp>
      <p:pic>
        <p:nvPicPr>
          <p:cNvPr id="4" name="Рисунок 3" descr="Колобок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14818"/>
            <a:ext cx="2571768" cy="2314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7467600" cy="1143000"/>
          </a:xfrm>
        </p:spPr>
        <p:txBody>
          <a:bodyPr/>
          <a:lstStyle/>
          <a:p>
            <a:r>
              <a:rPr lang="ru-RU" dirty="0" smtClean="0"/>
              <a:t>Название и запись круглых чисел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071678"/>
            <a:ext cx="776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 </a:t>
            </a:r>
            <a:r>
              <a:rPr lang="ru-RU" sz="2000" dirty="0" err="1" smtClean="0"/>
              <a:t>д</a:t>
            </a:r>
            <a:r>
              <a:rPr lang="ru-RU" dirty="0" smtClean="0"/>
              <a:t> = </a:t>
            </a: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643042" y="207167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2071678"/>
            <a:ext cx="4156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    =  20                         двадцать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3000372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 </a:t>
            </a:r>
            <a:r>
              <a:rPr lang="ru-RU" sz="2000" dirty="0" err="1" smtClean="0"/>
              <a:t>д</a:t>
            </a:r>
            <a:r>
              <a:rPr lang="ru-RU" dirty="0" smtClean="0"/>
              <a:t> =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84" y="3000372"/>
            <a:ext cx="167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    тридцать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3857628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4 </a:t>
            </a:r>
            <a:r>
              <a:rPr lang="ru-RU" sz="2000" dirty="0" err="1" smtClean="0"/>
              <a:t>д</a:t>
            </a:r>
            <a:r>
              <a:rPr lang="ru-RU" sz="2000" dirty="0" smtClean="0"/>
              <a:t> </a:t>
            </a:r>
            <a:r>
              <a:rPr lang="ru-RU" dirty="0" smtClean="0"/>
              <a:t>= 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000496" y="3857628"/>
            <a:ext cx="333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= 40                            сорок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14348" y="5143512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5 </a:t>
            </a:r>
            <a:r>
              <a:rPr lang="ru-RU" sz="2000" dirty="0" err="1" smtClean="0"/>
              <a:t>д</a:t>
            </a:r>
            <a:r>
              <a:rPr lang="ru-RU" dirty="0" smtClean="0"/>
              <a:t> =</a:t>
            </a:r>
            <a:endParaRPr lang="ru-RU" dirty="0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357422" y="207167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2071670" y="385762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786050" y="385762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1500166" y="421481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1500166" y="385762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7224" y="1071546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 </a:t>
            </a:r>
            <a:r>
              <a:rPr lang="ru-RU" sz="2000" dirty="0" err="1" smtClean="0"/>
              <a:t>д</a:t>
            </a:r>
            <a:r>
              <a:rPr lang="ru-RU" dirty="0" smtClean="0"/>
              <a:t> =    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928794" y="100010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081194" y="115250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233594" y="130490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785918" y="114298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643042" y="128586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928794" y="128586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071670" y="142873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785918" y="142873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500166" y="142873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357422" y="142873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857488" y="114298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= </a:t>
            </a:r>
            <a:endParaRPr lang="ru-RU" dirty="0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3357554" y="1000108"/>
            <a:ext cx="785818" cy="57150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57752" y="1142984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= 10         </a:t>
            </a:r>
            <a:r>
              <a:rPr lang="ru-RU" sz="2000" b="1" dirty="0" smtClean="0"/>
              <a:t>десять </a:t>
            </a:r>
            <a:endParaRPr lang="ru-RU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143372" y="514351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= 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6143636" y="5143512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пя</a:t>
            </a:r>
            <a:r>
              <a:rPr lang="ru-RU" sz="2000" b="1" dirty="0" smtClean="0"/>
              <a:t>ть</a:t>
            </a:r>
            <a:r>
              <a:rPr lang="ru-RU" sz="2000" dirty="0" smtClean="0"/>
              <a:t>десят</a:t>
            </a:r>
            <a:endParaRPr lang="ru-RU" sz="2000" dirty="0"/>
          </a:p>
        </p:txBody>
      </p:sp>
      <p:sp>
        <p:nvSpPr>
          <p:cNvPr id="58" name="Равнобедренный треугольник 57"/>
          <p:cNvSpPr/>
          <p:nvPr/>
        </p:nvSpPr>
        <p:spPr>
          <a:xfrm>
            <a:off x="1571604" y="3071810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>
            <a:off x="2214546" y="3071810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0" name="Равнобедренный треугольник 59"/>
          <p:cNvSpPr/>
          <p:nvPr/>
        </p:nvSpPr>
        <p:spPr>
          <a:xfrm>
            <a:off x="2786050" y="3071810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00496" y="3000372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= 30 </a:t>
            </a:r>
            <a:endParaRPr lang="ru-RU" sz="2000" dirty="0"/>
          </a:p>
        </p:txBody>
      </p:sp>
      <p:sp>
        <p:nvSpPr>
          <p:cNvPr id="62" name="Равнобедренный треугольник 61"/>
          <p:cNvSpPr/>
          <p:nvPr/>
        </p:nvSpPr>
        <p:spPr>
          <a:xfrm>
            <a:off x="1500166" y="5143512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3" name="Равнобедренный треугольник 62"/>
          <p:cNvSpPr/>
          <p:nvPr/>
        </p:nvSpPr>
        <p:spPr>
          <a:xfrm>
            <a:off x="2071670" y="5143512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4" name="Равнобедренный треугольник 63"/>
          <p:cNvSpPr/>
          <p:nvPr/>
        </p:nvSpPr>
        <p:spPr>
          <a:xfrm>
            <a:off x="2714612" y="5143512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5" name="Равнобедренный треугольник 64"/>
          <p:cNvSpPr/>
          <p:nvPr/>
        </p:nvSpPr>
        <p:spPr>
          <a:xfrm>
            <a:off x="1500166" y="5572140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6" name="Равнобедренный треугольник 65"/>
          <p:cNvSpPr/>
          <p:nvPr/>
        </p:nvSpPr>
        <p:spPr>
          <a:xfrm>
            <a:off x="2143108" y="5572140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43438" y="514351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50</a:t>
            </a:r>
            <a:endParaRPr lang="ru-RU" sz="2000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857224" y="1785926"/>
            <a:ext cx="700092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928662" y="2714620"/>
            <a:ext cx="700092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 flipH="1" flipV="1">
            <a:off x="1000100" y="364331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1000100" y="3643314"/>
            <a:ext cx="685804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928662" y="4714884"/>
            <a:ext cx="692948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14422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6 </a:t>
            </a:r>
            <a:r>
              <a:rPr lang="ru-RU" sz="2000" dirty="0" err="1" smtClean="0"/>
              <a:t>д</a:t>
            </a:r>
            <a:r>
              <a:rPr lang="ru-RU" sz="2000" dirty="0" smtClean="0"/>
              <a:t>  = </a:t>
            </a:r>
            <a:endParaRPr lang="ru-RU" sz="2000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857356" y="1285860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500298" y="1285860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143240" y="1285860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857356" y="171448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500298" y="171448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143240" y="171448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1214422"/>
            <a:ext cx="2882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= 60          шес</a:t>
            </a:r>
            <a:r>
              <a:rPr lang="ru-RU" sz="2000" b="1" dirty="0" smtClean="0"/>
              <a:t>ть</a:t>
            </a:r>
            <a:r>
              <a:rPr lang="ru-RU" sz="2000" dirty="0" smtClean="0"/>
              <a:t>десят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2357430"/>
            <a:ext cx="6801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7 </a:t>
            </a:r>
            <a:r>
              <a:rPr lang="ru-RU" sz="2000" dirty="0" err="1" smtClean="0"/>
              <a:t>д</a:t>
            </a:r>
            <a:r>
              <a:rPr lang="ru-RU" sz="2000" dirty="0" smtClean="0"/>
              <a:t> =                                             = 70           се</a:t>
            </a:r>
            <a:r>
              <a:rPr lang="ru-RU" sz="2000" b="1" dirty="0" smtClean="0"/>
              <a:t>мь</a:t>
            </a:r>
            <a:r>
              <a:rPr lang="ru-RU" sz="2000" dirty="0" smtClean="0"/>
              <a:t>десят </a:t>
            </a:r>
            <a:endParaRPr lang="ru-RU" sz="2000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928794" y="242886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214678" y="242886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571736" y="242886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928794" y="3286124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214678" y="2857496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571736" y="2857496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928794" y="2857496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48" y="3714752"/>
            <a:ext cx="7138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 8 </a:t>
            </a:r>
            <a:r>
              <a:rPr lang="ru-RU" sz="2000" dirty="0" err="1" smtClean="0"/>
              <a:t>д</a:t>
            </a:r>
            <a:r>
              <a:rPr lang="ru-RU" sz="2000" dirty="0" smtClean="0"/>
              <a:t> =                                             = 80           восемьдесят </a:t>
            </a:r>
            <a:endParaRPr lang="ru-RU" sz="2000" dirty="0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857356" y="385762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1857356" y="4643446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857356" y="421481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2571736" y="4643446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2571736" y="421481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3214678" y="421481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3214678" y="385762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571736" y="385762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8662" y="5214950"/>
            <a:ext cx="6445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9 </a:t>
            </a:r>
            <a:r>
              <a:rPr lang="ru-RU" sz="2000" dirty="0" err="1" smtClean="0"/>
              <a:t>д</a:t>
            </a:r>
            <a:r>
              <a:rPr lang="ru-RU" sz="2000" dirty="0" smtClean="0"/>
              <a:t> =                                              = 90          девяносто</a:t>
            </a:r>
            <a:endParaRPr lang="ru-RU" sz="2000" dirty="0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1857356" y="528638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2500298" y="6072206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3071802" y="5715016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2500298" y="5715016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3071802" y="528638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2500298" y="5286388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1857356" y="6072206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1857356" y="5715016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3071802" y="6072206"/>
            <a:ext cx="428628" cy="28575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928662" y="2143116"/>
            <a:ext cx="657229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71538" y="3714752"/>
            <a:ext cx="671517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071538" y="5143512"/>
            <a:ext cx="66437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714348" y="2285992"/>
            <a:ext cx="1214446" cy="10715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40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643174" y="2285992"/>
            <a:ext cx="1357322" cy="1071570"/>
          </a:xfrm>
          <a:prstGeom prst="triangle">
            <a:avLst>
              <a:gd name="adj" fmla="val 5246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70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42886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6500826" y="2285992"/>
            <a:ext cx="1214446" cy="112871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90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Колобок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621026"/>
            <a:ext cx="1643074" cy="166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Сложение и вычитание</a:t>
            </a: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857224" y="1428736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571604" y="1428736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928926" y="1428736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714744" y="1428736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500562" y="1428736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857488" y="2000240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786446" y="1428736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500826" y="1428736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286644" y="1428736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786446" y="2000240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572264" y="2000240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358082" y="2000240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85984" y="1714488"/>
            <a:ext cx="54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 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286380" y="1714488"/>
            <a:ext cx="40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00100" y="2643182"/>
            <a:ext cx="6239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20 + 40 = 60</a:t>
            </a:r>
          </a:p>
          <a:p>
            <a:r>
              <a:rPr lang="ru-RU" sz="2400" dirty="0" smtClean="0"/>
              <a:t>Двадцать плюс сорок равно шестидесяти</a:t>
            </a:r>
            <a:endParaRPr lang="ru-RU" sz="2400" dirty="0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57224" y="3500438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2285984" y="4071942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2285984" y="3500438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571604" y="3500438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500166" y="4071942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857224" y="4643446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857224" y="4071942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000628" y="4071942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4286248" y="4071942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3571868" y="4071942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6215074" y="4429132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7643834" y="3786190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6858016" y="3786190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6143636" y="3786190"/>
            <a:ext cx="571504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000364" y="4071942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 </a:t>
            </a:r>
            <a:endParaRPr lang="ru-RU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715008" y="414338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=</a:t>
            </a:r>
            <a:endParaRPr lang="ru-RU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71538" y="5429264"/>
            <a:ext cx="6170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70 – 30 = 40</a:t>
            </a:r>
          </a:p>
          <a:p>
            <a:r>
              <a:rPr lang="ru-RU" sz="2400" dirty="0" smtClean="0"/>
              <a:t>Семьдесят минус тридцать равно сорока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071538" y="857232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714480" y="857232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071538" y="1285860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714480" y="1285860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928926" y="1071546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571868" y="1071546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215074" y="1428736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572132" y="1428736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857752" y="1428736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215074" y="857232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572132" y="857232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857752" y="857232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357950" y="3643314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357686" y="4071942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786182" y="4071942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929190" y="3643314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4357686" y="3643314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3786182" y="3643314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929190" y="3214686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357686" y="3214686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3786182" y="3214686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2428860" y="4143380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28860" y="3643314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2428860" y="3214686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1785918" y="4143380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1785918" y="3643314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1785918" y="3214686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1142976" y="4143380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1142976" y="3643314"/>
            <a:ext cx="428628" cy="35719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1142976" y="3214686"/>
            <a:ext cx="428628" cy="32863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357422" y="92867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214810" y="1071546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=</a:t>
            </a:r>
            <a:endParaRPr lang="ru-RU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3143240" y="3500438"/>
            <a:ext cx="453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_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786446" y="3643314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=</a:t>
            </a:r>
            <a:endParaRPr lang="ru-RU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071538" y="2143116"/>
            <a:ext cx="2502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40 + 20 = 60</a:t>
            </a:r>
            <a:endParaRPr lang="ru-RU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1142976" y="4929198"/>
            <a:ext cx="2481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90 – 80 = 10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928802"/>
            <a:ext cx="73581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Двадцать + сорок  - 10  = 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Семьдесят  + 10 – тридцать =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</TotalTime>
  <Words>324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Слайд 3</vt:lpstr>
      <vt:lpstr>Название и запись круглых чисел</vt:lpstr>
      <vt:lpstr>Слайд 5</vt:lpstr>
      <vt:lpstr>запомни</vt:lpstr>
      <vt:lpstr>Сложение и вычитание</vt:lpstr>
      <vt:lpstr>Слайд 8</vt:lpstr>
      <vt:lpstr>Слайд 9</vt:lpstr>
      <vt:lpstr>Подчеркни круглые числа</vt:lpstr>
      <vt:lpstr>Спасибо за работу!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21</cp:revision>
  <dcterms:created xsi:type="dcterms:W3CDTF">2012-03-12T13:57:25Z</dcterms:created>
  <dcterms:modified xsi:type="dcterms:W3CDTF">2012-05-10T16:55:30Z</dcterms:modified>
</cp:coreProperties>
</file>