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59" r:id="rId20"/>
    <p:sldId id="26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55EA2-377C-45C1-B022-7B5184268A7C}" type="doc">
      <dgm:prSet loTypeId="urn:microsoft.com/office/officeart/2005/8/layout/pyramid2" loCatId="list" qsTypeId="urn:microsoft.com/office/officeart/2005/8/quickstyle/simple5" qsCatId="simple" csTypeId="urn:microsoft.com/office/officeart/2005/8/colors/colorful3" csCatId="colorful" phldr="1"/>
      <dgm:spPr/>
    </dgm:pt>
    <dgm:pt modelId="{057D5E04-87AE-471D-B911-4CA9B1A48DC5}">
      <dgm:prSet phldrT="[Текст]" custT="1"/>
      <dgm:spPr/>
      <dgm:t>
        <a:bodyPr/>
        <a:lstStyle/>
        <a:p>
          <a:r>
            <a:rPr lang="en-US" sz="3600" dirty="0" smtClean="0"/>
            <a:t>continue to learn Past Simple</a:t>
          </a:r>
          <a:endParaRPr lang="ru-RU" sz="3600" dirty="0"/>
        </a:p>
      </dgm:t>
    </dgm:pt>
    <dgm:pt modelId="{09ADB9E8-D5A0-4E23-BE34-84742D36822C}" type="parTrans" cxnId="{44DFFAC0-789E-413D-A1CB-C7D22A42E985}">
      <dgm:prSet/>
      <dgm:spPr/>
      <dgm:t>
        <a:bodyPr/>
        <a:lstStyle/>
        <a:p>
          <a:endParaRPr lang="ru-RU"/>
        </a:p>
      </dgm:t>
    </dgm:pt>
    <dgm:pt modelId="{82A2D781-7807-4E08-9310-D9C8C4B1AA69}" type="sibTrans" cxnId="{44DFFAC0-789E-413D-A1CB-C7D22A42E985}">
      <dgm:prSet/>
      <dgm:spPr/>
      <dgm:t>
        <a:bodyPr/>
        <a:lstStyle/>
        <a:p>
          <a:endParaRPr lang="ru-RU"/>
        </a:p>
      </dgm:t>
    </dgm:pt>
    <dgm:pt modelId="{2DE9BD79-A865-4A9E-A998-BEE558750B5A}">
      <dgm:prSet phldrT="[Текст]"/>
      <dgm:spPr/>
      <dgm:t>
        <a:bodyPr/>
        <a:lstStyle/>
        <a:p>
          <a:r>
            <a:rPr lang="en-US" dirty="0" smtClean="0"/>
            <a:t>play different games</a:t>
          </a:r>
          <a:endParaRPr lang="ru-RU" dirty="0"/>
        </a:p>
      </dgm:t>
    </dgm:pt>
    <dgm:pt modelId="{023C0071-B39C-4696-9466-8F11568CF298}" type="parTrans" cxnId="{2040623D-1F05-41E8-9339-54BE844351C9}">
      <dgm:prSet/>
      <dgm:spPr/>
      <dgm:t>
        <a:bodyPr/>
        <a:lstStyle/>
        <a:p>
          <a:endParaRPr lang="ru-RU"/>
        </a:p>
      </dgm:t>
    </dgm:pt>
    <dgm:pt modelId="{D9A8DECA-B603-4E04-B342-CBFE5453DB34}" type="sibTrans" cxnId="{2040623D-1F05-41E8-9339-54BE844351C9}">
      <dgm:prSet/>
      <dgm:spPr/>
      <dgm:t>
        <a:bodyPr/>
        <a:lstStyle/>
        <a:p>
          <a:endParaRPr lang="ru-RU"/>
        </a:p>
      </dgm:t>
    </dgm:pt>
    <dgm:pt modelId="{6FD48F2F-38FB-47F1-90ED-37679904288F}" type="pres">
      <dgm:prSet presAssocID="{1C055EA2-377C-45C1-B022-7B5184268A7C}" presName="compositeShape" presStyleCnt="0">
        <dgm:presLayoutVars>
          <dgm:dir/>
          <dgm:resizeHandles/>
        </dgm:presLayoutVars>
      </dgm:prSet>
      <dgm:spPr/>
    </dgm:pt>
    <dgm:pt modelId="{4544DC43-32E4-440B-B41D-8E99A03ACD45}" type="pres">
      <dgm:prSet presAssocID="{1C055EA2-377C-45C1-B022-7B5184268A7C}" presName="pyramid" presStyleLbl="node1" presStyleIdx="0" presStyleCnt="1"/>
      <dgm:spPr/>
    </dgm:pt>
    <dgm:pt modelId="{EFFC3818-BE77-441C-A4A6-831EBB81162E}" type="pres">
      <dgm:prSet presAssocID="{1C055EA2-377C-45C1-B022-7B5184268A7C}" presName="theList" presStyleCnt="0"/>
      <dgm:spPr/>
    </dgm:pt>
    <dgm:pt modelId="{F3291847-C59C-4390-B62D-61B0A4D74458}" type="pres">
      <dgm:prSet presAssocID="{057D5E04-87AE-471D-B911-4CA9B1A48DC5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A67FA-5343-447B-AB96-9F952F084628}" type="pres">
      <dgm:prSet presAssocID="{057D5E04-87AE-471D-B911-4CA9B1A48DC5}" presName="aSpace" presStyleCnt="0"/>
      <dgm:spPr/>
    </dgm:pt>
    <dgm:pt modelId="{F78AA163-5A82-4DE2-86D3-0480736B41EB}" type="pres">
      <dgm:prSet presAssocID="{2DE9BD79-A865-4A9E-A998-BEE558750B5A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5F38C-E88D-4F65-AD7B-0FBF174CA635}" type="pres">
      <dgm:prSet presAssocID="{2DE9BD79-A865-4A9E-A998-BEE558750B5A}" presName="aSpace" presStyleCnt="0"/>
      <dgm:spPr/>
    </dgm:pt>
  </dgm:ptLst>
  <dgm:cxnLst>
    <dgm:cxn modelId="{F308FCCA-4173-4C39-8F2B-28B9E6B4EB03}" type="presOf" srcId="{2DE9BD79-A865-4A9E-A998-BEE558750B5A}" destId="{F78AA163-5A82-4DE2-86D3-0480736B41EB}" srcOrd="0" destOrd="0" presId="urn:microsoft.com/office/officeart/2005/8/layout/pyramid2"/>
    <dgm:cxn modelId="{44DFFAC0-789E-413D-A1CB-C7D22A42E985}" srcId="{1C055EA2-377C-45C1-B022-7B5184268A7C}" destId="{057D5E04-87AE-471D-B911-4CA9B1A48DC5}" srcOrd="0" destOrd="0" parTransId="{09ADB9E8-D5A0-4E23-BE34-84742D36822C}" sibTransId="{82A2D781-7807-4E08-9310-D9C8C4B1AA69}"/>
    <dgm:cxn modelId="{2040623D-1F05-41E8-9339-54BE844351C9}" srcId="{1C055EA2-377C-45C1-B022-7B5184268A7C}" destId="{2DE9BD79-A865-4A9E-A998-BEE558750B5A}" srcOrd="1" destOrd="0" parTransId="{023C0071-B39C-4696-9466-8F11568CF298}" sibTransId="{D9A8DECA-B603-4E04-B342-CBFE5453DB34}"/>
    <dgm:cxn modelId="{B4C45EA4-B962-4212-8B37-16F38C62DF2C}" type="presOf" srcId="{057D5E04-87AE-471D-B911-4CA9B1A48DC5}" destId="{F3291847-C59C-4390-B62D-61B0A4D74458}" srcOrd="0" destOrd="0" presId="urn:microsoft.com/office/officeart/2005/8/layout/pyramid2"/>
    <dgm:cxn modelId="{3ACDE273-7E52-43EC-98E3-473FD65DD08E}" type="presOf" srcId="{1C055EA2-377C-45C1-B022-7B5184268A7C}" destId="{6FD48F2F-38FB-47F1-90ED-37679904288F}" srcOrd="0" destOrd="0" presId="urn:microsoft.com/office/officeart/2005/8/layout/pyramid2"/>
    <dgm:cxn modelId="{500D6165-F21C-4ADA-9DB3-411F83D9FBE3}" type="presParOf" srcId="{6FD48F2F-38FB-47F1-90ED-37679904288F}" destId="{4544DC43-32E4-440B-B41D-8E99A03ACD45}" srcOrd="0" destOrd="0" presId="urn:microsoft.com/office/officeart/2005/8/layout/pyramid2"/>
    <dgm:cxn modelId="{4A88E264-7682-47C8-B08C-826061109C2E}" type="presParOf" srcId="{6FD48F2F-38FB-47F1-90ED-37679904288F}" destId="{EFFC3818-BE77-441C-A4A6-831EBB81162E}" srcOrd="1" destOrd="0" presId="urn:microsoft.com/office/officeart/2005/8/layout/pyramid2"/>
    <dgm:cxn modelId="{7CB7A3C2-BB51-44BE-8DA2-B3CB1C468A12}" type="presParOf" srcId="{EFFC3818-BE77-441C-A4A6-831EBB81162E}" destId="{F3291847-C59C-4390-B62D-61B0A4D74458}" srcOrd="0" destOrd="0" presId="urn:microsoft.com/office/officeart/2005/8/layout/pyramid2"/>
    <dgm:cxn modelId="{7BD03741-44A2-4360-AFD6-D8CCCF026AC5}" type="presParOf" srcId="{EFFC3818-BE77-441C-A4A6-831EBB81162E}" destId="{E96A67FA-5343-447B-AB96-9F952F084628}" srcOrd="1" destOrd="0" presId="urn:microsoft.com/office/officeart/2005/8/layout/pyramid2"/>
    <dgm:cxn modelId="{A6C7943F-144E-4165-961C-AF1E7E0A6F70}" type="presParOf" srcId="{EFFC3818-BE77-441C-A4A6-831EBB81162E}" destId="{F78AA163-5A82-4DE2-86D3-0480736B41EB}" srcOrd="2" destOrd="0" presId="urn:microsoft.com/office/officeart/2005/8/layout/pyramid2"/>
    <dgm:cxn modelId="{2DFC38E2-E154-412C-8897-BC24D6884ACD}" type="presParOf" srcId="{EFFC3818-BE77-441C-A4A6-831EBB81162E}" destId="{A085F38C-E88D-4F65-AD7B-0FBF174CA635}" srcOrd="3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3BA2A3-F787-44E1-AF46-9A3E0FBB16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1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785794"/>
            <a:ext cx="4024330" cy="5332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hiller" pitchFamily="82" charset="0"/>
              </a:rPr>
              <a:t>Mark the sentence with a mistake.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214555"/>
            <a:ext cx="7772400" cy="342902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No, they were.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Yes, we were.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No, it wasn’t.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Yes, they were.</a:t>
            </a: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7224" y="3357562"/>
            <a:ext cx="300039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regular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3755449" cy="3004359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Содержимое 5" descr="irregular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857496"/>
            <a:ext cx="3820930" cy="3056744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Complete the lists of verbs.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337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43200"/>
                <a:gridCol w="2743200"/>
                <a:gridCol w="2743200"/>
              </a:tblGrid>
              <a:tr h="673896"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was/ were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быть</a:t>
                      </a:r>
                      <a:endParaRPr lang="ru-RU" sz="2800" b="0" dirty="0"/>
                    </a:p>
                  </a:txBody>
                  <a:tcPr/>
                </a:tc>
              </a:tr>
              <a:tr h="673896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play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играть</a:t>
                      </a:r>
                      <a:endParaRPr lang="ru-RU" sz="2800" b="0" dirty="0"/>
                    </a:p>
                  </a:txBody>
                  <a:tcPr/>
                </a:tc>
              </a:tr>
              <a:tr h="673896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go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went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/>
                </a:tc>
              </a:tr>
              <a:tr h="673896"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wanted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хотеть</a:t>
                      </a:r>
                      <a:endParaRPr lang="ru-RU" sz="2800" b="0" dirty="0"/>
                    </a:p>
                  </a:txBody>
                  <a:tcPr/>
                </a:tc>
              </a:tr>
              <a:tr h="673896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meet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встречать</a:t>
                      </a:r>
                      <a:endParaRPr lang="ru-RU" sz="2800" b="0" dirty="0"/>
                    </a:p>
                  </a:txBody>
                  <a:tcPr/>
                </a:tc>
              </a:tr>
              <a:tr h="673896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fly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flew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64305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235743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played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ходить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71475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435769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met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500063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летать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Which verb isn’t in Past Simple?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214555"/>
            <a:ext cx="7772400" cy="335758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met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bit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catch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said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0496" y="4500570"/>
            <a:ext cx="1214446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otlight MT Light" pitchFamily="18" charset="0"/>
              </a:rPr>
              <a:t>Find the verb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otlight MT Light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otlight MT Light" pitchFamily="18" charset="0"/>
              </a:rPr>
              <a:t>that is translated as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пел</a:t>
            </a:r>
            <a:r>
              <a:rPr lang="en-US" dirty="0" smtClean="0">
                <a:latin typeface="Footlight MT Light" pitchFamily="18" charset="0"/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43183"/>
            <a:ext cx="7772400" cy="285752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said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sang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swam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sent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0496" y="3714752"/>
            <a:ext cx="121444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regular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3755449" cy="3004359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Содержимое 5" descr="irregular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857496"/>
            <a:ext cx="3820930" cy="3056744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285860"/>
            <a:ext cx="5214974" cy="41866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357694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714348" y="2286000"/>
            <a:ext cx="664373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C3399"/>
                </a:solidFill>
                <a:latin typeface="Verdan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339933"/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rgbClr val="339933"/>
                </a:solidFill>
                <a:latin typeface="Verdana" pitchFamily="34" charset="0"/>
              </a:rPr>
              <a:t>36 </a:t>
            </a:r>
            <a:r>
              <a:rPr lang="ru-RU" sz="4400" dirty="0" smtClean="0">
                <a:solidFill>
                  <a:srgbClr val="339933"/>
                </a:solidFill>
                <a:latin typeface="Verdana" pitchFamily="34" charset="0"/>
              </a:rPr>
              <a:t>у. </a:t>
            </a:r>
            <a:r>
              <a:rPr lang="en-US" sz="4400" dirty="0" smtClean="0">
                <a:solidFill>
                  <a:srgbClr val="339933"/>
                </a:solidFill>
                <a:latin typeface="Verdana" pitchFamily="34" charset="0"/>
              </a:rPr>
              <a:t>8 (</a:t>
            </a:r>
            <a:r>
              <a:rPr lang="ru-RU" sz="4400" dirty="0" smtClean="0">
                <a:solidFill>
                  <a:srgbClr val="339933"/>
                </a:solidFill>
                <a:latin typeface="Verdana" pitchFamily="34" charset="0"/>
              </a:rPr>
              <a:t>р.т.)</a:t>
            </a:r>
            <a:endParaRPr lang="en-US" sz="4400" dirty="0" smtClean="0">
              <a:solidFill>
                <a:srgbClr val="339933"/>
              </a:solidFill>
              <a:latin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с. 10</a:t>
            </a:r>
            <a:r>
              <a:rPr lang="en-US" sz="4400" dirty="0" smtClean="0">
                <a:solidFill>
                  <a:srgbClr val="00CC00"/>
                </a:solidFill>
                <a:latin typeface="Verdana" pitchFamily="34" charset="0"/>
              </a:rPr>
              <a:t>7</a:t>
            </a: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 у. </a:t>
            </a:r>
            <a:r>
              <a:rPr lang="en-US" sz="4400" dirty="0" smtClean="0">
                <a:solidFill>
                  <a:srgbClr val="00CC00"/>
                </a:solidFill>
                <a:latin typeface="Verdana" pitchFamily="34" charset="0"/>
              </a:rPr>
              <a:t>3</a:t>
            </a: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 (</a:t>
            </a:r>
            <a:r>
              <a:rPr lang="ru-RU" sz="4400" dirty="0" err="1" smtClean="0">
                <a:solidFill>
                  <a:srgbClr val="00CC00"/>
                </a:solidFill>
                <a:latin typeface="Verdana" pitchFamily="34" charset="0"/>
              </a:rPr>
              <a:t>письм</a:t>
            </a: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.)</a:t>
            </a:r>
            <a:endParaRPr lang="ru-RU" sz="4400" dirty="0">
              <a:solidFill>
                <a:srgbClr val="00CC00"/>
              </a:solidFill>
              <a:latin typeface="Verdana" pitchFamily="34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928813" y="714356"/>
            <a:ext cx="49292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DeflateBottom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Verdana" pitchFamily="34" charset="0"/>
              </a:rPr>
              <a:t>Hometask</a:t>
            </a:r>
            <a:r>
              <a:rPr lang="en-US" sz="5400" b="1" u="sng" cap="all" dirty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Verdana" pitchFamily="34" charset="0"/>
              </a:rPr>
              <a:t> </a:t>
            </a:r>
            <a:endParaRPr lang="ru-RU" sz="54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357694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714348" y="2286000"/>
            <a:ext cx="664373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C3399"/>
                </a:solidFill>
                <a:latin typeface="Verdan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339933"/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rgbClr val="339933"/>
                </a:solidFill>
                <a:latin typeface="Verdana" pitchFamily="34" charset="0"/>
              </a:rPr>
              <a:t>36 </a:t>
            </a:r>
            <a:r>
              <a:rPr lang="ru-RU" sz="4400" dirty="0" smtClean="0">
                <a:solidFill>
                  <a:srgbClr val="339933"/>
                </a:solidFill>
                <a:latin typeface="Verdana" pitchFamily="34" charset="0"/>
              </a:rPr>
              <a:t>у. </a:t>
            </a:r>
            <a:r>
              <a:rPr lang="en-US" sz="4400" dirty="0" smtClean="0">
                <a:solidFill>
                  <a:srgbClr val="339933"/>
                </a:solidFill>
                <a:latin typeface="Verdana" pitchFamily="34" charset="0"/>
              </a:rPr>
              <a:t>8 (</a:t>
            </a:r>
            <a:r>
              <a:rPr lang="ru-RU" sz="4400" dirty="0" smtClean="0">
                <a:solidFill>
                  <a:srgbClr val="339933"/>
                </a:solidFill>
                <a:latin typeface="Verdana" pitchFamily="34" charset="0"/>
              </a:rPr>
              <a:t>р.т.)</a:t>
            </a:r>
            <a:endParaRPr lang="en-US" sz="4400" dirty="0" smtClean="0">
              <a:solidFill>
                <a:srgbClr val="339933"/>
              </a:solidFill>
              <a:latin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rgbClr val="00CC00"/>
                </a:solidFill>
                <a:latin typeface="Verdana" pitchFamily="34" charset="0"/>
              </a:rPr>
              <a:t>51 </a:t>
            </a: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у. </a:t>
            </a:r>
            <a:r>
              <a:rPr lang="en-US" sz="4400" dirty="0" smtClean="0">
                <a:solidFill>
                  <a:srgbClr val="00CC00"/>
                </a:solidFill>
                <a:latin typeface="Verdana" pitchFamily="34" charset="0"/>
              </a:rPr>
              <a:t>3</a:t>
            </a: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 (</a:t>
            </a:r>
            <a:r>
              <a:rPr lang="ru-RU" sz="4400" dirty="0" err="1" smtClean="0">
                <a:solidFill>
                  <a:srgbClr val="00CC00"/>
                </a:solidFill>
                <a:latin typeface="Verdana" pitchFamily="34" charset="0"/>
              </a:rPr>
              <a:t>письм</a:t>
            </a:r>
            <a:r>
              <a:rPr lang="ru-RU" sz="4400" dirty="0" smtClean="0">
                <a:solidFill>
                  <a:srgbClr val="00CC00"/>
                </a:solidFill>
                <a:latin typeface="Verdana" pitchFamily="34" charset="0"/>
              </a:rPr>
              <a:t>.)</a:t>
            </a:r>
            <a:endParaRPr lang="ru-RU" sz="4400" dirty="0">
              <a:solidFill>
                <a:srgbClr val="00CC00"/>
              </a:solidFill>
              <a:latin typeface="Verdana" pitchFamily="34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928813" y="714356"/>
            <a:ext cx="49292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DeflateBottom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Verdana" pitchFamily="34" charset="0"/>
              </a:rPr>
              <a:t>Hometask</a:t>
            </a:r>
            <a:r>
              <a:rPr lang="en-US" sz="5400" b="1" u="sng" cap="all" dirty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Verdana" pitchFamily="34" charset="0"/>
              </a:rPr>
              <a:t> </a:t>
            </a:r>
            <a:endParaRPr lang="ru-RU" sz="5400" b="1" cap="all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40203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285860"/>
            <a:ext cx="4329133" cy="42996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Our tasks: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44DC43-32E4-440B-B41D-8E99A03AC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544DC43-32E4-440B-B41D-8E99A03ACD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291847-C59C-4390-B62D-61B0A4D74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3291847-C59C-4390-B62D-61B0A4D74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8AA163-5A82-4DE2-86D3-0480736B4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78AA163-5A82-4DE2-86D3-0480736B4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ntent_13373_prev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928802"/>
            <a:ext cx="4810501" cy="27059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безьян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214422"/>
            <a:ext cx="4906187" cy="4906187"/>
          </a:xfrm>
        </p:spPr>
      </p:pic>
      <p:sp>
        <p:nvSpPr>
          <p:cNvPr id="5" name="Выноска-облако 4"/>
          <p:cNvSpPr/>
          <p:nvPr/>
        </p:nvSpPr>
        <p:spPr>
          <a:xfrm>
            <a:off x="5143504" y="1071546"/>
            <a:ext cx="2428892" cy="1214446"/>
          </a:xfrm>
          <a:prstGeom prst="cloudCallout">
            <a:avLst>
              <a:gd name="adj1" fmla="val -56769"/>
              <a:gd name="adj2" fmla="val 944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Repeat after me!</a:t>
            </a:r>
            <a:endParaRPr lang="ru-RU" sz="2400" b="1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5143504" y="1071546"/>
            <a:ext cx="2428892" cy="1214446"/>
          </a:xfrm>
          <a:prstGeom prst="cloudCallout">
            <a:avLst>
              <a:gd name="adj1" fmla="val -56769"/>
              <a:gd name="adj2" fmla="val 933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Very good!!!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357166"/>
            <a:ext cx="3294065" cy="273368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Read the text,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change the pictures into words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and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write them on the blackboard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prostokv5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3571876"/>
            <a:ext cx="3609243" cy="2714644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5143536" cy="70009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Hello boys and              ! </a:t>
            </a:r>
          </a:p>
          <a:p>
            <a:endParaRPr lang="en-US" sz="2400" dirty="0" smtClean="0"/>
          </a:p>
          <a:p>
            <a:r>
              <a:rPr lang="en-US" sz="2400" dirty="0" smtClean="0"/>
              <a:t>Yesterday we did a lot of things. I played              .                     I like it very much.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Matroskin</a:t>
            </a:r>
            <a:r>
              <a:rPr lang="en-US" sz="2400" dirty="0" smtClean="0"/>
              <a:t> went to the             .  He likes to go there. </a:t>
            </a:r>
          </a:p>
          <a:p>
            <a:r>
              <a:rPr lang="en-US" sz="2400" dirty="0" smtClean="0"/>
              <a:t>He picked berries and                .</a:t>
            </a:r>
          </a:p>
          <a:p>
            <a:endParaRPr lang="en-US" sz="2400" dirty="0" smtClean="0"/>
          </a:p>
          <a:p>
            <a:r>
              <a:rPr lang="en-US" sz="2400" dirty="0" smtClean="0"/>
              <a:t>But </a:t>
            </a:r>
            <a:r>
              <a:rPr lang="en-US" sz="2400" dirty="0" err="1" smtClean="0"/>
              <a:t>Sharik</a:t>
            </a:r>
            <a:r>
              <a:rPr lang="en-US" sz="2400" dirty="0" smtClean="0"/>
              <a:t> was at home. He played with a             and wrote a              to my </a:t>
            </a:r>
          </a:p>
          <a:p>
            <a:endParaRPr lang="en-US" sz="2400" dirty="0" smtClean="0"/>
          </a:p>
          <a:p>
            <a:r>
              <a:rPr lang="en-US" sz="2400" dirty="0" smtClean="0"/>
              <a:t>parents. Postman </a:t>
            </a:r>
            <a:r>
              <a:rPr lang="en-US" sz="2400" dirty="0" err="1" smtClean="0"/>
              <a:t>Pechkin</a:t>
            </a:r>
            <a:r>
              <a:rPr lang="en-US" sz="2400" dirty="0" smtClean="0"/>
              <a:t> worked a lot at the                .   Our day was  </a:t>
            </a:r>
          </a:p>
          <a:p>
            <a:endParaRPr lang="en-US" sz="2400" dirty="0" smtClean="0"/>
          </a:p>
          <a:p>
            <a:r>
              <a:rPr lang="en-US" sz="2400" dirty="0" smtClean="0"/>
              <a:t>interesting. Good bye!</a:t>
            </a:r>
            <a:endParaRPr lang="ru-RU" sz="2400" dirty="0"/>
          </a:p>
        </p:txBody>
      </p:sp>
      <p:pic>
        <p:nvPicPr>
          <p:cNvPr id="1026" name="Picture 2" descr="E:\Английский язык\Фотографии\stock-vector-teenagers-vector-208393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14291"/>
            <a:ext cx="857256" cy="971556"/>
          </a:xfrm>
          <a:prstGeom prst="rect">
            <a:avLst/>
          </a:prstGeom>
          <a:noFill/>
        </p:spPr>
      </p:pic>
      <p:pic>
        <p:nvPicPr>
          <p:cNvPr id="1027" name="Picture 3" descr="E:\Английский язык\Фотографии\спорт\1214322669_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500174"/>
            <a:ext cx="797248" cy="857256"/>
          </a:xfrm>
          <a:prstGeom prst="rect">
            <a:avLst/>
          </a:prstGeom>
          <a:noFill/>
        </p:spPr>
      </p:pic>
      <p:pic>
        <p:nvPicPr>
          <p:cNvPr id="1028" name="Picture 4" descr="E:\Английский язык\Фотографии\himki-fores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357430"/>
            <a:ext cx="785818" cy="590172"/>
          </a:xfrm>
          <a:prstGeom prst="rect">
            <a:avLst/>
          </a:prstGeom>
          <a:noFill/>
        </p:spPr>
      </p:pic>
      <p:pic>
        <p:nvPicPr>
          <p:cNvPr id="1029" name="Picture 5" descr="E:\Английский язык\Фотографии\1187506_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071810"/>
            <a:ext cx="785818" cy="748563"/>
          </a:xfrm>
          <a:prstGeom prst="rect">
            <a:avLst/>
          </a:prstGeom>
          <a:noFill/>
        </p:spPr>
      </p:pic>
      <p:pic>
        <p:nvPicPr>
          <p:cNvPr id="1030" name="Picture 6" descr="E:\Английский язык\Фотографии\4b7c0484b53304cbe7c5f674d53bc2c7.jpg"/>
          <p:cNvPicPr>
            <a:picLocks noChangeAspect="1" noChangeArrowheads="1"/>
          </p:cNvPicPr>
          <p:nvPr/>
        </p:nvPicPr>
        <p:blipFill>
          <a:blip r:embed="rId7" cstate="print"/>
          <a:srcRect b="4710"/>
          <a:stretch>
            <a:fillRect/>
          </a:stretch>
        </p:blipFill>
        <p:spPr bwMode="auto">
          <a:xfrm>
            <a:off x="571472" y="4357694"/>
            <a:ext cx="714380" cy="704560"/>
          </a:xfrm>
          <a:prstGeom prst="rect">
            <a:avLst/>
          </a:prstGeom>
          <a:noFill/>
        </p:spPr>
      </p:pic>
      <p:pic>
        <p:nvPicPr>
          <p:cNvPr id="1031" name="Picture 7" descr="E:\Английский язык\Фотографии\интересные картинки\письмо 3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357694"/>
            <a:ext cx="714380" cy="714380"/>
          </a:xfrm>
          <a:prstGeom prst="rect">
            <a:avLst/>
          </a:prstGeom>
          <a:noFill/>
        </p:spPr>
      </p:pic>
      <p:pic>
        <p:nvPicPr>
          <p:cNvPr id="1032" name="Picture 8" descr="E:\Английский язык\Фотографии\post_office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5572140"/>
            <a:ext cx="982273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Put the words in a logical order.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did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121442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121442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yesterday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121442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she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121442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see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21442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the park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92880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192880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last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192880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was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192880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Moscow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192880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year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264318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264318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2643182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football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264318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43504" y="264318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play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335756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335756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the forest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714744" y="335756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929190" y="335756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they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286512" y="335756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did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400050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whom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000232" y="400050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she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2928926" y="400050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near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071934" y="400050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house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429256" y="400050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did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6286512" y="400050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her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7358082" y="400050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meet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7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1477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oper Black" pitchFamily="18" charset="0"/>
              </a:rPr>
              <a:t>Read the dialogue.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57363"/>
            <a:ext cx="7772400" cy="36433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Hello, Tom! Where were you yesterday?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 I was in the country.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What did you do there?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 I swam, ran, played football and volleyball. But I didn’t play tennis, because I don’t like it.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Oh, it was great.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 Yes, I think so.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500042"/>
            <a:ext cx="7986714" cy="114776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hiller" pitchFamily="82" charset="0"/>
                <a:ea typeface="+mj-ea"/>
                <a:cs typeface="+mj-cs"/>
              </a:rPr>
              <a:t>Find the negative sentence in Past Simple.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550070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I didn’t play tennis.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4032250" cy="49418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dirty="0"/>
              <a:t>Когда мы </a:t>
            </a:r>
            <a:r>
              <a:rPr lang="ru-RU" sz="2400" b="1" dirty="0" smtClean="0"/>
              <a:t>составляем отрицательные предложения, </a:t>
            </a:r>
            <a:r>
              <a:rPr lang="ru-RU" sz="2400" b="1" dirty="0"/>
              <a:t>которые произошли в прошлом, любопытный </a:t>
            </a:r>
            <a:r>
              <a:rPr lang="ru-RU" sz="2400" b="1" dirty="0">
                <a:solidFill>
                  <a:srgbClr val="FF0000"/>
                </a:solidFill>
              </a:rPr>
              <a:t>Мистер </a:t>
            </a:r>
            <a:r>
              <a:rPr lang="ru-RU" sz="2400" b="1" dirty="0"/>
              <a:t>           покидает основной глагол и переселяется во </a:t>
            </a:r>
            <a:r>
              <a:rPr lang="ru-RU" sz="2400" b="1" dirty="0">
                <a:solidFill>
                  <a:srgbClr val="FF0000"/>
                </a:solidFill>
              </a:rPr>
              <a:t>«вспомогательный».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Форма вспомогательного глагола </a:t>
            </a:r>
            <a:r>
              <a:rPr lang="en-US" sz="2400" b="1" dirty="0">
                <a:solidFill>
                  <a:srgbClr val="FF0000"/>
                </a:solidFill>
              </a:rPr>
              <a:t>do, does</a:t>
            </a:r>
            <a:r>
              <a:rPr lang="en-US" sz="2400" b="1" dirty="0"/>
              <a:t> </a:t>
            </a:r>
            <a:r>
              <a:rPr lang="ru-RU" sz="2400" b="1" dirty="0"/>
              <a:t>изменяется и становится </a:t>
            </a:r>
            <a:r>
              <a:rPr lang="en-US" sz="2400" b="1" dirty="0">
                <a:solidFill>
                  <a:srgbClr val="FF0000"/>
                </a:solidFill>
              </a:rPr>
              <a:t>did</a:t>
            </a:r>
            <a:r>
              <a:rPr lang="ru-RU" sz="2400" b="1" dirty="0"/>
              <a:t>. Порядок слов в </a:t>
            </a:r>
            <a:r>
              <a:rPr lang="ru-RU" sz="2400" b="1" dirty="0" smtClean="0"/>
              <a:t>отрицательном </a:t>
            </a:r>
            <a:r>
              <a:rPr lang="ru-RU" sz="2400" b="1" dirty="0"/>
              <a:t>предложении </a:t>
            </a:r>
            <a:r>
              <a:rPr lang="ru-RU" sz="2400" b="1" dirty="0" smtClean="0"/>
              <a:t>чуть - </a:t>
            </a:r>
            <a:r>
              <a:rPr lang="ru-RU" sz="2400" b="1" dirty="0" err="1" smtClean="0"/>
              <a:t>чуть</a:t>
            </a:r>
            <a:r>
              <a:rPr lang="ru-RU" sz="2400" b="1" dirty="0" smtClean="0"/>
              <a:t> изменяется.</a:t>
            </a:r>
            <a:endParaRPr lang="ru-RU" sz="2400" b="1" dirty="0"/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214546" y="5072074"/>
            <a:ext cx="935037" cy="793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6628" name="Picture 4" descr="46-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5488" y="1268413"/>
            <a:ext cx="4608512" cy="3417887"/>
          </a:xfrm>
          <a:prstGeom prst="rect">
            <a:avLst/>
          </a:prstGeom>
          <a:noFill/>
        </p:spPr>
      </p:pic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6011863" y="3644900"/>
            <a:ext cx="23050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DID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00113" y="3500438"/>
            <a:ext cx="7488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b="1">
              <a:latin typeface="Arial" charset="0"/>
            </a:endParaRPr>
          </a:p>
        </p:txBody>
      </p:sp>
      <p:pic>
        <p:nvPicPr>
          <p:cNvPr id="26631" name="Picture 7" descr="46-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500702"/>
            <a:ext cx="431800" cy="306387"/>
          </a:xfrm>
          <a:prstGeom prst="rect">
            <a:avLst/>
          </a:prstGeom>
          <a:noFill/>
        </p:spPr>
      </p:pic>
      <p:pic>
        <p:nvPicPr>
          <p:cNvPr id="26632" name="Picture 8" descr="46-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428736"/>
            <a:ext cx="431800" cy="306387"/>
          </a:xfrm>
          <a:prstGeom prst="rect">
            <a:avLst/>
          </a:prstGeom>
          <a:noFill/>
        </p:spPr>
      </p:pic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708400" y="5084763"/>
            <a:ext cx="1008063" cy="720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076825" y="5157788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7380288" y="5157788"/>
            <a:ext cx="79216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7524750" y="5516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859338" y="56610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4787900" y="5300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4500563" y="50847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4211638" y="48688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3924300" y="48688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3635375" y="48688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3276600" y="48688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2987675" y="48688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2700338" y="48688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4787900" y="54451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4572000" y="51577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4356100" y="49418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3419475" y="48688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23850" y="5949950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9900CC"/>
                </a:solidFill>
                <a:latin typeface="Arial" charset="0"/>
              </a:rPr>
              <a:t>      Hobbit   did    not     come    </a:t>
            </a:r>
            <a:r>
              <a:rPr lang="en-US" sz="2400" b="1" dirty="0">
                <a:solidFill>
                  <a:srgbClr val="9900CC"/>
                </a:solidFill>
                <a:latin typeface="Arial" charset="0"/>
              </a:rPr>
              <a:t>to Russia	   last </a:t>
            </a:r>
            <a:r>
              <a:rPr lang="en-US" sz="2400" b="1" dirty="0" smtClean="0">
                <a:solidFill>
                  <a:srgbClr val="9900CC"/>
                </a:solidFill>
                <a:latin typeface="Arial" charset="0"/>
              </a:rPr>
              <a:t>spring.</a:t>
            </a:r>
            <a:endParaRPr lang="ru-RU" sz="2400" b="1" dirty="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1000100" y="5143512"/>
            <a:ext cx="9366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7812088" y="52292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2571736" y="5000637"/>
            <a:ext cx="97158" cy="9365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Облако 37"/>
          <p:cNvSpPr/>
          <p:nvPr/>
        </p:nvSpPr>
        <p:spPr>
          <a:xfrm>
            <a:off x="3000364" y="5357826"/>
            <a:ext cx="857256" cy="4286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27" grpId="0" animBg="1"/>
      <p:bldP spid="26629" grpId="0" animBg="1"/>
      <p:bldP spid="26633" grpId="0" animBg="1"/>
      <p:bldP spid="26634" grpId="0" animBg="1"/>
      <p:bldP spid="26635" grpId="0" animBg="1"/>
      <p:bldP spid="26636" grpId="0" animBg="1"/>
      <p:bldP spid="26658" grpId="0"/>
      <p:bldP spid="26659" grpId="0" animBg="1"/>
      <p:bldP spid="26660" grpId="0" animBg="1"/>
      <p:bldP spid="3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58" y="1785926"/>
            <a:ext cx="1357322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He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71934" y="1857364"/>
            <a:ext cx="1785950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play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57950" y="1857364"/>
            <a:ext cx="1714512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football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5357818" y="2000240"/>
            <a:ext cx="928694" cy="64294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ed</a:t>
            </a:r>
            <a:endParaRPr lang="ru-RU" sz="3600" dirty="0"/>
          </a:p>
        </p:txBody>
      </p:sp>
      <p:sp>
        <p:nvSpPr>
          <p:cNvPr id="6" name="Облако 5"/>
          <p:cNvSpPr/>
          <p:nvPr/>
        </p:nvSpPr>
        <p:spPr>
          <a:xfrm>
            <a:off x="1571604" y="1500174"/>
            <a:ext cx="1714480" cy="12858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did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8286776" y="1857364"/>
            <a:ext cx="428628" cy="8572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786190"/>
            <a:ext cx="1428760" cy="8572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They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3372" y="3857628"/>
            <a:ext cx="1357322" cy="8572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saw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8" y="3857628"/>
            <a:ext cx="2357454" cy="8572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 kangaroo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3857628"/>
            <a:ext cx="1357322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see</a:t>
            </a:r>
            <a:endParaRPr lang="ru-RU" sz="3600" dirty="0"/>
          </a:p>
        </p:txBody>
      </p:sp>
      <p:sp>
        <p:nvSpPr>
          <p:cNvPr id="12" name="Облако 11"/>
          <p:cNvSpPr/>
          <p:nvPr/>
        </p:nvSpPr>
        <p:spPr>
          <a:xfrm>
            <a:off x="1571604" y="3571876"/>
            <a:ext cx="1714480" cy="12858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did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8215338" y="3857628"/>
            <a:ext cx="357190" cy="8572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14" name="Сердце 13"/>
          <p:cNvSpPr/>
          <p:nvPr/>
        </p:nvSpPr>
        <p:spPr>
          <a:xfrm>
            <a:off x="2786050" y="1785926"/>
            <a:ext cx="1285884" cy="1000132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not</a:t>
            </a:r>
            <a:endParaRPr lang="ru-RU" sz="3600" dirty="0"/>
          </a:p>
        </p:txBody>
      </p:sp>
      <p:sp>
        <p:nvSpPr>
          <p:cNvPr id="15" name="Сердце 14"/>
          <p:cNvSpPr/>
          <p:nvPr/>
        </p:nvSpPr>
        <p:spPr>
          <a:xfrm>
            <a:off x="2714612" y="3857628"/>
            <a:ext cx="1285884" cy="1000132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not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129063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Footlight MT Light" pitchFamily="18" charset="0"/>
              </a:rPr>
              <a:t>Make the sentences negative.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3"/>
            <a:ext cx="7772400" cy="400052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She had porridge for breakfast. 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We told many stories. 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They watched TV at 9 o’clock. 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He skied in the park. 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My sister was in the mountains. 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We played the piano.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442</Words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Our tasks:</vt:lpstr>
      <vt:lpstr>Слайд 3</vt:lpstr>
      <vt:lpstr>Read the text, change the pictures into words and write them on the blackboard.</vt:lpstr>
      <vt:lpstr>Слайд 5</vt:lpstr>
      <vt:lpstr>Read the dialogue.</vt:lpstr>
      <vt:lpstr>Слайд 7</vt:lpstr>
      <vt:lpstr>Слайд 8</vt:lpstr>
      <vt:lpstr>Make the sentences negative.</vt:lpstr>
      <vt:lpstr>Mark the sentence with a mistake.</vt:lpstr>
      <vt:lpstr>Слайд 11</vt:lpstr>
      <vt:lpstr>Complete the lists of verbs.</vt:lpstr>
      <vt:lpstr>Which verb isn’t in Past Simple?</vt:lpstr>
      <vt:lpstr>Find the verb  that is translated as пел.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2013-03-02T16:00:11Z</dcterms:modified>
</cp:coreProperties>
</file>