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90" r:id="rId4"/>
    <p:sldId id="262" r:id="rId5"/>
    <p:sldId id="268" r:id="rId6"/>
    <p:sldId id="258" r:id="rId7"/>
    <p:sldId id="265" r:id="rId8"/>
    <p:sldId id="264" r:id="rId9"/>
    <p:sldId id="261" r:id="rId10"/>
    <p:sldId id="259" r:id="rId11"/>
    <p:sldId id="275" r:id="rId12"/>
    <p:sldId id="273" r:id="rId13"/>
    <p:sldId id="276" r:id="rId14"/>
    <p:sldId id="274" r:id="rId15"/>
    <p:sldId id="266" r:id="rId16"/>
    <p:sldId id="270" r:id="rId17"/>
    <p:sldId id="269" r:id="rId18"/>
    <p:sldId id="279" r:id="rId19"/>
    <p:sldId id="283" r:id="rId20"/>
    <p:sldId id="280" r:id="rId21"/>
    <p:sldId id="282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67" r:id="rId30"/>
    <p:sldId id="29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FFFF"/>
    <a:srgbClr val="0000CC"/>
    <a:srgbClr val="008000"/>
    <a:srgbClr val="8CD686"/>
    <a:srgbClr val="C21010"/>
    <a:srgbClr val="2861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87C5-ADF3-4C2F-8049-5D09469877A0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F45D-D49B-4C95-81C4-0DB83B69F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fanparty.ru/fanclubs/masha-i-medved/pictures/1627975" TargetMode="External"/><Relationship Id="rId3" Type="http://schemas.openxmlformats.org/officeDocument/2006/relationships/hyperlink" Target="http://www.1366x768.ru/animated-cartoon/94/Masha-and-the-Bear-wallpaper-1366x768.jpg" TargetMode="External"/><Relationship Id="rId7" Type="http://schemas.openxmlformats.org/officeDocument/2006/relationships/hyperlink" Target="http://fanparty.ru/fanclubs/masha-i-medved/pictures/1627972" TargetMode="External"/><Relationship Id="rId2" Type="http://schemas.openxmlformats.org/officeDocument/2006/relationships/hyperlink" Target="http://images.yandex.ru/yand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nparty.ru/fanclubs/masha-i-medved/pictures/866737" TargetMode="External"/><Relationship Id="rId5" Type="http://schemas.openxmlformats.org/officeDocument/2006/relationships/hyperlink" Target="http://develop4you.ru/masha-i-medved" TargetMode="External"/><Relationship Id="rId10" Type="http://schemas.openxmlformats.org/officeDocument/2006/relationships/hyperlink" Target="http://fanparty.ru/fanclubs/masha-i-medved/pictures/1627969" TargetMode="External"/><Relationship Id="rId4" Type="http://schemas.openxmlformats.org/officeDocument/2006/relationships/hyperlink" Target="http://www.goodfon.ru/wallpaper/113894.html" TargetMode="External"/><Relationship Id="rId9" Type="http://schemas.openxmlformats.org/officeDocument/2006/relationships/hyperlink" Target="http://fanparty.ru/fanclubs/masha-i-medved/pictures/16279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aatyana.www.nn.ru/users/foto/192357-2011-02-07-1283497337_masha_medved_11_vipusk.09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маша шк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28604"/>
            <a:ext cx="4786346" cy="60007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10" y="714356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/>
                <a:solidFill>
                  <a:srgbClr val="FF0000"/>
                </a:solidFill>
                <a:effectLst/>
              </a:rPr>
              <a:t>              </a:t>
            </a:r>
            <a:r>
              <a:rPr lang="ru-RU" sz="3600" b="1" cap="none" spc="0" dirty="0" smtClean="0">
                <a:ln/>
                <a:effectLst/>
              </a:rPr>
              <a:t>Притяжательный </a:t>
            </a:r>
            <a:r>
              <a:rPr lang="ru-RU" sz="3600" b="1" dirty="0" smtClean="0">
                <a:ln/>
              </a:rPr>
              <a:t>падеж</a:t>
            </a:r>
          </a:p>
          <a:p>
            <a:pPr algn="ctr"/>
            <a:r>
              <a:rPr lang="ru-RU" sz="3600" b="1" cap="none" spc="0" dirty="0" smtClean="0">
                <a:ln/>
                <a:effectLst/>
              </a:rPr>
              <a:t>существительного</a:t>
            </a:r>
            <a:endParaRPr lang="ru-RU" sz="3600" b="1" cap="none" spc="0" dirty="0">
              <a:ln/>
              <a:effectLst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214678" y="2214554"/>
            <a:ext cx="2500330" cy="107157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285992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???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 descr="5097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5276">
            <a:off x="1000100" y="2071678"/>
            <a:ext cx="952500" cy="952500"/>
          </a:xfrm>
          <a:prstGeom prst="rect">
            <a:avLst/>
          </a:prstGeom>
        </p:spPr>
      </p:pic>
      <p:pic>
        <p:nvPicPr>
          <p:cNvPr id="13" name="Рисунок 12" descr="50969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642918"/>
            <a:ext cx="952500" cy="952500"/>
          </a:xfrm>
          <a:prstGeom prst="rect">
            <a:avLst/>
          </a:prstGeom>
        </p:spPr>
      </p:pic>
      <p:pic>
        <p:nvPicPr>
          <p:cNvPr id="14" name="Рисунок 13" descr="50969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2319">
            <a:off x="7375007" y="3374487"/>
            <a:ext cx="952500" cy="952500"/>
          </a:xfrm>
          <a:prstGeom prst="rect">
            <a:avLst/>
          </a:prstGeom>
        </p:spPr>
      </p:pic>
      <p:pic>
        <p:nvPicPr>
          <p:cNvPr id="15" name="Рисунок 14" descr="50970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00068">
            <a:off x="7192522" y="2048994"/>
            <a:ext cx="952500" cy="952500"/>
          </a:xfrm>
          <a:prstGeom prst="rect">
            <a:avLst/>
          </a:prstGeom>
        </p:spPr>
      </p:pic>
      <p:pic>
        <p:nvPicPr>
          <p:cNvPr id="16" name="Рисунок 15" descr="50970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33927">
            <a:off x="774236" y="702807"/>
            <a:ext cx="952500" cy="952500"/>
          </a:xfrm>
          <a:prstGeom prst="rect">
            <a:avLst/>
          </a:prstGeom>
        </p:spPr>
      </p:pic>
      <p:pic>
        <p:nvPicPr>
          <p:cNvPr id="19" name="Рисунок 18" descr="i_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32136">
            <a:off x="7244004" y="4761486"/>
            <a:ext cx="1076325" cy="1428750"/>
          </a:xfrm>
          <a:prstGeom prst="rect">
            <a:avLst/>
          </a:prstGeom>
        </p:spPr>
      </p:pic>
      <p:pic>
        <p:nvPicPr>
          <p:cNvPr id="20" name="Рисунок 19" descr="i_0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802591">
            <a:off x="722311" y="3510304"/>
            <a:ext cx="1428750" cy="8572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71472" y="4429132"/>
            <a:ext cx="16430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Автор: </a:t>
            </a:r>
          </a:p>
          <a:p>
            <a:r>
              <a:rPr lang="ru-RU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Ерастова Т.В.,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английского языка</a:t>
            </a:r>
          </a:p>
          <a:p>
            <a:r>
              <a:rPr lang="ru-RU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МОБУ «</a:t>
            </a:r>
            <a:r>
              <a:rPr lang="ru-RU" sz="1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Рассветская</a:t>
            </a:r>
            <a:r>
              <a:rPr lang="ru-RU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СОШ </a:t>
            </a:r>
            <a:r>
              <a:rPr lang="ru-RU" sz="1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им.В.В.Лапина</a:t>
            </a:r>
            <a:r>
              <a:rPr lang="ru-RU" sz="1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Тульской области, Ленинского района</a:t>
            </a:r>
            <a:endParaRPr lang="ru-RU" sz="1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9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0"/>
            <a:ext cx="3571868" cy="2786058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1785926"/>
            <a:ext cx="5390386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Tim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’s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cat</a:t>
            </a:r>
          </a:p>
          <a:p>
            <a:pPr algn="ctr"/>
            <a:endParaRPr lang="en-US" sz="7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кошка   Тима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>
          <a:xfrm rot="3378399">
            <a:off x="3777038" y="2294147"/>
            <a:ext cx="285752" cy="26351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7693626">
            <a:off x="2906242" y="1913509"/>
            <a:ext cx="397465" cy="33277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857496"/>
            <a:ext cx="271464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Comic Sans MS" pitchFamily="66" charset="0"/>
              </a:rPr>
              <a:t>Обрати внимание на порядок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omic Sans MS" pitchFamily="66" charset="0"/>
              </a:rPr>
              <a:t>слов в русском и английском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Comic Sans MS" pitchFamily="66" charset="0"/>
              </a:rPr>
              <a:t>языках!!! 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6767" y="1500174"/>
            <a:ext cx="9362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ед.ч.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7166"/>
            <a:ext cx="40005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effectLst/>
              </a:rPr>
              <a:t>Существительные во </a:t>
            </a:r>
          </a:p>
          <a:p>
            <a:pPr algn="ctr"/>
            <a:r>
              <a:rPr lang="ru-RU" sz="2400" b="1" u="sng" dirty="0" smtClean="0">
                <a:ln/>
              </a:rPr>
              <a:t>множественном</a:t>
            </a:r>
            <a:r>
              <a:rPr lang="ru-RU" sz="2400" b="1" u="sng" cap="none" spc="0" dirty="0" smtClean="0">
                <a:ln/>
                <a:effectLst/>
              </a:rPr>
              <a:t> числе</a:t>
            </a:r>
          </a:p>
          <a:p>
            <a:pPr algn="ctr"/>
            <a:r>
              <a:rPr lang="ru-RU" sz="2400" b="1" dirty="0" smtClean="0">
                <a:ln/>
              </a:rPr>
              <a:t>образуют притяжательный падеж при помощи </a:t>
            </a:r>
            <a:r>
              <a:rPr lang="ru-RU" sz="2400" b="1" i="1" dirty="0" smtClean="0">
                <a:ln/>
                <a:solidFill>
                  <a:srgbClr val="C21010"/>
                </a:solidFill>
              </a:rPr>
              <a:t>апострофа </a:t>
            </a:r>
            <a:r>
              <a:rPr lang="en-US" sz="3200" b="1" i="1" dirty="0" smtClean="0">
                <a:ln/>
                <a:solidFill>
                  <a:srgbClr val="FF0000"/>
                </a:solidFill>
              </a:rPr>
              <a:t>(‘ )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9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32" y="0"/>
            <a:ext cx="3571868" cy="2786058"/>
          </a:xfrm>
        </p:spPr>
      </p:pic>
      <p:sp>
        <p:nvSpPr>
          <p:cNvPr id="7" name="Прямоугольник 6"/>
          <p:cNvSpPr/>
          <p:nvPr/>
        </p:nvSpPr>
        <p:spPr>
          <a:xfrm>
            <a:off x="103739" y="1785926"/>
            <a:ext cx="561147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boys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’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toys</a:t>
            </a:r>
          </a:p>
          <a:p>
            <a:pPr algn="ctr"/>
            <a:endParaRPr lang="en-US" sz="7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игрушки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мальчиков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>
          <a:xfrm rot="3378399">
            <a:off x="3115615" y="2132470"/>
            <a:ext cx="297115" cy="317012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7693626">
            <a:off x="3461208" y="2133122"/>
            <a:ext cx="304710" cy="32582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857496"/>
            <a:ext cx="271464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Comic Sans MS" pitchFamily="66" charset="0"/>
              </a:rPr>
              <a:t>Обрати внимание на порядок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omic Sans MS" pitchFamily="66" charset="0"/>
              </a:rPr>
              <a:t>слов в русском и английском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Comic Sans MS" pitchFamily="66" charset="0"/>
              </a:rPr>
              <a:t>языках!!! 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1714488"/>
            <a:ext cx="1003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мн.ч.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5072066" cy="285752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7166"/>
            <a:ext cx="400052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effectLst/>
              </a:rPr>
              <a:t>Существительные во </a:t>
            </a:r>
          </a:p>
          <a:p>
            <a:pPr algn="ctr"/>
            <a:r>
              <a:rPr lang="ru-RU" sz="2400" b="1" u="sng" dirty="0" err="1" smtClean="0">
                <a:ln/>
              </a:rPr>
              <a:t>множественом</a:t>
            </a:r>
            <a:r>
              <a:rPr lang="ru-RU" sz="2400" b="1" u="sng" dirty="0" smtClean="0">
                <a:ln/>
              </a:rPr>
              <a:t> </a:t>
            </a:r>
            <a:r>
              <a:rPr lang="ru-RU" sz="2400" b="1" u="sng" cap="none" spc="0" dirty="0" smtClean="0">
                <a:ln/>
                <a:effectLst/>
              </a:rPr>
              <a:t>числе (слова-исключения)</a:t>
            </a:r>
          </a:p>
          <a:p>
            <a:pPr algn="ctr"/>
            <a:r>
              <a:rPr lang="ru-RU" sz="2400" b="1" dirty="0" smtClean="0">
                <a:ln/>
              </a:rPr>
              <a:t>образуют притяжательный падеж при помощи </a:t>
            </a:r>
            <a:r>
              <a:rPr lang="ru-RU" sz="2400" b="1" i="1" dirty="0" smtClean="0">
                <a:ln/>
                <a:solidFill>
                  <a:srgbClr val="C21010"/>
                </a:solidFill>
              </a:rPr>
              <a:t>апострофа и окончания - </a:t>
            </a:r>
            <a:r>
              <a:rPr lang="en-US" sz="2400" b="1" i="1" dirty="0" smtClean="0">
                <a:ln/>
                <a:solidFill>
                  <a:srgbClr val="C21010"/>
                </a:solidFill>
              </a:rPr>
              <a:t>S </a:t>
            </a:r>
            <a:r>
              <a:rPr lang="en-US" sz="2400" b="1" i="1" dirty="0" smtClean="0">
                <a:ln/>
                <a:solidFill>
                  <a:srgbClr val="FF0000"/>
                </a:solidFill>
              </a:rPr>
              <a:t>(‘ S)</a:t>
            </a:r>
            <a:endParaRPr lang="ru-RU" sz="2400" b="1" i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9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0"/>
            <a:ext cx="3357554" cy="2786058"/>
          </a:xfrm>
        </p:spPr>
      </p:pic>
      <p:sp>
        <p:nvSpPr>
          <p:cNvPr id="7" name="Прямоугольник 6"/>
          <p:cNvSpPr/>
          <p:nvPr/>
        </p:nvSpPr>
        <p:spPr>
          <a:xfrm>
            <a:off x="71872" y="1785926"/>
            <a:ext cx="567520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men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’s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hats</a:t>
            </a:r>
          </a:p>
          <a:p>
            <a:pPr algn="ctr"/>
            <a:endParaRPr lang="en-US" sz="7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шляпы     мужчин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Стрелка вниз 7"/>
          <p:cNvSpPr/>
          <p:nvPr/>
        </p:nvSpPr>
        <p:spPr>
          <a:xfrm rot="3378399">
            <a:off x="2913301" y="2264179"/>
            <a:ext cx="316937" cy="261534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7693626">
            <a:off x="3237482" y="2317160"/>
            <a:ext cx="240144" cy="272374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857496"/>
            <a:ext cx="271464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Comic Sans MS" pitchFamily="66" charset="0"/>
              </a:rPr>
              <a:t>Обрати внимание на порядок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omic Sans MS" pitchFamily="66" charset="0"/>
              </a:rPr>
              <a:t>слов в русском и английском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  <a:latin typeface="Comic Sans MS" pitchFamily="66" charset="0"/>
              </a:rPr>
              <a:t>языках!!! 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itchFamily="66" charset="0"/>
              </a:rPr>
              <a:t>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2506" y="1714488"/>
            <a:ext cx="9989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2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</a:t>
            </a:r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ha-i-medved-kartinki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35719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rPr>
              <a:t>Мишка, Мишка! 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</a:rPr>
              <a:t>Я поняла! Поняла!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rPr>
              <a:t>Название страшное, но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</a:rPr>
              <a:t>на самом деле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rPr>
              <a:t>всё так просто!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7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14290"/>
            <a:ext cx="2857520" cy="321471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3643314"/>
            <a:ext cx="7715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FF"/>
                </a:solidFill>
                <a:effectLst/>
              </a:rPr>
              <a:t>А теперь самое время попрактиковаться…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712f0873e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/>
                <a:solidFill>
                  <a:srgbClr val="00B0F0"/>
                </a:solidFill>
                <a:effectLst/>
              </a:rPr>
              <a:t>Давай-давай </a:t>
            </a:r>
            <a:r>
              <a:rPr lang="ru-RU" sz="3600" b="1" dirty="0" smtClean="0">
                <a:ln/>
                <a:solidFill>
                  <a:srgbClr val="00B0F0"/>
                </a:solidFill>
              </a:rPr>
              <a:t>упражняться!!!</a:t>
            </a:r>
            <a:endParaRPr lang="ru-RU" sz="3600" b="1" cap="none" spc="0" dirty="0">
              <a:ln/>
              <a:solidFill>
                <a:srgbClr val="00B0F0"/>
              </a:solidFill>
              <a:effectLst/>
            </a:endParaRPr>
          </a:p>
        </p:txBody>
      </p:sp>
      <p:pic>
        <p:nvPicPr>
          <p:cNvPr id="7" name="Рисунок 6" descr="5097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2143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1428736"/>
            <a:ext cx="32528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8000"/>
                </a:solidFill>
                <a:latin typeface="Comic Sans MS" pitchFamily="66" charset="0"/>
              </a:rPr>
              <a:t>Переведи на</a:t>
            </a:r>
          </a:p>
          <a:p>
            <a:pPr algn="ctr"/>
            <a:r>
              <a:rPr lang="ru-RU" sz="3600" b="1" dirty="0" smtClean="0">
                <a:ln/>
                <a:solidFill>
                  <a:srgbClr val="008000"/>
                </a:solidFill>
                <a:latin typeface="Comic Sans MS" pitchFamily="66" charset="0"/>
              </a:rPr>
              <a:t> английский.</a:t>
            </a:r>
            <a:endParaRPr lang="ru-RU" sz="3600" b="1" cap="none" spc="0" dirty="0">
              <a:ln/>
              <a:effectLst/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786058"/>
            <a:ext cx="33409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Translate into</a:t>
            </a:r>
          </a:p>
          <a:p>
            <a:pPr algn="ctr"/>
            <a:r>
              <a:rPr lang="en-US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 English!</a:t>
            </a:r>
            <a:endParaRPr lang="ru-RU" sz="3600" b="1" cap="none" spc="0" dirty="0">
              <a:ln/>
              <a:solidFill>
                <a:srgbClr val="FF0066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785794"/>
            <a:ext cx="4000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</a:rPr>
              <a:t>п</a:t>
            </a:r>
            <a:r>
              <a:rPr lang="ru-RU" sz="3200" b="1" i="1" cap="none" spc="0" dirty="0" smtClean="0">
                <a:ln/>
                <a:effectLst/>
              </a:rPr>
              <a:t>ортфель Ника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00174"/>
            <a:ext cx="38202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Nick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’s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 schoolbag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785794"/>
            <a:ext cx="4000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</a:rPr>
              <a:t>Карандаши девочек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6421" y="1500174"/>
            <a:ext cx="29017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girls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’</a:t>
            </a:r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 pencils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712f0873e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571480"/>
            <a:ext cx="51716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00B0F0"/>
                </a:solidFill>
                <a:effectLst/>
                <a:latin typeface="Comic Sans MS" pitchFamily="66" charset="0"/>
              </a:rPr>
              <a:t>Давай-давай</a:t>
            </a:r>
          </a:p>
          <a:p>
            <a:pPr algn="ctr"/>
            <a:r>
              <a:rPr lang="ru-RU" sz="6000" b="1" dirty="0" smtClean="0">
                <a:ln/>
                <a:solidFill>
                  <a:srgbClr val="00B0F0"/>
                </a:solidFill>
                <a:latin typeface="Comic Sans MS" pitchFamily="66" charset="0"/>
              </a:rPr>
              <a:t>учиться!!!</a:t>
            </a:r>
            <a:endParaRPr lang="ru-RU" sz="6000" b="1" cap="none" spc="0" dirty="0">
              <a:ln/>
              <a:solidFill>
                <a:srgbClr val="00B0F0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Рисунок 5" descr="5097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0"/>
            <a:ext cx="1785918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480"/>
            <a:ext cx="40005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</a:rPr>
              <a:t>Компьютер моего брата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8751" y="1571612"/>
            <a:ext cx="30764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my brother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’s</a:t>
            </a:r>
          </a:p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 computer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480"/>
            <a:ext cx="4000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</a:rPr>
              <a:t>Собака моего друга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285860"/>
            <a:ext cx="26837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my friend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’s</a:t>
            </a:r>
          </a:p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 dog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480"/>
            <a:ext cx="40005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</a:rPr>
              <a:t>игрушки детей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428736"/>
            <a:ext cx="32079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the children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’s</a:t>
            </a:r>
          </a:p>
          <a:p>
            <a:pPr algn="ctr"/>
            <a:r>
              <a:rPr lang="en-US" sz="3600" b="1" cap="none" spc="0" dirty="0" smtClean="0">
                <a:ln/>
                <a:solidFill>
                  <a:srgbClr val="002060"/>
                </a:solidFill>
                <a:effectLst/>
                <a:latin typeface="Comic Sans MS" pitchFamily="66" charset="0"/>
              </a:rPr>
              <a:t>toys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71480"/>
            <a:ext cx="40005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</a:rPr>
              <a:t>Друзья наших родителей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8275" y="1571612"/>
            <a:ext cx="2860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our parents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  <a:p>
            <a:pPr algn="ctr"/>
            <a:r>
              <a:rPr lang="en-US" sz="3600" b="1" cap="none" spc="0" dirty="0" smtClean="0">
                <a:ln/>
                <a:solidFill>
                  <a:srgbClr val="002060"/>
                </a:solidFill>
                <a:effectLst/>
                <a:latin typeface="Comic Sans MS" pitchFamily="66" charset="0"/>
              </a:rPr>
              <a:t>friends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712f0873e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642918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/>
                <a:solidFill>
                  <a:srgbClr val="00B0F0"/>
                </a:solidFill>
                <a:effectLst/>
              </a:rPr>
              <a:t>Давай-давай </a:t>
            </a:r>
            <a:r>
              <a:rPr lang="ru-RU" sz="3600" b="1" dirty="0" smtClean="0">
                <a:ln/>
                <a:solidFill>
                  <a:srgbClr val="00B0F0"/>
                </a:solidFill>
              </a:rPr>
              <a:t>упражняться!!!</a:t>
            </a:r>
            <a:endParaRPr lang="ru-RU" sz="3600" b="1" cap="none" spc="0" dirty="0">
              <a:ln/>
              <a:solidFill>
                <a:srgbClr val="00B0F0"/>
              </a:solidFill>
              <a:effectLst/>
            </a:endParaRPr>
          </a:p>
        </p:txBody>
      </p:sp>
      <p:pic>
        <p:nvPicPr>
          <p:cNvPr id="7" name="Рисунок 6" descr="5097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0"/>
            <a:ext cx="2000232" cy="2143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1357298"/>
            <a:ext cx="4198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008000"/>
                </a:solidFill>
                <a:latin typeface="Comic Sans MS" pitchFamily="66" charset="0"/>
              </a:rPr>
              <a:t>Исправь ошибки,</a:t>
            </a:r>
          </a:p>
          <a:p>
            <a:pPr algn="ctr"/>
            <a:r>
              <a:rPr lang="ru-RU" sz="3600" b="1" dirty="0" smtClean="0">
                <a:ln/>
                <a:solidFill>
                  <a:srgbClr val="008000"/>
                </a:solidFill>
                <a:latin typeface="Comic Sans MS" pitchFamily="66" charset="0"/>
              </a:rPr>
              <a:t> где необходимо!</a:t>
            </a:r>
            <a:endParaRPr lang="ru-RU" sz="3600" b="1" cap="none" spc="0" dirty="0">
              <a:ln/>
              <a:effectLst/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500306"/>
            <a:ext cx="39725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Correct the</a:t>
            </a:r>
          </a:p>
          <a:p>
            <a:pPr algn="ctr"/>
            <a:r>
              <a:rPr lang="en-US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 mistakes</a:t>
            </a:r>
            <a:r>
              <a:rPr lang="ru-RU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if it is</a:t>
            </a:r>
          </a:p>
          <a:p>
            <a:pPr algn="ctr"/>
            <a:r>
              <a:rPr lang="en-US" sz="3600" b="1" dirty="0" smtClean="0">
                <a:ln/>
                <a:solidFill>
                  <a:srgbClr val="FF0066"/>
                </a:solidFill>
                <a:latin typeface="Comic Sans MS" pitchFamily="66" charset="0"/>
              </a:rPr>
              <a:t>necessary!</a:t>
            </a:r>
            <a:endParaRPr lang="ru-RU" sz="3600" b="1" cap="none" spc="0" dirty="0">
              <a:ln/>
              <a:solidFill>
                <a:srgbClr val="FF0066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571480"/>
            <a:ext cx="3339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my sister’ cat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5005" y="1428736"/>
            <a:ext cx="2815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Arial Narrow" pitchFamily="34" charset="0"/>
              </a:rPr>
              <a:t>my sister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Arial Narrow" pitchFamily="34" charset="0"/>
              </a:rPr>
              <a:t>’s</a:t>
            </a:r>
            <a:r>
              <a:rPr lang="en-US" sz="3600" b="1" dirty="0" smtClean="0">
                <a:ln/>
                <a:latin typeface="Arial Narrow" pitchFamily="34" charset="0"/>
              </a:rPr>
              <a:t> cat</a:t>
            </a:r>
            <a:endParaRPr lang="ru-RU" sz="3600" b="1" cap="none" spc="0" dirty="0">
              <a:ln/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4657" y="571480"/>
            <a:ext cx="33473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his </a:t>
            </a:r>
            <a:r>
              <a:rPr lang="en-US" sz="3600" b="1" dirty="0" err="1" smtClean="0">
                <a:ln/>
                <a:solidFill>
                  <a:srgbClr val="002060"/>
                </a:solidFill>
                <a:latin typeface="Comic Sans MS" pitchFamily="66" charset="0"/>
              </a:rPr>
              <a:t>brothers’s</a:t>
            </a:r>
            <a:endParaRPr lang="en-US" sz="3600" b="1" dirty="0" smtClean="0">
              <a:ln/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US" sz="3600" b="1" cap="none" spc="0" dirty="0" smtClean="0">
                <a:ln/>
                <a:solidFill>
                  <a:srgbClr val="002060"/>
                </a:solidFill>
                <a:effectLst/>
                <a:latin typeface="Comic Sans MS" pitchFamily="66" charset="0"/>
              </a:rPr>
              <a:t>books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3800" y="1500174"/>
            <a:ext cx="25620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Arial Narrow" pitchFamily="34" charset="0"/>
              </a:rPr>
              <a:t>his brothers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Arial Narrow" pitchFamily="34" charset="0"/>
              </a:rPr>
              <a:t>’</a:t>
            </a:r>
            <a:r>
              <a:rPr lang="en-US" sz="3600" b="1" dirty="0" smtClean="0">
                <a:ln/>
                <a:latin typeface="Arial Narrow" pitchFamily="34" charset="0"/>
              </a:rPr>
              <a:t> </a:t>
            </a:r>
          </a:p>
          <a:p>
            <a:pPr algn="ctr"/>
            <a:r>
              <a:rPr lang="en-US" sz="3600" b="1" cap="none" spc="0" dirty="0" smtClean="0">
                <a:ln/>
                <a:effectLst/>
                <a:latin typeface="Arial Narrow" pitchFamily="34" charset="0"/>
              </a:rPr>
              <a:t>books</a:t>
            </a:r>
            <a:endParaRPr lang="ru-RU" sz="3600" b="1" cap="none" spc="0" dirty="0">
              <a:ln/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8008" y="571480"/>
            <a:ext cx="27606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Kate family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8667" y="1500174"/>
            <a:ext cx="26123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Arial Narrow" pitchFamily="34" charset="0"/>
              </a:rPr>
              <a:t>Kate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Arial Narrow" pitchFamily="34" charset="0"/>
              </a:rPr>
              <a:t>’s</a:t>
            </a:r>
            <a:r>
              <a:rPr lang="en-US" sz="3600" b="1" dirty="0" smtClean="0">
                <a:ln/>
                <a:latin typeface="Arial Narrow" pitchFamily="34" charset="0"/>
              </a:rPr>
              <a:t>  family</a:t>
            </a:r>
            <a:endParaRPr lang="ru-RU" sz="3600" b="1" cap="none" spc="0" dirty="0">
              <a:ln/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0609" y="571480"/>
            <a:ext cx="2975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002060"/>
                </a:solidFill>
                <a:latin typeface="Comic Sans MS" pitchFamily="66" charset="0"/>
              </a:rPr>
              <a:t>mice’ cheese</a:t>
            </a:r>
            <a:endParaRPr lang="ru-RU" sz="3600" b="1" cap="none" spc="0" dirty="0">
              <a:ln/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4056" y="1500174"/>
            <a:ext cx="2841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latin typeface="Arial Narrow" pitchFamily="34" charset="0"/>
              </a:rPr>
              <a:t>mice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Arial Narrow" pitchFamily="34" charset="0"/>
              </a:rPr>
              <a:t>’s</a:t>
            </a:r>
            <a:r>
              <a:rPr lang="en-US" sz="3600" b="1" dirty="0" smtClean="0">
                <a:ln/>
                <a:latin typeface="Arial Narrow" pitchFamily="34" charset="0"/>
              </a:rPr>
              <a:t>  cheese</a:t>
            </a:r>
            <a:endParaRPr lang="ru-RU" sz="3600" b="1" cap="none" spc="0" dirty="0">
              <a:ln/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327816937_pp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715016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Good luck! We wish you only good marks!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8" name="Рисунок 7" descr="5096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0"/>
            <a:ext cx="2357422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327816937_pp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715016"/>
            <a:ext cx="8286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Мишка, я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хочу учить английский! Я тут недавно  прочитала про какой-то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притяжательный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падеж существительного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. .. Страшное название!  Зовут же так КОГО-ТО!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Рисунок 7" descr="5096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0"/>
            <a:ext cx="2357422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dirty="0" smtClean="0"/>
              <a:t>Фоны: (обои, картинки  и анимация «Маша и медведь») -</a:t>
            </a:r>
            <a:r>
              <a:rPr lang="en-US" sz="2000" u="sng" dirty="0" smtClean="0">
                <a:hlinkClick r:id="rId2"/>
              </a:rPr>
              <a:t>http</a:t>
            </a:r>
            <a:r>
              <a:rPr lang="ru-RU" sz="2000" u="sng" dirty="0" smtClean="0">
                <a:hlinkClick r:id="rId2"/>
              </a:rPr>
              <a:t>://</a:t>
            </a:r>
            <a:r>
              <a:rPr lang="en-US" sz="2000" u="sng" dirty="0" smtClean="0">
                <a:hlinkClick r:id="rId2"/>
              </a:rPr>
              <a:t>images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err="1" smtClean="0">
                <a:hlinkClick r:id="rId2"/>
              </a:rPr>
              <a:t>yandex</a:t>
            </a:r>
            <a:r>
              <a:rPr lang="ru-RU" sz="2000" u="sng" dirty="0" smtClean="0">
                <a:hlinkClick r:id="rId2"/>
              </a:rPr>
              <a:t>.</a:t>
            </a:r>
            <a:r>
              <a:rPr lang="en-US" sz="2000" u="sng" dirty="0" err="1" smtClean="0">
                <a:hlinkClick r:id="rId2"/>
              </a:rPr>
              <a:t>ru</a:t>
            </a:r>
            <a:r>
              <a:rPr lang="ru-RU" sz="2000" u="sng" dirty="0" smtClean="0">
                <a:hlinkClick r:id="rId2"/>
              </a:rPr>
              <a:t>/</a:t>
            </a:r>
            <a:r>
              <a:rPr lang="en-US" sz="2000" u="sng" dirty="0" err="1" smtClean="0">
                <a:hlinkClick r:id="rId2"/>
              </a:rPr>
              <a:t>yandsearch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u="sng" dirty="0" smtClean="0">
                <a:hlinkClick r:id="rId3"/>
              </a:rPr>
              <a:t>http://www.1366x768.ru/animated-cartoon/94/Masha-and-the-Bear-wallpaper-1366x768.jpg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u="sng" dirty="0" smtClean="0">
                <a:hlinkClick r:id="rId4"/>
              </a:rPr>
              <a:t>http://www.goodfon.ru/wallpaper/113894.html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en-US" sz="2000" u="sng" dirty="0" smtClean="0">
                <a:hlinkClick r:id="rId5"/>
              </a:rPr>
              <a:t>http</a:t>
            </a:r>
            <a:r>
              <a:rPr lang="ru-RU" sz="2000" u="sng" dirty="0" smtClean="0">
                <a:hlinkClick r:id="rId5"/>
              </a:rPr>
              <a:t>://</a:t>
            </a:r>
            <a:r>
              <a:rPr lang="en-US" sz="2000" u="sng" dirty="0" smtClean="0">
                <a:hlinkClick r:id="rId5"/>
              </a:rPr>
              <a:t>develop</a:t>
            </a:r>
            <a:r>
              <a:rPr lang="ru-RU" sz="2000" u="sng" dirty="0" smtClean="0">
                <a:hlinkClick r:id="rId5"/>
              </a:rPr>
              <a:t>4</a:t>
            </a:r>
            <a:r>
              <a:rPr lang="en-US" sz="2000" u="sng" dirty="0" smtClean="0">
                <a:hlinkClick r:id="rId5"/>
              </a:rPr>
              <a:t>you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ru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err="1" smtClean="0">
                <a:hlinkClick r:id="rId5"/>
              </a:rPr>
              <a:t>masha</a:t>
            </a:r>
            <a:r>
              <a:rPr lang="ru-RU" sz="2000" u="sng" dirty="0" smtClean="0">
                <a:hlinkClick r:id="rId5"/>
              </a:rPr>
              <a:t>-</a:t>
            </a:r>
            <a:r>
              <a:rPr lang="en-US" sz="2000" u="sng" dirty="0" err="1" smtClean="0">
                <a:hlinkClick r:id="rId5"/>
              </a:rPr>
              <a:t>i</a:t>
            </a:r>
            <a:r>
              <a:rPr lang="ru-RU" sz="2000" u="sng" dirty="0" smtClean="0">
                <a:hlinkClick r:id="rId5"/>
              </a:rPr>
              <a:t>-</a:t>
            </a:r>
            <a:r>
              <a:rPr lang="en-US" sz="2000" u="sng" dirty="0" err="1" smtClean="0">
                <a:hlinkClick r:id="rId5"/>
              </a:rPr>
              <a:t>medved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en-US" sz="2000" u="sng" dirty="0" smtClean="0">
                <a:hlinkClick r:id="rId6"/>
              </a:rPr>
              <a:t>http</a:t>
            </a:r>
            <a:r>
              <a:rPr lang="ru-RU" sz="2000" u="sng" dirty="0" smtClean="0">
                <a:hlinkClick r:id="rId6"/>
              </a:rPr>
              <a:t>://</a:t>
            </a:r>
            <a:r>
              <a:rPr lang="en-US" sz="2000" u="sng" dirty="0" err="1" smtClean="0">
                <a:hlinkClick r:id="rId6"/>
              </a:rPr>
              <a:t>fanparty</a:t>
            </a:r>
            <a:r>
              <a:rPr lang="ru-RU" sz="2000" u="sng" dirty="0" smtClean="0">
                <a:hlinkClick r:id="rId6"/>
              </a:rPr>
              <a:t>.</a:t>
            </a:r>
            <a:r>
              <a:rPr lang="en-US" sz="2000" u="sng" dirty="0" err="1" smtClean="0">
                <a:hlinkClick r:id="rId6"/>
              </a:rPr>
              <a:t>ru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err="1" smtClean="0">
                <a:hlinkClick r:id="rId6"/>
              </a:rPr>
              <a:t>fanclubs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err="1" smtClean="0">
                <a:hlinkClick r:id="rId6"/>
              </a:rPr>
              <a:t>masha</a:t>
            </a:r>
            <a:r>
              <a:rPr lang="ru-RU" sz="2000" u="sng" dirty="0" smtClean="0">
                <a:hlinkClick r:id="rId6"/>
              </a:rPr>
              <a:t>-</a:t>
            </a:r>
            <a:r>
              <a:rPr lang="en-US" sz="2000" u="sng" dirty="0" err="1" smtClean="0">
                <a:hlinkClick r:id="rId6"/>
              </a:rPr>
              <a:t>i</a:t>
            </a:r>
            <a:r>
              <a:rPr lang="ru-RU" sz="2000" u="sng" dirty="0" smtClean="0">
                <a:hlinkClick r:id="rId6"/>
              </a:rPr>
              <a:t>-</a:t>
            </a:r>
            <a:r>
              <a:rPr lang="en-US" sz="2000" u="sng" dirty="0" err="1" smtClean="0">
                <a:hlinkClick r:id="rId6"/>
              </a:rPr>
              <a:t>medved</a:t>
            </a:r>
            <a:r>
              <a:rPr lang="ru-RU" sz="2000" u="sng" dirty="0" smtClean="0">
                <a:hlinkClick r:id="rId6"/>
              </a:rPr>
              <a:t>/</a:t>
            </a:r>
            <a:r>
              <a:rPr lang="en-US" sz="2000" u="sng" dirty="0" smtClean="0">
                <a:hlinkClick r:id="rId6"/>
              </a:rPr>
              <a:t>pictures</a:t>
            </a:r>
            <a:r>
              <a:rPr lang="ru-RU" sz="2000" u="sng" dirty="0" smtClean="0">
                <a:hlinkClick r:id="rId6"/>
              </a:rPr>
              <a:t>/866737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en-US" sz="2000" u="sng" dirty="0" smtClean="0">
                <a:hlinkClick r:id="rId7"/>
              </a:rPr>
              <a:t>http</a:t>
            </a:r>
            <a:r>
              <a:rPr lang="ru-RU" sz="2000" u="sng" dirty="0" smtClean="0">
                <a:hlinkClick r:id="rId7"/>
              </a:rPr>
              <a:t>://</a:t>
            </a:r>
            <a:r>
              <a:rPr lang="en-US" sz="2000" u="sng" dirty="0" err="1" smtClean="0">
                <a:hlinkClick r:id="rId7"/>
              </a:rPr>
              <a:t>fanparty</a:t>
            </a:r>
            <a:r>
              <a:rPr lang="ru-RU" sz="2000" u="sng" dirty="0" smtClean="0">
                <a:hlinkClick r:id="rId7"/>
              </a:rPr>
              <a:t>.</a:t>
            </a:r>
            <a:r>
              <a:rPr lang="en-US" sz="2000" u="sng" dirty="0" err="1" smtClean="0">
                <a:hlinkClick r:id="rId7"/>
              </a:rPr>
              <a:t>ru</a:t>
            </a:r>
            <a:r>
              <a:rPr lang="ru-RU" sz="2000" u="sng" dirty="0" smtClean="0">
                <a:hlinkClick r:id="rId7"/>
              </a:rPr>
              <a:t>/</a:t>
            </a:r>
            <a:r>
              <a:rPr lang="en-US" sz="2000" u="sng" dirty="0" err="1" smtClean="0">
                <a:hlinkClick r:id="rId7"/>
              </a:rPr>
              <a:t>fanclubs</a:t>
            </a:r>
            <a:r>
              <a:rPr lang="ru-RU" sz="2000" u="sng" dirty="0" smtClean="0">
                <a:hlinkClick r:id="rId7"/>
              </a:rPr>
              <a:t>/</a:t>
            </a:r>
            <a:r>
              <a:rPr lang="en-US" sz="2000" u="sng" dirty="0" err="1" smtClean="0">
                <a:hlinkClick r:id="rId7"/>
              </a:rPr>
              <a:t>masha</a:t>
            </a:r>
            <a:r>
              <a:rPr lang="ru-RU" sz="2000" u="sng" dirty="0" smtClean="0">
                <a:hlinkClick r:id="rId7"/>
              </a:rPr>
              <a:t>-</a:t>
            </a:r>
            <a:r>
              <a:rPr lang="en-US" sz="2000" u="sng" dirty="0" err="1" smtClean="0">
                <a:hlinkClick r:id="rId7"/>
              </a:rPr>
              <a:t>i</a:t>
            </a:r>
            <a:r>
              <a:rPr lang="ru-RU" sz="2000" u="sng" dirty="0" smtClean="0">
                <a:hlinkClick r:id="rId7"/>
              </a:rPr>
              <a:t>-</a:t>
            </a:r>
            <a:r>
              <a:rPr lang="en-US" sz="2000" u="sng" dirty="0" err="1" smtClean="0">
                <a:hlinkClick r:id="rId7"/>
              </a:rPr>
              <a:t>medved</a:t>
            </a:r>
            <a:r>
              <a:rPr lang="ru-RU" sz="2000" u="sng" dirty="0" smtClean="0">
                <a:hlinkClick r:id="rId7"/>
              </a:rPr>
              <a:t>/</a:t>
            </a:r>
            <a:r>
              <a:rPr lang="en-US" sz="2000" u="sng" dirty="0" smtClean="0">
                <a:hlinkClick r:id="rId7"/>
              </a:rPr>
              <a:t>pictures</a:t>
            </a:r>
            <a:r>
              <a:rPr lang="ru-RU" sz="2000" u="sng" dirty="0" smtClean="0">
                <a:hlinkClick r:id="rId7"/>
              </a:rPr>
              <a:t>/1627972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u="sng" dirty="0" smtClean="0">
                <a:hlinkClick r:id="rId8"/>
              </a:rPr>
              <a:t>http</a:t>
            </a:r>
            <a:r>
              <a:rPr lang="ru-RU" sz="2000" u="sng" dirty="0" smtClean="0">
                <a:hlinkClick r:id="rId8"/>
              </a:rPr>
              <a:t>://</a:t>
            </a:r>
            <a:r>
              <a:rPr lang="en-US" sz="2000" u="sng" dirty="0" err="1" smtClean="0">
                <a:hlinkClick r:id="rId8"/>
              </a:rPr>
              <a:t>fanparty</a:t>
            </a:r>
            <a:r>
              <a:rPr lang="ru-RU" sz="2000" u="sng" dirty="0" smtClean="0">
                <a:hlinkClick r:id="rId8"/>
              </a:rPr>
              <a:t>.</a:t>
            </a:r>
            <a:r>
              <a:rPr lang="en-US" sz="2000" u="sng" dirty="0" err="1" smtClean="0">
                <a:hlinkClick r:id="rId8"/>
              </a:rPr>
              <a:t>ru</a:t>
            </a:r>
            <a:r>
              <a:rPr lang="ru-RU" sz="2000" u="sng" dirty="0" smtClean="0">
                <a:hlinkClick r:id="rId8"/>
              </a:rPr>
              <a:t>/</a:t>
            </a:r>
            <a:r>
              <a:rPr lang="en-US" sz="2000" u="sng" dirty="0" err="1" smtClean="0">
                <a:hlinkClick r:id="rId8"/>
              </a:rPr>
              <a:t>fanclubs</a:t>
            </a:r>
            <a:r>
              <a:rPr lang="ru-RU" sz="2000" u="sng" dirty="0" smtClean="0">
                <a:hlinkClick r:id="rId8"/>
              </a:rPr>
              <a:t>/</a:t>
            </a:r>
            <a:r>
              <a:rPr lang="en-US" sz="2000" u="sng" dirty="0" err="1" smtClean="0">
                <a:hlinkClick r:id="rId8"/>
              </a:rPr>
              <a:t>masha</a:t>
            </a:r>
            <a:r>
              <a:rPr lang="ru-RU" sz="2000" u="sng" dirty="0" smtClean="0">
                <a:hlinkClick r:id="rId8"/>
              </a:rPr>
              <a:t>-</a:t>
            </a:r>
            <a:r>
              <a:rPr lang="en-US" sz="2000" u="sng" dirty="0" err="1" smtClean="0">
                <a:hlinkClick r:id="rId8"/>
              </a:rPr>
              <a:t>i</a:t>
            </a:r>
            <a:r>
              <a:rPr lang="ru-RU" sz="2000" u="sng" dirty="0" smtClean="0">
                <a:hlinkClick r:id="rId8"/>
              </a:rPr>
              <a:t>-</a:t>
            </a:r>
            <a:r>
              <a:rPr lang="en-US" sz="2000" u="sng" dirty="0" err="1" smtClean="0">
                <a:hlinkClick r:id="rId8"/>
              </a:rPr>
              <a:t>medved</a:t>
            </a:r>
            <a:r>
              <a:rPr lang="ru-RU" sz="2000" u="sng" dirty="0" smtClean="0">
                <a:hlinkClick r:id="rId8"/>
              </a:rPr>
              <a:t>/</a:t>
            </a:r>
            <a:r>
              <a:rPr lang="en-US" sz="2000" u="sng" dirty="0" smtClean="0">
                <a:hlinkClick r:id="rId8"/>
              </a:rPr>
              <a:t>pictures</a:t>
            </a:r>
            <a:r>
              <a:rPr lang="ru-RU" sz="2000" u="sng" dirty="0" smtClean="0">
                <a:hlinkClick r:id="rId8"/>
              </a:rPr>
              <a:t>/1627975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u="sng" dirty="0" smtClean="0">
                <a:hlinkClick r:id="rId9"/>
              </a:rPr>
              <a:t>http</a:t>
            </a:r>
            <a:r>
              <a:rPr lang="ru-RU" sz="2000" u="sng" dirty="0" smtClean="0">
                <a:hlinkClick r:id="rId9"/>
              </a:rPr>
              <a:t>://</a:t>
            </a:r>
            <a:r>
              <a:rPr lang="en-US" sz="2000" u="sng" dirty="0" err="1" smtClean="0">
                <a:hlinkClick r:id="rId9"/>
              </a:rPr>
              <a:t>fanparty</a:t>
            </a:r>
            <a:r>
              <a:rPr lang="ru-RU" sz="2000" u="sng" dirty="0" smtClean="0">
                <a:hlinkClick r:id="rId9"/>
              </a:rPr>
              <a:t>.</a:t>
            </a:r>
            <a:r>
              <a:rPr lang="en-US" sz="2000" u="sng" dirty="0" err="1" smtClean="0">
                <a:hlinkClick r:id="rId9"/>
              </a:rPr>
              <a:t>ru</a:t>
            </a:r>
            <a:r>
              <a:rPr lang="ru-RU" sz="2000" u="sng" dirty="0" smtClean="0">
                <a:hlinkClick r:id="rId9"/>
              </a:rPr>
              <a:t>/</a:t>
            </a:r>
            <a:r>
              <a:rPr lang="en-US" sz="2000" u="sng" dirty="0" err="1" smtClean="0">
                <a:hlinkClick r:id="rId9"/>
              </a:rPr>
              <a:t>fanclubs</a:t>
            </a:r>
            <a:r>
              <a:rPr lang="ru-RU" sz="2000" u="sng" dirty="0" smtClean="0">
                <a:hlinkClick r:id="rId9"/>
              </a:rPr>
              <a:t>/</a:t>
            </a:r>
            <a:r>
              <a:rPr lang="en-US" sz="2000" u="sng" dirty="0" err="1" smtClean="0">
                <a:hlinkClick r:id="rId9"/>
              </a:rPr>
              <a:t>masha</a:t>
            </a:r>
            <a:r>
              <a:rPr lang="ru-RU" sz="2000" u="sng" dirty="0" smtClean="0">
                <a:hlinkClick r:id="rId9"/>
              </a:rPr>
              <a:t>-</a:t>
            </a:r>
            <a:r>
              <a:rPr lang="en-US" sz="2000" u="sng" dirty="0" err="1" smtClean="0">
                <a:hlinkClick r:id="rId9"/>
              </a:rPr>
              <a:t>i</a:t>
            </a:r>
            <a:r>
              <a:rPr lang="ru-RU" sz="2000" u="sng" dirty="0" smtClean="0">
                <a:hlinkClick r:id="rId9"/>
              </a:rPr>
              <a:t>-</a:t>
            </a:r>
            <a:r>
              <a:rPr lang="en-US" sz="2000" u="sng" dirty="0" err="1" smtClean="0">
                <a:hlinkClick r:id="rId9"/>
              </a:rPr>
              <a:t>medved</a:t>
            </a:r>
            <a:r>
              <a:rPr lang="ru-RU" sz="2000" u="sng" dirty="0" smtClean="0">
                <a:hlinkClick r:id="rId9"/>
              </a:rPr>
              <a:t>/</a:t>
            </a:r>
            <a:r>
              <a:rPr lang="en-US" sz="2000" u="sng" dirty="0" smtClean="0">
                <a:hlinkClick r:id="rId9"/>
              </a:rPr>
              <a:t>pictures</a:t>
            </a:r>
            <a:r>
              <a:rPr lang="ru-RU" sz="2000" u="sng" dirty="0" smtClean="0">
                <a:hlinkClick r:id="rId9"/>
              </a:rPr>
              <a:t>/1627976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u="sng" dirty="0" smtClean="0">
                <a:hlinkClick r:id="rId10"/>
              </a:rPr>
              <a:t>http</a:t>
            </a:r>
            <a:r>
              <a:rPr lang="ru-RU" sz="2000" u="sng" dirty="0" smtClean="0">
                <a:hlinkClick r:id="rId10"/>
              </a:rPr>
              <a:t>://</a:t>
            </a:r>
            <a:r>
              <a:rPr lang="en-US" sz="2000" u="sng" dirty="0" err="1" smtClean="0">
                <a:hlinkClick r:id="rId10"/>
              </a:rPr>
              <a:t>fanparty</a:t>
            </a:r>
            <a:r>
              <a:rPr lang="ru-RU" sz="2000" u="sng" dirty="0" smtClean="0">
                <a:hlinkClick r:id="rId10"/>
              </a:rPr>
              <a:t>.</a:t>
            </a:r>
            <a:r>
              <a:rPr lang="en-US" sz="2000" u="sng" dirty="0" err="1" smtClean="0">
                <a:hlinkClick r:id="rId10"/>
              </a:rPr>
              <a:t>ru</a:t>
            </a:r>
            <a:r>
              <a:rPr lang="ru-RU" sz="2000" u="sng" dirty="0" smtClean="0">
                <a:hlinkClick r:id="rId10"/>
              </a:rPr>
              <a:t>/</a:t>
            </a:r>
            <a:r>
              <a:rPr lang="en-US" sz="2000" u="sng" dirty="0" err="1" smtClean="0">
                <a:hlinkClick r:id="rId10"/>
              </a:rPr>
              <a:t>fanclubs</a:t>
            </a:r>
            <a:r>
              <a:rPr lang="ru-RU" sz="2000" u="sng" dirty="0" smtClean="0">
                <a:hlinkClick r:id="rId10"/>
              </a:rPr>
              <a:t>/</a:t>
            </a:r>
            <a:r>
              <a:rPr lang="en-US" sz="2000" u="sng" dirty="0" err="1" smtClean="0">
                <a:hlinkClick r:id="rId10"/>
              </a:rPr>
              <a:t>masha</a:t>
            </a:r>
            <a:r>
              <a:rPr lang="ru-RU" sz="2000" u="sng" dirty="0" smtClean="0">
                <a:hlinkClick r:id="rId10"/>
              </a:rPr>
              <a:t>-</a:t>
            </a:r>
            <a:r>
              <a:rPr lang="en-US" sz="2000" u="sng" dirty="0" err="1" smtClean="0">
                <a:hlinkClick r:id="rId10"/>
              </a:rPr>
              <a:t>i</a:t>
            </a:r>
            <a:r>
              <a:rPr lang="ru-RU" sz="2000" u="sng" dirty="0" smtClean="0">
                <a:hlinkClick r:id="rId10"/>
              </a:rPr>
              <a:t>-</a:t>
            </a:r>
            <a:r>
              <a:rPr lang="en-US" sz="2000" u="sng" dirty="0" err="1" smtClean="0">
                <a:hlinkClick r:id="rId10"/>
              </a:rPr>
              <a:t>medved</a:t>
            </a:r>
            <a:r>
              <a:rPr lang="ru-RU" sz="2000" u="sng" dirty="0" smtClean="0">
                <a:hlinkClick r:id="rId10"/>
              </a:rPr>
              <a:t>/</a:t>
            </a:r>
            <a:r>
              <a:rPr lang="en-US" sz="2000" u="sng" dirty="0" smtClean="0">
                <a:hlinkClick r:id="rId10"/>
              </a:rPr>
              <a:t>pictures</a:t>
            </a:r>
            <a:r>
              <a:rPr lang="ru-RU" sz="2000" u="sng" dirty="0" smtClean="0">
                <a:hlinkClick r:id="rId10"/>
              </a:rPr>
              <a:t>/1627969</a:t>
            </a:r>
            <a:r>
              <a:rPr lang="en-US" sz="2000" u="sng" dirty="0" smtClean="0"/>
              <a:t/>
            </a:r>
            <a:br>
              <a:rPr lang="en-US" sz="2000" u="sng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Авторское содержание </a:t>
            </a:r>
            <a:r>
              <a:rPr lang="ru-RU" sz="2000" dirty="0" smtClean="0"/>
              <a:t>материала</a:t>
            </a:r>
            <a:r>
              <a:rPr lang="en-US" sz="2000" dirty="0" smtClean="0"/>
              <a:t> (</a:t>
            </a:r>
            <a:r>
              <a:rPr lang="ru-RU" sz="2000" smtClean="0"/>
              <a:t>Ерастова Т.В.)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3214687"/>
            <a:ext cx="8229600" cy="28575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327816937_pp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715016"/>
            <a:ext cx="81438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Мишка, а ты знаешь, КТО такой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притяжательный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падеж существительного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???  Расскажи!  Расскажи!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 descr="5097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9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428604"/>
            <a:ext cx="34158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rgbClr val="FFFF00"/>
                </a:solidFill>
                <a:effectLst/>
              </a:rPr>
              <a:t>В английском языке</a:t>
            </a:r>
          </a:p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притяжательный падеж</a:t>
            </a:r>
          </a:p>
          <a:p>
            <a:pPr algn="ctr"/>
            <a:r>
              <a:rPr lang="ru-RU" sz="2400" b="1" cap="none" spc="0" dirty="0" smtClean="0">
                <a:ln/>
                <a:solidFill>
                  <a:srgbClr val="FFFF00"/>
                </a:solidFill>
                <a:effectLst/>
              </a:rPr>
              <a:t>существительного</a:t>
            </a:r>
          </a:p>
          <a:p>
            <a:pPr algn="ctr"/>
            <a:r>
              <a:rPr lang="ru-RU" sz="2400" b="1" dirty="0" smtClean="0">
                <a:ln/>
                <a:solidFill>
                  <a:srgbClr val="FFFF00"/>
                </a:solidFill>
              </a:rPr>
              <a:t>показывает, </a:t>
            </a:r>
            <a:r>
              <a:rPr lang="ru-RU" sz="2400" b="1" i="1" dirty="0" smtClean="0">
                <a:ln/>
                <a:solidFill>
                  <a:srgbClr val="FFFF00"/>
                </a:solidFill>
              </a:rPr>
              <a:t>кому </a:t>
            </a:r>
          </a:p>
          <a:p>
            <a:pPr algn="ctr"/>
            <a:r>
              <a:rPr lang="ru-RU" sz="2400" b="1" i="1" dirty="0" smtClean="0">
                <a:ln/>
                <a:solidFill>
                  <a:srgbClr val="FFFF00"/>
                </a:solidFill>
              </a:rPr>
              <a:t>принадлежит</a:t>
            </a:r>
          </a:p>
          <a:p>
            <a:pPr algn="ctr"/>
            <a:r>
              <a:rPr lang="ru-RU" sz="2400" b="1" i="1" cap="none" spc="0" dirty="0" smtClean="0">
                <a:ln/>
                <a:solidFill>
                  <a:srgbClr val="FFFF00"/>
                </a:solidFill>
                <a:effectLst/>
              </a:rPr>
              <a:t>предмет, вещь.</a:t>
            </a:r>
            <a:endParaRPr lang="ru-RU" sz="2400" b="1" i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327816937_pp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72140"/>
            <a:ext cx="9144000" cy="12858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715016"/>
            <a:ext cx="84714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Мишка, а как он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образуется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 этот </a:t>
            </a:r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притяжательный</a:t>
            </a:r>
          </a:p>
          <a:p>
            <a:pPr algn="ctr"/>
            <a:r>
              <a:rPr lang="ru-RU" sz="2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 падеж существительного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??? Расскажи!  Расскажи!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8" name="Рисунок 7" descr="5097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0"/>
            <a:ext cx="228598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91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64331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Картинка 2 из 34367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338" r="9338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721114"/>
            <a:ext cx="3286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0" y="214290"/>
            <a:ext cx="4714908" cy="2714644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7166"/>
            <a:ext cx="40005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effectLst/>
              </a:rPr>
              <a:t>Существительные в </a:t>
            </a:r>
          </a:p>
          <a:p>
            <a:pPr algn="ctr"/>
            <a:r>
              <a:rPr lang="ru-RU" sz="2400" b="1" u="sng" dirty="0" smtClean="0">
                <a:ln/>
              </a:rPr>
              <a:t>е</a:t>
            </a:r>
            <a:r>
              <a:rPr lang="ru-RU" sz="2400" b="1" u="sng" cap="none" spc="0" dirty="0" smtClean="0">
                <a:ln/>
                <a:effectLst/>
              </a:rPr>
              <a:t>динственном числе</a:t>
            </a:r>
          </a:p>
          <a:p>
            <a:pPr algn="ctr"/>
            <a:r>
              <a:rPr lang="ru-RU" sz="2400" b="1" dirty="0" smtClean="0">
                <a:ln/>
              </a:rPr>
              <a:t>образуют притяжательный падеж при помощи </a:t>
            </a:r>
            <a:r>
              <a:rPr lang="ru-RU" sz="2400" b="1" i="1" dirty="0" smtClean="0">
                <a:ln/>
                <a:solidFill>
                  <a:srgbClr val="C21010"/>
                </a:solidFill>
              </a:rPr>
              <a:t>апострофа и окончания - </a:t>
            </a:r>
            <a:r>
              <a:rPr lang="en-US" sz="3200" b="1" i="1" dirty="0" smtClean="0">
                <a:ln/>
                <a:solidFill>
                  <a:srgbClr val="C21010"/>
                </a:solidFill>
              </a:rPr>
              <a:t>S</a:t>
            </a:r>
            <a:r>
              <a:rPr lang="en-US" sz="2400" b="1" i="1" dirty="0" smtClean="0">
                <a:ln/>
                <a:solidFill>
                  <a:srgbClr val="C21010"/>
                </a:solidFill>
              </a:rPr>
              <a:t> </a:t>
            </a:r>
            <a:r>
              <a:rPr lang="en-US" sz="3200" b="1" i="1" dirty="0" smtClean="0">
                <a:ln/>
                <a:solidFill>
                  <a:srgbClr val="FF0000"/>
                </a:solidFill>
              </a:rPr>
              <a:t>(‘ S)</a:t>
            </a:r>
            <a:endParaRPr lang="ru-RU" sz="3200" b="1" i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364</Words>
  <Application>Microsoft Office PowerPoint</Application>
  <PresentationFormat>Экран (4:3)</PresentationFormat>
  <Paragraphs>108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Фоны: (обои, картинки  и анимация «Маша и медведь») -http://images.yandex.ru/yandsearch   http://www.1366x768.ru/animated-cartoon/94/Masha-and-the-Bear-wallpaper-1366x768.jpg  http://www.goodfon.ru/wallpaper/113894.html  http://develop4you.ru/masha-i-medved  http://fanparty.ru/fanclubs/masha-i-medved/pictures/866737  http://fanparty.ru/fanclubs/masha-i-medved/pictures/1627972 http://fanparty.ru/fanclubs/masha-i-medved/pictures/1627975 http://fanparty.ru/fanclubs/masha-i-medved/pictures/1627976 http://fanparty.ru/fanclubs/masha-i-medved/pictures/1627969  Авторское содержание материала (Ерастова Т.В.) </vt:lpstr>
    </vt:vector>
  </TitlesOfParts>
  <Company>Ер@sтоВы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yay</dc:creator>
  <cp:lastModifiedBy>Tanya</cp:lastModifiedBy>
  <cp:revision>51</cp:revision>
  <dcterms:created xsi:type="dcterms:W3CDTF">2012-02-01T20:21:15Z</dcterms:created>
  <dcterms:modified xsi:type="dcterms:W3CDTF">2013-03-04T18:54:07Z</dcterms:modified>
</cp:coreProperties>
</file>