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91" r:id="rId5"/>
    <p:sldId id="261" r:id="rId6"/>
    <p:sldId id="282" r:id="rId7"/>
    <p:sldId id="263" r:id="rId8"/>
    <p:sldId id="265" r:id="rId9"/>
    <p:sldId id="292" r:id="rId10"/>
    <p:sldId id="295" r:id="rId11"/>
    <p:sldId id="272" r:id="rId12"/>
    <p:sldId id="273" r:id="rId13"/>
    <p:sldId id="266" r:id="rId14"/>
    <p:sldId id="269" r:id="rId15"/>
    <p:sldId id="267" r:id="rId16"/>
    <p:sldId id="270" r:id="rId17"/>
    <p:sldId id="268" r:id="rId18"/>
    <p:sldId id="271" r:id="rId19"/>
    <p:sldId id="275" r:id="rId20"/>
    <p:sldId id="276" r:id="rId21"/>
    <p:sldId id="283" r:id="rId22"/>
    <p:sldId id="278" r:id="rId23"/>
    <p:sldId id="277" r:id="rId24"/>
    <p:sldId id="288" r:id="rId25"/>
    <p:sldId id="289" r:id="rId26"/>
    <p:sldId id="281" r:id="rId27"/>
    <p:sldId id="279" r:id="rId28"/>
    <p:sldId id="284" r:id="rId29"/>
    <p:sldId id="285" r:id="rId30"/>
    <p:sldId id="294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CC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428875" y="908050"/>
            <a:ext cx="6072188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 </a:t>
            </a:r>
            <a:r>
              <a:rPr lang="ru-RU" sz="72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Математика </a:t>
            </a:r>
            <a:endParaRPr lang="ru-RU" sz="7200" b="1" i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ru-RU" sz="72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   в </a:t>
            </a:r>
            <a:r>
              <a:rPr lang="ru-RU" sz="7200" b="1" i="1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4</a:t>
            </a:r>
            <a:r>
              <a:rPr lang="ru-RU" sz="72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 «Г» </a:t>
            </a:r>
            <a:r>
              <a:rPr lang="ru-RU" sz="7200" b="1" i="1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классе </a:t>
            </a:r>
            <a:endParaRPr lang="ru-RU" sz="72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9144000" cy="3357585"/>
          </a:xfrm>
        </p:spPr>
        <p:txBody>
          <a:bodyPr>
            <a:normAutofit/>
          </a:bodyPr>
          <a:lstStyle/>
          <a:p>
            <a:pPr algn="l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572    420	470	  830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30252- (30240 · 97 – 30240 · 96) =</a:t>
            </a:r>
            <a:r>
              <a:rPr lang="ru-RU" sz="800" b="1" dirty="0" smtClean="0">
                <a:solidFill>
                  <a:srgbClr val="002060"/>
                </a:solidFill>
              </a:rPr>
              <a:t/>
            </a:r>
            <a:br>
              <a:rPr lang="ru-RU" sz="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/>
              <a:t>28254 – (28230 · 59 – 28230 · 58) =</a:t>
            </a: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00B050"/>
                </a:solidFill>
              </a:rPr>
              <a:t>(732 ·48 + 478 · 83) · (33 ·11 – 363)</a:t>
            </a:r>
            <a:r>
              <a:rPr lang="ru-RU" sz="800" b="1" dirty="0" smtClean="0">
                <a:solidFill>
                  <a:srgbClr val="00B050"/>
                </a:solidFill>
              </a:rPr>
              <a:t/>
            </a:r>
            <a:br>
              <a:rPr lang="ru-RU" sz="800" b="1" dirty="0" smtClean="0">
                <a:solidFill>
                  <a:srgbClr val="00B050"/>
                </a:solidFill>
              </a:rPr>
            </a:br>
            <a:r>
              <a:rPr lang="ru-RU" sz="4800" b="1" dirty="0" smtClean="0">
                <a:solidFill>
                  <a:srgbClr val="00B050"/>
                </a:solidFill>
              </a:rPr>
              <a:t>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7030A0"/>
                </a:solidFill>
              </a:rPr>
              <a:t>(249·21-249·20):3=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12   24   0   83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№1</a:t>
            </a:r>
            <a:br>
              <a:rPr lang="ru-RU" dirty="0" smtClean="0"/>
            </a:br>
            <a:r>
              <a:rPr lang="ru-RU" dirty="0" smtClean="0"/>
              <a:t> Школьная библиотека получила 32 пачки учебников русского языка по 8 штук в каждой и несколько пачек учебников математики по 10 штук. Всего было получено 516 учебников. Сколько пачек учебников по математике получила библиотека?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15475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(516-8·32):10=26(п.)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№2</a:t>
            </a:r>
            <a:br>
              <a:rPr lang="ru-RU" dirty="0" smtClean="0"/>
            </a:br>
            <a:r>
              <a:rPr lang="ru-RU" dirty="0" smtClean="0"/>
              <a:t> С опытного участка собрали </a:t>
            </a:r>
            <a:br>
              <a:rPr lang="ru-RU" dirty="0" smtClean="0"/>
            </a:br>
            <a:r>
              <a:rPr lang="ru-RU" dirty="0" smtClean="0"/>
              <a:t>852 кг помидоров, а с обычного участка в 3 раза меньше, чем с опытного. Все помидоры разложили в ящики по 8кг в каждый. Сколько потребовалось ящиков?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40444"/>
          </a:xfrm>
        </p:spPr>
        <p:txBody>
          <a:bodyPr>
            <a:normAutofit/>
          </a:bodyPr>
          <a:lstStyle/>
          <a:p>
            <a:pPr algn="l"/>
            <a:r>
              <a:rPr lang="ru-RU" sz="7200" dirty="0" smtClean="0"/>
              <a:t>(852+852:3):8=142(</a:t>
            </a:r>
            <a:r>
              <a:rPr lang="ru-RU" sz="7200" dirty="0" err="1" smtClean="0"/>
              <a:t>ящ</a:t>
            </a:r>
            <a:r>
              <a:rPr lang="ru-RU" sz="7200" dirty="0" smtClean="0"/>
              <a:t>.)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№3</a:t>
            </a:r>
            <a:br>
              <a:rPr lang="ru-RU" dirty="0" smtClean="0"/>
            </a:br>
            <a:r>
              <a:rPr lang="ru-RU" dirty="0" smtClean="0"/>
              <a:t> В овощехранилище было 6т овощей. В магазин отправили 22 ящика моркови по 30кг в каждом и 80 мешков картофеля по 50кг в каждом. Сколько килограммов овощей осталось в овощехранилище?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6000-(30·22+50·80)=1т 340 кг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487" y="857232"/>
            <a:ext cx="564357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Блиц- турнир</a:t>
            </a:r>
          </a:p>
          <a:p>
            <a:pPr algn="ctr"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у доски : </a:t>
            </a:r>
          </a:p>
          <a:p>
            <a:pPr algn="ctr"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Симонова, </a:t>
            </a:r>
            <a:r>
              <a:rPr lang="ru-RU" sz="5400" b="1" i="1" dirty="0" err="1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Форш</a:t>
            </a:r>
            <a:endParaRPr lang="ru-RU" sz="54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 marL="914400" indent="-914400">
              <a:defRPr/>
            </a:pPr>
            <a:endParaRPr lang="ru-RU" sz="36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2600325" cy="4214813"/>
          </a:xfrm>
        </p:spPr>
        <p:txBody>
          <a:bodyPr>
            <a:normAutofit fontScale="90000"/>
          </a:bodyPr>
          <a:lstStyle/>
          <a:p>
            <a:r>
              <a:rPr lang="ru-RU" sz="50000" b="1" smtClean="0"/>
              <a:t>?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2" descr="http://www.wiki.vladimir.i-edu.ru/images/thumb/d/db/%d0%a3%d0%bc%d0%bd%d0%b0%d1%8f_%d1%81%d0%be%d0%b2%d0%b0.png/600px-%d0%a3%d0%bc%d0%bd%d0%b0%d1%8f_%d1%81%d0%be%d0%b2%d0%b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28625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7"/>
            <a:ext cx="8501122" cy="450059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 </a:t>
            </a:r>
            <a:r>
              <a:rPr lang="ru-RU" dirty="0" err="1" smtClean="0"/>
              <a:t>Винни-Пух</a:t>
            </a:r>
            <a:r>
              <a:rPr lang="ru-RU" dirty="0" smtClean="0"/>
              <a:t> и Пятачок отправились навстречу друг к другу. Скорость  </a:t>
            </a:r>
            <a:r>
              <a:rPr lang="ru-RU" dirty="0" err="1" smtClean="0"/>
              <a:t>Винни-Пуха</a:t>
            </a:r>
            <a:r>
              <a:rPr lang="ru-RU" dirty="0" smtClean="0"/>
              <a:t> 75м/мин, а </a:t>
            </a:r>
            <a:r>
              <a:rPr lang="ru-RU" dirty="0" err="1" smtClean="0"/>
              <a:t>Пятачка-в</a:t>
            </a:r>
            <a:r>
              <a:rPr lang="ru-RU" dirty="0" smtClean="0"/>
              <a:t> 2 раза больше.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1"/>
            <a:ext cx="8501122" cy="450059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Проверь:</a:t>
            </a:r>
            <a:br>
              <a:rPr lang="ru-RU" sz="5400" dirty="0" smtClean="0"/>
            </a:br>
            <a:r>
              <a:rPr lang="ru-RU" sz="5400" dirty="0" smtClean="0"/>
              <a:t>Поменялись тетрадями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Сравни с ответами на доске.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487" y="1500174"/>
            <a:ext cx="564357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Решение задач:</a:t>
            </a:r>
          </a:p>
          <a:p>
            <a:pPr marL="914400" indent="-914400">
              <a:defRPr/>
            </a:pPr>
            <a:endParaRPr lang="ru-RU" sz="36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7151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57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Встречное движение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 в противоположных направлениях</a:t>
                      </a:r>
                      <a:endParaRPr lang="ru-RU" sz="4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 в одном направлении - движение вдогонку</a:t>
                      </a:r>
                      <a:endParaRPr lang="ru-RU" sz="4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 в одном направлении  - движение с отставанием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9ABA1F-6525-41FB-A2E6-B3B612BC2AFE}" type="slidenum">
              <a:rPr lang="ru-RU" smtClean="0"/>
              <a:pPr/>
              <a:t>24</a:t>
            </a:fld>
            <a:endParaRPr lang="ru-RU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9388" y="1989138"/>
            <a:ext cx="4033837" cy="3841750"/>
            <a:chOff x="113" y="1253"/>
            <a:chExt cx="2541" cy="2420"/>
          </a:xfrm>
        </p:grpSpPr>
        <p:sp>
          <p:nvSpPr>
            <p:cNvPr id="21533" name="Line 7"/>
            <p:cNvSpPr>
              <a:spLocks noChangeShapeType="1"/>
            </p:cNvSpPr>
            <p:nvPr/>
          </p:nvSpPr>
          <p:spPr bwMode="auto">
            <a:xfrm>
              <a:off x="431" y="2296"/>
              <a:ext cx="222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8"/>
            <p:cNvSpPr>
              <a:spLocks noChangeShapeType="1"/>
            </p:cNvSpPr>
            <p:nvPr/>
          </p:nvSpPr>
          <p:spPr bwMode="auto">
            <a:xfrm>
              <a:off x="437" y="3673"/>
              <a:ext cx="20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9"/>
            <p:cNvSpPr>
              <a:spLocks noChangeShapeType="1"/>
            </p:cNvSpPr>
            <p:nvPr/>
          </p:nvSpPr>
          <p:spPr bwMode="auto">
            <a:xfrm flipV="1">
              <a:off x="431" y="3249"/>
              <a:ext cx="0" cy="4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6" name="Line 10"/>
            <p:cNvSpPr>
              <a:spLocks noChangeShapeType="1"/>
            </p:cNvSpPr>
            <p:nvPr/>
          </p:nvSpPr>
          <p:spPr bwMode="auto">
            <a:xfrm>
              <a:off x="431" y="3249"/>
              <a:ext cx="51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Line 11"/>
            <p:cNvSpPr>
              <a:spLocks noChangeShapeType="1"/>
            </p:cNvSpPr>
            <p:nvPr/>
          </p:nvSpPr>
          <p:spPr bwMode="auto">
            <a:xfrm flipV="1">
              <a:off x="1254" y="3249"/>
              <a:ext cx="0" cy="4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8" name="Line 12"/>
            <p:cNvSpPr>
              <a:spLocks noChangeShapeType="1"/>
            </p:cNvSpPr>
            <p:nvPr/>
          </p:nvSpPr>
          <p:spPr bwMode="auto">
            <a:xfrm>
              <a:off x="1254" y="3249"/>
              <a:ext cx="4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9" name="Line 13"/>
            <p:cNvSpPr>
              <a:spLocks noChangeShapeType="1"/>
            </p:cNvSpPr>
            <p:nvPr/>
          </p:nvSpPr>
          <p:spPr bwMode="auto">
            <a:xfrm flipV="1">
              <a:off x="431" y="1842"/>
              <a:ext cx="1" cy="4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Line 14"/>
            <p:cNvSpPr>
              <a:spLocks noChangeShapeType="1"/>
            </p:cNvSpPr>
            <p:nvPr/>
          </p:nvSpPr>
          <p:spPr bwMode="auto">
            <a:xfrm flipV="1">
              <a:off x="2653" y="1842"/>
              <a:ext cx="1" cy="4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1" name="Line 15"/>
            <p:cNvSpPr>
              <a:spLocks noChangeShapeType="1"/>
            </p:cNvSpPr>
            <p:nvPr/>
          </p:nvSpPr>
          <p:spPr bwMode="auto">
            <a:xfrm>
              <a:off x="431" y="1842"/>
              <a:ext cx="444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2" name="Line 16"/>
            <p:cNvSpPr>
              <a:spLocks noChangeShapeType="1"/>
            </p:cNvSpPr>
            <p:nvPr/>
          </p:nvSpPr>
          <p:spPr bwMode="auto">
            <a:xfrm flipH="1">
              <a:off x="2154" y="1842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3" name="Text Box 17"/>
            <p:cNvSpPr txBox="1">
              <a:spLocks noChangeArrowheads="1"/>
            </p:cNvSpPr>
            <p:nvPr/>
          </p:nvSpPr>
          <p:spPr bwMode="auto">
            <a:xfrm>
              <a:off x="567" y="1298"/>
              <a:ext cx="19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 dirty="0">
                  <a:solidFill>
                    <a:srgbClr val="FF00FF"/>
                  </a:solidFill>
                </a:rPr>
                <a:t> Встречное движение.</a:t>
              </a:r>
            </a:p>
          </p:txBody>
        </p:sp>
        <p:sp>
          <p:nvSpPr>
            <p:cNvPr id="21544" name="Text Box 18"/>
            <p:cNvSpPr txBox="1">
              <a:spLocks noChangeArrowheads="1"/>
            </p:cNvSpPr>
            <p:nvPr/>
          </p:nvSpPr>
          <p:spPr bwMode="auto">
            <a:xfrm>
              <a:off x="431" y="2750"/>
              <a:ext cx="21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000" b="1">
                  <a:solidFill>
                    <a:srgbClr val="FF00FF"/>
                  </a:solidFill>
                </a:rPr>
                <a:t>Движение вдогонку.</a:t>
              </a:r>
            </a:p>
          </p:txBody>
        </p:sp>
        <p:sp>
          <p:nvSpPr>
            <p:cNvPr id="21545" name="Rectangle 19"/>
            <p:cNvSpPr>
              <a:spLocks noChangeArrowheads="1"/>
            </p:cNvSpPr>
            <p:nvPr/>
          </p:nvSpPr>
          <p:spPr bwMode="auto">
            <a:xfrm>
              <a:off x="113" y="1253"/>
              <a:ext cx="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000" b="1"/>
                <a:t>1.</a:t>
              </a:r>
            </a:p>
          </p:txBody>
        </p:sp>
        <p:sp>
          <p:nvSpPr>
            <p:cNvPr id="21546" name="Rectangle 20"/>
            <p:cNvSpPr>
              <a:spLocks noChangeArrowheads="1"/>
            </p:cNvSpPr>
            <p:nvPr/>
          </p:nvSpPr>
          <p:spPr bwMode="auto">
            <a:xfrm>
              <a:off x="113" y="2704"/>
              <a:ext cx="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000" b="1"/>
                <a:t>2.</a:t>
              </a:r>
            </a:p>
          </p:txBody>
        </p:sp>
        <p:sp>
          <p:nvSpPr>
            <p:cNvPr id="21547" name="Text Box 21"/>
            <p:cNvSpPr txBox="1">
              <a:spLocks noChangeArrowheads="1"/>
            </p:cNvSpPr>
            <p:nvPr/>
          </p:nvSpPr>
          <p:spPr bwMode="auto">
            <a:xfrm>
              <a:off x="476" y="1525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1</a:t>
              </a:r>
              <a:endParaRPr lang="ru-RU" sz="2000" b="1"/>
            </a:p>
          </p:txBody>
        </p:sp>
        <p:sp>
          <p:nvSpPr>
            <p:cNvPr id="21548" name="Text Box 22"/>
            <p:cNvSpPr txBox="1">
              <a:spLocks noChangeArrowheads="1"/>
            </p:cNvSpPr>
            <p:nvPr/>
          </p:nvSpPr>
          <p:spPr bwMode="auto">
            <a:xfrm>
              <a:off x="2200" y="1525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2</a:t>
              </a:r>
              <a:endParaRPr lang="ru-RU" sz="2000" b="1"/>
            </a:p>
          </p:txBody>
        </p:sp>
        <p:sp>
          <p:nvSpPr>
            <p:cNvPr id="21549" name="Text Box 23"/>
            <p:cNvSpPr txBox="1">
              <a:spLocks noChangeArrowheads="1"/>
            </p:cNvSpPr>
            <p:nvPr/>
          </p:nvSpPr>
          <p:spPr bwMode="auto">
            <a:xfrm>
              <a:off x="521" y="297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1</a:t>
              </a:r>
              <a:endParaRPr lang="ru-RU" sz="2000" b="1"/>
            </a:p>
          </p:txBody>
        </p:sp>
        <p:sp>
          <p:nvSpPr>
            <p:cNvPr id="21550" name="Text Box 24"/>
            <p:cNvSpPr txBox="1">
              <a:spLocks noChangeArrowheads="1"/>
            </p:cNvSpPr>
            <p:nvPr/>
          </p:nvSpPr>
          <p:spPr bwMode="auto">
            <a:xfrm>
              <a:off x="1292" y="297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2</a:t>
              </a:r>
              <a:endParaRPr lang="ru-RU" sz="2000" b="1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211638" y="1916113"/>
            <a:ext cx="4932362" cy="3986212"/>
            <a:chOff x="2653" y="1207"/>
            <a:chExt cx="3107" cy="2511"/>
          </a:xfrm>
        </p:grpSpPr>
        <p:sp>
          <p:nvSpPr>
            <p:cNvPr id="21515" name="Line 29"/>
            <p:cNvSpPr>
              <a:spLocks noChangeShapeType="1"/>
            </p:cNvSpPr>
            <p:nvPr/>
          </p:nvSpPr>
          <p:spPr bwMode="auto">
            <a:xfrm>
              <a:off x="4604" y="1887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30"/>
            <p:cNvSpPr>
              <a:spLocks noChangeShapeType="1"/>
            </p:cNvSpPr>
            <p:nvPr/>
          </p:nvSpPr>
          <p:spPr bwMode="auto">
            <a:xfrm>
              <a:off x="3152" y="2341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31"/>
            <p:cNvSpPr>
              <a:spLocks noChangeShapeType="1"/>
            </p:cNvSpPr>
            <p:nvPr/>
          </p:nvSpPr>
          <p:spPr bwMode="auto">
            <a:xfrm flipV="1">
              <a:off x="4059" y="18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32"/>
            <p:cNvSpPr>
              <a:spLocks noChangeShapeType="1"/>
            </p:cNvSpPr>
            <p:nvPr/>
          </p:nvSpPr>
          <p:spPr bwMode="auto">
            <a:xfrm flipV="1">
              <a:off x="4604" y="18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33"/>
            <p:cNvSpPr>
              <a:spLocks noChangeShapeType="1"/>
            </p:cNvSpPr>
            <p:nvPr/>
          </p:nvSpPr>
          <p:spPr bwMode="auto">
            <a:xfrm flipH="1">
              <a:off x="3560" y="1887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Text Box 34"/>
            <p:cNvSpPr txBox="1">
              <a:spLocks noChangeArrowheads="1"/>
            </p:cNvSpPr>
            <p:nvPr/>
          </p:nvSpPr>
          <p:spPr bwMode="auto">
            <a:xfrm>
              <a:off x="2971" y="1207"/>
              <a:ext cx="278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FF00FF"/>
                  </a:solidFill>
                </a:rPr>
                <a:t>Движение в противоположных</a:t>
              </a:r>
            </a:p>
            <a:p>
              <a:pPr algn="ctr"/>
              <a:r>
                <a:rPr lang="ru-RU" sz="2000" b="1" dirty="0">
                  <a:solidFill>
                    <a:srgbClr val="FF00FF"/>
                  </a:solidFill>
                </a:rPr>
                <a:t>направлениях.</a:t>
              </a:r>
            </a:p>
          </p:txBody>
        </p:sp>
        <p:sp>
          <p:nvSpPr>
            <p:cNvPr id="21521" name="Line 35"/>
            <p:cNvSpPr>
              <a:spLocks noChangeShapeType="1"/>
            </p:cNvSpPr>
            <p:nvPr/>
          </p:nvSpPr>
          <p:spPr bwMode="auto">
            <a:xfrm>
              <a:off x="3152" y="3702"/>
              <a:ext cx="227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36"/>
            <p:cNvSpPr>
              <a:spLocks noChangeShapeType="1"/>
            </p:cNvSpPr>
            <p:nvPr/>
          </p:nvSpPr>
          <p:spPr bwMode="auto">
            <a:xfrm flipV="1">
              <a:off x="3152" y="3294"/>
              <a:ext cx="0" cy="4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Line 37"/>
            <p:cNvSpPr>
              <a:spLocks noChangeShapeType="1"/>
            </p:cNvSpPr>
            <p:nvPr/>
          </p:nvSpPr>
          <p:spPr bwMode="auto">
            <a:xfrm flipV="1">
              <a:off x="4195" y="3294"/>
              <a:ext cx="0" cy="4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38"/>
            <p:cNvSpPr>
              <a:spLocks noChangeShapeType="1"/>
            </p:cNvSpPr>
            <p:nvPr/>
          </p:nvSpPr>
          <p:spPr bwMode="auto">
            <a:xfrm>
              <a:off x="3152" y="3294"/>
              <a:ext cx="29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39"/>
            <p:cNvSpPr>
              <a:spLocks noChangeShapeType="1"/>
            </p:cNvSpPr>
            <p:nvPr/>
          </p:nvSpPr>
          <p:spPr bwMode="auto">
            <a:xfrm>
              <a:off x="4195" y="3294"/>
              <a:ext cx="51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Text Box 40"/>
            <p:cNvSpPr txBox="1">
              <a:spLocks noChangeArrowheads="1"/>
            </p:cNvSpPr>
            <p:nvPr/>
          </p:nvSpPr>
          <p:spPr bwMode="auto">
            <a:xfrm>
              <a:off x="3243" y="2749"/>
              <a:ext cx="23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000" b="1">
                  <a:solidFill>
                    <a:srgbClr val="FF00FF"/>
                  </a:solidFill>
                </a:rPr>
                <a:t>Движение с отставанием.</a:t>
              </a:r>
            </a:p>
          </p:txBody>
        </p:sp>
        <p:sp>
          <p:nvSpPr>
            <p:cNvPr id="21527" name="Rectangle 41"/>
            <p:cNvSpPr>
              <a:spLocks noChangeArrowheads="1"/>
            </p:cNvSpPr>
            <p:nvPr/>
          </p:nvSpPr>
          <p:spPr bwMode="auto">
            <a:xfrm>
              <a:off x="2653" y="1298"/>
              <a:ext cx="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000" b="1"/>
                <a:t>3.</a:t>
              </a:r>
            </a:p>
          </p:txBody>
        </p:sp>
        <p:sp>
          <p:nvSpPr>
            <p:cNvPr id="21528" name="Rectangle 42"/>
            <p:cNvSpPr>
              <a:spLocks noChangeArrowheads="1"/>
            </p:cNvSpPr>
            <p:nvPr/>
          </p:nvSpPr>
          <p:spPr bwMode="auto">
            <a:xfrm>
              <a:off x="2744" y="2749"/>
              <a:ext cx="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000" b="1"/>
                <a:t>4.</a:t>
              </a:r>
            </a:p>
          </p:txBody>
        </p:sp>
        <p:sp>
          <p:nvSpPr>
            <p:cNvPr id="21529" name="Text Box 43"/>
            <p:cNvSpPr txBox="1">
              <a:spLocks noChangeArrowheads="1"/>
            </p:cNvSpPr>
            <p:nvPr/>
          </p:nvSpPr>
          <p:spPr bwMode="auto">
            <a:xfrm>
              <a:off x="3651" y="1615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1</a:t>
              </a:r>
              <a:endParaRPr lang="ru-RU" sz="2000" b="1"/>
            </a:p>
          </p:txBody>
        </p:sp>
        <p:sp>
          <p:nvSpPr>
            <p:cNvPr id="21530" name="Text Box 44"/>
            <p:cNvSpPr txBox="1">
              <a:spLocks noChangeArrowheads="1"/>
            </p:cNvSpPr>
            <p:nvPr/>
          </p:nvSpPr>
          <p:spPr bwMode="auto">
            <a:xfrm>
              <a:off x="4694" y="1615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2</a:t>
              </a:r>
              <a:endParaRPr lang="ru-RU" sz="2000" b="1"/>
            </a:p>
          </p:txBody>
        </p:sp>
        <p:sp>
          <p:nvSpPr>
            <p:cNvPr id="21531" name="Text Box 45"/>
            <p:cNvSpPr txBox="1">
              <a:spLocks noChangeArrowheads="1"/>
            </p:cNvSpPr>
            <p:nvPr/>
          </p:nvSpPr>
          <p:spPr bwMode="auto">
            <a:xfrm>
              <a:off x="3152" y="297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2</a:t>
              </a:r>
              <a:endParaRPr lang="ru-RU" sz="2000" b="1"/>
            </a:p>
          </p:txBody>
        </p:sp>
        <p:sp>
          <p:nvSpPr>
            <p:cNvPr id="21532" name="Text Box 46"/>
            <p:cNvSpPr txBox="1">
              <a:spLocks noChangeArrowheads="1"/>
            </p:cNvSpPr>
            <p:nvPr/>
          </p:nvSpPr>
          <p:spPr bwMode="auto">
            <a:xfrm>
              <a:off x="4241" y="297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en-US" sz="1200" b="1"/>
                <a:t>1</a:t>
              </a:r>
              <a:endParaRPr lang="ru-RU" sz="2000" b="1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971550" y="3803650"/>
            <a:ext cx="2087563" cy="2686050"/>
            <a:chOff x="612" y="2396"/>
            <a:chExt cx="1315" cy="1692"/>
          </a:xfrm>
        </p:grpSpPr>
        <p:sp>
          <p:nvSpPr>
            <p:cNvPr id="21513" name="Text Box 48"/>
            <p:cNvSpPr txBox="1">
              <a:spLocks noChangeArrowheads="1"/>
            </p:cNvSpPr>
            <p:nvPr/>
          </p:nvSpPr>
          <p:spPr bwMode="auto">
            <a:xfrm>
              <a:off x="690" y="2396"/>
              <a:ext cx="12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ru-RU" sz="1200" b="1"/>
                <a:t>сбл.</a:t>
              </a:r>
              <a:r>
                <a:rPr lang="ru-RU" sz="2000" b="1"/>
                <a:t>= </a:t>
              </a:r>
              <a:r>
                <a:rPr lang="en-US" sz="2000" b="1"/>
                <a:t>V</a:t>
              </a:r>
              <a:r>
                <a:rPr lang="en-US" sz="1200" b="1"/>
                <a:t>1</a:t>
              </a:r>
              <a:r>
                <a:rPr lang="en-US" sz="2000" b="1"/>
                <a:t> + V</a:t>
              </a:r>
              <a:r>
                <a:rPr lang="en-US" sz="1200" b="1"/>
                <a:t>2</a:t>
              </a:r>
              <a:endParaRPr lang="ru-RU"/>
            </a:p>
          </p:txBody>
        </p:sp>
        <p:sp>
          <p:nvSpPr>
            <p:cNvPr id="21514" name="Text Box 49"/>
            <p:cNvSpPr txBox="1">
              <a:spLocks noChangeArrowheads="1"/>
            </p:cNvSpPr>
            <p:nvPr/>
          </p:nvSpPr>
          <p:spPr bwMode="auto">
            <a:xfrm>
              <a:off x="612" y="3838"/>
              <a:ext cx="12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ru-RU" sz="1200" b="1"/>
                <a:t>сбл.</a:t>
              </a:r>
              <a:r>
                <a:rPr lang="ru-RU" sz="2000" b="1"/>
                <a:t>= </a:t>
              </a:r>
              <a:r>
                <a:rPr lang="en-US" sz="2000" b="1"/>
                <a:t>V</a:t>
              </a:r>
              <a:r>
                <a:rPr lang="en-US" sz="1200" b="1"/>
                <a:t>1</a:t>
              </a:r>
              <a:r>
                <a:rPr lang="en-US" sz="2000" b="1"/>
                <a:t> - V</a:t>
              </a:r>
              <a:r>
                <a:rPr lang="en-US" sz="1200" b="1"/>
                <a:t>2</a:t>
              </a:r>
              <a:endParaRPr lang="ru-RU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364163" y="3932238"/>
            <a:ext cx="2324100" cy="2557462"/>
            <a:chOff x="3379" y="2477"/>
            <a:chExt cx="1464" cy="1611"/>
          </a:xfrm>
        </p:grpSpPr>
        <p:sp>
          <p:nvSpPr>
            <p:cNvPr id="21511" name="Text Box 51"/>
            <p:cNvSpPr txBox="1">
              <a:spLocks noChangeArrowheads="1"/>
            </p:cNvSpPr>
            <p:nvPr/>
          </p:nvSpPr>
          <p:spPr bwMode="auto">
            <a:xfrm>
              <a:off x="3606" y="2477"/>
              <a:ext cx="12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ru-RU" sz="1200" b="1"/>
                <a:t>уд..</a:t>
              </a:r>
              <a:r>
                <a:rPr lang="ru-RU" sz="2000" b="1"/>
                <a:t>= </a:t>
              </a:r>
              <a:r>
                <a:rPr lang="en-US" sz="2000" b="1"/>
                <a:t>V</a:t>
              </a:r>
              <a:r>
                <a:rPr lang="en-US" sz="1200" b="1"/>
                <a:t>1</a:t>
              </a:r>
              <a:r>
                <a:rPr lang="en-US" sz="2000" b="1"/>
                <a:t> + V</a:t>
              </a:r>
              <a:r>
                <a:rPr lang="en-US" sz="1200" b="1"/>
                <a:t>2</a:t>
              </a:r>
              <a:endParaRPr lang="ru-RU"/>
            </a:p>
          </p:txBody>
        </p:sp>
        <p:sp>
          <p:nvSpPr>
            <p:cNvPr id="21512" name="Text Box 52"/>
            <p:cNvSpPr txBox="1">
              <a:spLocks noChangeArrowheads="1"/>
            </p:cNvSpPr>
            <p:nvPr/>
          </p:nvSpPr>
          <p:spPr bwMode="auto">
            <a:xfrm>
              <a:off x="3379" y="3838"/>
              <a:ext cx="12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b="1"/>
                <a:t>V</a:t>
              </a:r>
              <a:r>
                <a:rPr lang="ru-RU" sz="1200" b="1"/>
                <a:t>уд..</a:t>
              </a:r>
              <a:r>
                <a:rPr lang="ru-RU" sz="2000" b="1"/>
                <a:t>= </a:t>
              </a:r>
              <a:r>
                <a:rPr lang="en-US" sz="2000" b="1"/>
                <a:t>V</a:t>
              </a:r>
              <a:r>
                <a:rPr lang="en-US" sz="1200" b="1"/>
                <a:t>1</a:t>
              </a:r>
              <a:r>
                <a:rPr lang="en-US" sz="2000" b="1"/>
                <a:t> - V</a:t>
              </a:r>
              <a:r>
                <a:rPr lang="en-US" sz="1200" b="1"/>
                <a:t>2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04800" y="5334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Соедини части правила-формулы.</a:t>
            </a:r>
            <a:r>
              <a:rPr lang="ru-RU" sz="4400">
                <a:latin typeface="Courier New" pitchFamily="49" charset="0"/>
              </a:rPr>
              <a:t>   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5029200" y="1752600"/>
            <a:ext cx="1631950" cy="1082675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V·t</a:t>
            </a:r>
            <a:endParaRPr lang="ru-RU" sz="6000" b="1">
              <a:latin typeface="Courier New" pitchFamily="49" charset="0"/>
            </a:endParaRPr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5029200" y="3200400"/>
            <a:ext cx="1631950" cy="1082675"/>
          </a:xfrm>
          <a:prstGeom prst="rect">
            <a:avLst/>
          </a:prstGeom>
          <a:solidFill>
            <a:srgbClr val="FFCC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S</a:t>
            </a:r>
            <a:r>
              <a:rPr lang="ru-RU" sz="6000" b="1">
                <a:latin typeface="Courier New" pitchFamily="49" charset="0"/>
              </a:rPr>
              <a:t>:</a:t>
            </a:r>
            <a:r>
              <a:rPr lang="en-US" sz="6000" b="1">
                <a:latin typeface="Courier New" pitchFamily="49" charset="0"/>
              </a:rPr>
              <a:t>t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5029200" y="4800600"/>
            <a:ext cx="1631950" cy="1082675"/>
          </a:xfrm>
          <a:prstGeom prst="rect">
            <a:avLst/>
          </a:prstGeom>
          <a:solidFill>
            <a:srgbClr val="FF99CC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S</a:t>
            </a:r>
            <a:r>
              <a:rPr lang="ru-RU" sz="6000" b="1">
                <a:latin typeface="Courier New" pitchFamily="49" charset="0"/>
              </a:rPr>
              <a:t>:</a:t>
            </a:r>
            <a:r>
              <a:rPr lang="en-US" sz="6000" b="1">
                <a:latin typeface="Courier New" pitchFamily="49" charset="0"/>
              </a:rPr>
              <a:t>V</a:t>
            </a:r>
            <a:endParaRPr lang="ru-RU" sz="6000" b="1">
              <a:latin typeface="Courier New" pitchFamily="49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219200" y="3048000"/>
            <a:ext cx="1905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b="1">
                <a:solidFill>
                  <a:srgbClr val="660033"/>
                </a:solidFill>
                <a:latin typeface="Courier New" pitchFamily="49" charset="0"/>
              </a:rPr>
              <a:t>S</a:t>
            </a:r>
            <a:r>
              <a:rPr lang="ru-RU" sz="96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5400" y="4648200"/>
            <a:ext cx="1676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b="1">
                <a:solidFill>
                  <a:srgbClr val="660033"/>
                </a:solidFill>
                <a:latin typeface="Courier New" pitchFamily="49" charset="0"/>
              </a:rPr>
              <a:t>V</a:t>
            </a:r>
            <a:r>
              <a:rPr lang="ru-RU" sz="96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19200" y="15240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b="1">
                <a:solidFill>
                  <a:srgbClr val="660033"/>
                </a:solidFill>
                <a:latin typeface="Courier New" pitchFamily="49" charset="0"/>
              </a:rPr>
              <a:t>t</a:t>
            </a:r>
            <a:r>
              <a:rPr lang="ru-RU" sz="96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47E-6 L 0.19583 -0.224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82659E-7 L 0.19167 -0.246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5607E-7 L 0.20833 0.44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В лесу живут Кролик и Заяц. Расстояние  между домиками 765 метров. На каком расстоянии они будут через 5 минут, если Заяц бежит со скоростью 48м/мин, а  Кролик – 37м/мин?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dirty="0" smtClean="0"/>
              <a:t>                        </a:t>
            </a:r>
            <a:r>
              <a:rPr lang="en-US" dirty="0" smtClean="0"/>
              <a:t>t=</a:t>
            </a:r>
            <a:r>
              <a:rPr lang="ru-RU" dirty="0" smtClean="0"/>
              <a:t>2мин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20м/мин				17м/мин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							    </a:t>
            </a: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</a:t>
            </a:r>
            <a:br>
              <a:rPr lang="ru-RU" dirty="0" smtClean="0"/>
            </a:br>
            <a:r>
              <a:rPr lang="ru-RU" dirty="0" smtClean="0"/>
              <a:t>			    96 м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28728" y="3643314"/>
            <a:ext cx="585791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5400000">
            <a:off x="3679025" y="1321579"/>
            <a:ext cx="1214446" cy="6000792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487" y="1500174"/>
            <a:ext cx="564357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Рейтинговое задание</a:t>
            </a:r>
          </a:p>
          <a:p>
            <a:pPr marL="914400" indent="-914400">
              <a:defRPr/>
            </a:pPr>
            <a:endParaRPr lang="ru-RU" sz="36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u="sng" dirty="0" err="1" smtClean="0">
                <a:solidFill>
                  <a:srgbClr val="FF0000"/>
                </a:solidFill>
              </a:rPr>
              <a:t>Петерсон</a:t>
            </a:r>
            <a:r>
              <a:rPr lang="ru-RU" b="1" u="sng" dirty="0" smtClean="0">
                <a:solidFill>
                  <a:srgbClr val="FF0000"/>
                </a:solidFill>
              </a:rPr>
              <a:t> с.58 №2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rgbClr val="FF0000"/>
                </a:solidFill>
              </a:rPr>
              <a:t>1 группа: </a:t>
            </a:r>
            <a:r>
              <a:rPr lang="ru-RU" dirty="0" err="1" smtClean="0"/>
              <a:t>Бухановский</a:t>
            </a:r>
            <a:r>
              <a:rPr lang="ru-RU" dirty="0" smtClean="0"/>
              <a:t>, </a:t>
            </a:r>
            <a:r>
              <a:rPr lang="ru-RU" dirty="0" err="1" smtClean="0"/>
              <a:t>Костюченко</a:t>
            </a:r>
            <a:r>
              <a:rPr lang="ru-RU" dirty="0" smtClean="0"/>
              <a:t>, Кулешов, Лагутин, </a:t>
            </a:r>
            <a:r>
              <a:rPr lang="ru-RU" dirty="0" err="1" smtClean="0"/>
              <a:t>Форш</a:t>
            </a:r>
            <a:r>
              <a:rPr lang="ru-RU" dirty="0" smtClean="0"/>
              <a:t>, Храбрых</a:t>
            </a:r>
            <a:br>
              <a:rPr lang="ru-RU" dirty="0" smtClean="0"/>
            </a:br>
            <a:r>
              <a:rPr lang="ru-RU" b="1" u="sng" dirty="0" smtClean="0">
                <a:solidFill>
                  <a:srgbClr val="00B050"/>
                </a:solidFill>
              </a:rPr>
              <a:t> </a:t>
            </a:r>
            <a:r>
              <a:rPr lang="ru-RU" b="1" u="sng" dirty="0" err="1" smtClean="0">
                <a:solidFill>
                  <a:srgbClr val="00B050"/>
                </a:solidFill>
              </a:rPr>
              <a:t>Петерсон</a:t>
            </a:r>
            <a:r>
              <a:rPr lang="ru-RU" b="1" u="sng" dirty="0" smtClean="0">
                <a:solidFill>
                  <a:srgbClr val="00B050"/>
                </a:solidFill>
              </a:rPr>
              <a:t> с.58 №4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rgbClr val="00B050"/>
                </a:solidFill>
              </a:rPr>
              <a:t>2 группа: </a:t>
            </a:r>
            <a:r>
              <a:rPr lang="ru-RU" dirty="0" err="1" smtClean="0"/>
              <a:t>Амренова</a:t>
            </a:r>
            <a:r>
              <a:rPr lang="ru-RU" dirty="0" smtClean="0"/>
              <a:t>, </a:t>
            </a:r>
            <a:r>
              <a:rPr lang="ru-RU" dirty="0" err="1" smtClean="0"/>
              <a:t>Блажко</a:t>
            </a:r>
            <a:r>
              <a:rPr lang="ru-RU" dirty="0" smtClean="0"/>
              <a:t>, Бондаренко, </a:t>
            </a:r>
            <a:r>
              <a:rPr lang="ru-RU" dirty="0" err="1" smtClean="0"/>
              <a:t>Касымов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 Симонова, Старухина, </a:t>
            </a:r>
            <a:r>
              <a:rPr lang="ru-RU" dirty="0" err="1" smtClean="0"/>
              <a:t>Тасова</a:t>
            </a:r>
            <a:r>
              <a:rPr lang="ru-RU" dirty="0" smtClean="0"/>
              <a:t>, Чертова, </a:t>
            </a:r>
            <a:r>
              <a:rPr lang="ru-RU" dirty="0" err="1" smtClean="0"/>
              <a:t>Ямалеева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</a:rPr>
              <a:t>Петерсон</a:t>
            </a:r>
            <a:r>
              <a:rPr lang="ru-RU" b="1" u="sng" dirty="0" smtClean="0">
                <a:solidFill>
                  <a:srgbClr val="002060"/>
                </a:solidFill>
              </a:rPr>
              <a:t> с.58 №3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3 группа: </a:t>
            </a:r>
            <a:r>
              <a:rPr lang="ru-RU" dirty="0" err="1" smtClean="0"/>
              <a:t>Скурихин</a:t>
            </a:r>
            <a:r>
              <a:rPr lang="ru-RU" dirty="0" smtClean="0"/>
              <a:t>, Янин, </a:t>
            </a:r>
            <a:r>
              <a:rPr lang="ru-RU" dirty="0" err="1" smtClean="0"/>
              <a:t>Молибоженко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err="1" smtClean="0"/>
              <a:t>Прокопчук</a:t>
            </a:r>
            <a:r>
              <a:rPr lang="ru-RU" dirty="0" smtClean="0"/>
              <a:t>, Сатина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928938" y="908050"/>
            <a:ext cx="5572125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Тема </a:t>
            </a:r>
            <a:r>
              <a:rPr lang="ru-RU" sz="4400" b="1" i="1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урока</a:t>
            </a:r>
            <a:r>
              <a:rPr lang="ru-RU" sz="4400" b="1" i="1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: </a:t>
            </a:r>
            <a:r>
              <a:rPr lang="ru-RU" sz="4400" b="1" i="1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sz="4400" b="1" i="1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«Решение задач »</a:t>
            </a: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60742">
            <a:off x="5044014" y="427540"/>
            <a:ext cx="3786214" cy="56696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«Математику нельзя изучать, наблюдая, как это делает сосед. Математику можно постичь только своим умом, усердием и трудолюбием»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 err="1" smtClean="0"/>
              <a:t>амер</a:t>
            </a:r>
            <a:r>
              <a:rPr lang="ru-RU" sz="3600" dirty="0" smtClean="0"/>
              <a:t>. </a:t>
            </a:r>
            <a:r>
              <a:rPr lang="ru-RU" sz="3600" dirty="0" err="1" smtClean="0"/>
              <a:t>матем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err="1" smtClean="0"/>
              <a:t>Айвен</a:t>
            </a:r>
            <a:r>
              <a:rPr lang="ru-RU" sz="3600" dirty="0" smtClean="0"/>
              <a:t> </a:t>
            </a:r>
            <a:r>
              <a:rPr lang="ru-RU" sz="3600" dirty="0" err="1" smtClean="0"/>
              <a:t>Нивен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1026" name="Picture 2" descr="http://mathyoun.xost.me/images/niv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68246">
            <a:off x="752090" y="605992"/>
            <a:ext cx="3628065" cy="5134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487" y="1500174"/>
            <a:ext cx="564357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Домашнее задание: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с.58 №5(а),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 с.55 №10 (а)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60742">
            <a:off x="5044014" y="427540"/>
            <a:ext cx="3786214" cy="56696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«Математику нельзя изучать, наблюдая, как это делает сосед. Математику можно постичь только своим умом, усердием и трудолюбием»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 err="1" smtClean="0"/>
              <a:t>амер</a:t>
            </a:r>
            <a:r>
              <a:rPr lang="ru-RU" sz="3600" dirty="0" smtClean="0"/>
              <a:t>. </a:t>
            </a:r>
            <a:r>
              <a:rPr lang="ru-RU" sz="3600" dirty="0" err="1" smtClean="0"/>
              <a:t>матем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err="1" smtClean="0"/>
              <a:t>Айвен</a:t>
            </a:r>
            <a:r>
              <a:rPr lang="ru-RU" sz="3600" dirty="0" smtClean="0"/>
              <a:t> </a:t>
            </a:r>
            <a:r>
              <a:rPr lang="ru-RU" sz="3600" dirty="0" err="1" smtClean="0"/>
              <a:t>Нивен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1026" name="Picture 2" descr="http://mathyoun.xost.me/images/niv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68246">
            <a:off x="752090" y="605992"/>
            <a:ext cx="3628065" cy="5134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00313" y="908050"/>
            <a:ext cx="600075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		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10 д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е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к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бря</a:t>
            </a:r>
            <a:endParaRPr lang="ru-RU" sz="5400" b="1" i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	Кла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сс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ная </a:t>
            </a:r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р</a:t>
            </a:r>
            <a:r>
              <a:rPr lang="ru-RU" sz="5400" b="1" i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бота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143240" y="285728"/>
            <a:ext cx="535784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		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План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1. Математическая разминка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2. Блиц - турнир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3.Решение задач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4. Рейтинговое задание</a:t>
            </a:r>
          </a:p>
          <a:p>
            <a:pPr>
              <a:defRPr/>
            </a:pPr>
            <a:endParaRPr lang="ru-RU" sz="40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0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3233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3"/>
          <a:srcRect l="9798" t="43924" r="38658" b="35826"/>
          <a:stretch>
            <a:fillRect/>
          </a:stretch>
        </p:blipFill>
        <p:spPr bwMode="auto">
          <a:xfrm>
            <a:off x="3251200" y="836613"/>
            <a:ext cx="501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487" y="1500174"/>
            <a:ext cx="564357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</a:t>
            </a: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Математическая  разминка</a:t>
            </a:r>
          </a:p>
          <a:p>
            <a:pPr marL="914400" indent="-914400">
              <a:defRPr/>
            </a:pPr>
            <a:endParaRPr lang="ru-RU" sz="3600" b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tabLst>
                <a:tab pos="4733925" algn="l"/>
              </a:tabLst>
              <a:defRPr/>
            </a:pPr>
            <a:endParaRPr lang="ru-RU" sz="44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- у доски</a:t>
            </a:r>
            <a:br>
              <a:rPr lang="ru-RU" sz="5300" b="1" dirty="0" smtClean="0">
                <a:solidFill>
                  <a:srgbClr val="FF0000"/>
                </a:solidFill>
              </a:rPr>
            </a:br>
            <a:r>
              <a:rPr lang="ru-RU" sz="5300" dirty="0" err="1" smtClean="0"/>
              <a:t>Блажко</a:t>
            </a:r>
            <a:r>
              <a:rPr lang="ru-RU" sz="5300" dirty="0" smtClean="0"/>
              <a:t>, Лагутин, Никитина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-по  карточкам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Плотникова, </a:t>
            </a:r>
            <a:r>
              <a:rPr lang="ru-RU" sz="5300" dirty="0" err="1" smtClean="0"/>
              <a:t>Скурихин</a:t>
            </a:r>
            <a:r>
              <a:rPr lang="ru-RU" sz="5300" dirty="0" smtClean="0"/>
              <a:t>, Янин, </a:t>
            </a:r>
            <a:r>
              <a:rPr lang="ru-RU" sz="5300" dirty="0" err="1" smtClean="0"/>
              <a:t>Прокопчук</a:t>
            </a:r>
            <a:r>
              <a:rPr lang="ru-RU" sz="5300" dirty="0" smtClean="0"/>
              <a:t>, </a:t>
            </a:r>
            <a:r>
              <a:rPr lang="ru-RU" sz="5300" dirty="0" err="1" smtClean="0"/>
              <a:t>Молибоженко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все остальные</a:t>
            </a:r>
            <a:r>
              <a:rPr lang="ru-RU" sz="5300" dirty="0" smtClean="0"/>
              <a:t> </a:t>
            </a:r>
            <a:br>
              <a:rPr lang="ru-RU" sz="5300" dirty="0" smtClean="0"/>
            </a:br>
            <a:r>
              <a:rPr lang="ru-RU" sz="5300" dirty="0" smtClean="0"/>
              <a:t>работают вместе со мной</a:t>
            </a:r>
            <a:br>
              <a:rPr lang="ru-RU" sz="5300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/>
            </a:r>
            <a:br>
              <a:rPr lang="ru-RU" sz="5300" b="1" dirty="0" smtClean="0">
                <a:solidFill>
                  <a:srgbClr val="FF0000"/>
                </a:solidFill>
              </a:rPr>
            </a:br>
            <a:endParaRPr lang="ru-RU" sz="5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  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52·11  		70·6		</a:t>
            </a:r>
            <a:br>
              <a:rPr lang="ru-RU" sz="9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94·5  		83·10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1|2.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250</Words>
  <PresentationFormat>Экран (4:3)</PresentationFormat>
  <Paragraphs>71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?</vt:lpstr>
      <vt:lpstr>Слайд 3</vt:lpstr>
      <vt:lpstr>«Математику нельзя изучать, наблюдая, как это делает сосед. Математику можно постичь только своим умом, усердием и трудолюбием» (амер. матем.  Айвен Нивен)</vt:lpstr>
      <vt:lpstr>Слайд 5</vt:lpstr>
      <vt:lpstr>Слайд 6</vt:lpstr>
      <vt:lpstr>Слайд 7</vt:lpstr>
      <vt:lpstr>  - у доски Блажко, Лагутин, Никитина -по  карточкам Плотникова, Скурихин, Янин, Прокопчук, Молибоженко все остальные  работают вместе со мной  </vt:lpstr>
      <vt:lpstr>  52·11    70·6   94·5    83·10 </vt:lpstr>
      <vt:lpstr> 572    420 470   830  </vt:lpstr>
      <vt:lpstr>30252- (30240 · 97 – 30240 · 96) =  28254 – (28230 · 59 – 28230 · 58) =  (732 ·48 + 478 · 83) · (33 ·11 – 363)   (249·21-249·20):3= </vt:lpstr>
      <vt:lpstr>12   24   0   83</vt:lpstr>
      <vt:lpstr>№1  Школьная библиотека получила 32 пачки учебников русского языка по 8 штук в каждой и несколько пачек учебников математики по 10 штук. Всего было получено 516 учебников. Сколько пачек учебников по математике получила библиотека? </vt:lpstr>
      <vt:lpstr>(516-8·32):10=26(п.)</vt:lpstr>
      <vt:lpstr>№2  С опытного участка собрали  852 кг помидоров, а с обычного участка в 3 раза меньше, чем с опытного. Все помидоры разложили в ящики по 8кг в каждый. Сколько потребовалось ящиков? </vt:lpstr>
      <vt:lpstr>(852+852:3):8=142(ящ.)</vt:lpstr>
      <vt:lpstr>№3  В овощехранилище было 6т овощей. В магазин отправили 22 ящика моркови по 30кг в каждом и 80 мешков картофеля по 50кг в каждом. Сколько килограммов овощей осталось в овощехранилище?  </vt:lpstr>
      <vt:lpstr>6000-(30·22+50·80)=1т 340 кг</vt:lpstr>
      <vt:lpstr>Слайд 19</vt:lpstr>
      <vt:lpstr> Винни-Пух и Пятачок отправились навстречу друг к другу. Скорость  Винни-Пуха 75м/мин, а Пятачка-в 2 раза больше. </vt:lpstr>
      <vt:lpstr>Проверь: Поменялись тетрадями Сравни с ответами на доске.</vt:lpstr>
      <vt:lpstr>Слайд 22</vt:lpstr>
      <vt:lpstr>Слайд 23</vt:lpstr>
      <vt:lpstr>Слайд 24</vt:lpstr>
      <vt:lpstr>Слайд 25</vt:lpstr>
      <vt:lpstr>В лесу живут Кролик и Заяц. Расстояние  между домиками 765 метров. На каком расстоянии они будут через 5 минут, если Заяц бежит со скоростью 48м/мин, а  Кролик – 37м/мин? </vt:lpstr>
      <vt:lpstr>                        t=2мин    20м/мин    17м/мин    З           К                                      96 м</vt:lpstr>
      <vt:lpstr>Слайд 28</vt:lpstr>
      <vt:lpstr>   Петерсон с.58 №2  1 группа: Бухановский, Костюченко, Кулешов, Лагутин, Форш, Храбрых  Петерсон с.58 №4  2 группа: Амренова, Блажко, Бондаренко, Касымов,   Симонова, Старухина, Тасова, Чертова, Ямалеева  Петерсон с.58 №3  3 группа: Скурихин, Янин, Молибоженко, Прокопчук, Сатина   </vt:lpstr>
      <vt:lpstr>«Математику нельзя изучать, наблюдая, как это делает сосед. Математику можно постичь только своим умом, усердием и трудолюбием» (амер. матем.  Айвен Нивен)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LogCom</dc:creator>
  <cp:lastModifiedBy>LogCom</cp:lastModifiedBy>
  <cp:revision>34</cp:revision>
  <dcterms:created xsi:type="dcterms:W3CDTF">2013-12-07T08:34:00Z</dcterms:created>
  <dcterms:modified xsi:type="dcterms:W3CDTF">2013-12-09T15:34:30Z</dcterms:modified>
</cp:coreProperties>
</file>