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06669-36EA-4051-8E32-7783CE261D7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5654E-1464-4B89-B062-DDC775F33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0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654E-1464-4B89-B062-DDC775F3310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654E-1464-4B89-B062-DDC775F33109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654E-1464-4B89-B062-DDC775F3310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654E-1464-4B89-B062-DDC775F3310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654E-1464-4B89-B062-DDC775F33109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654E-1464-4B89-B062-DDC775F33109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654E-1464-4B89-B062-DDC775F33109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654E-1464-4B89-B062-DDC775F3310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654E-1464-4B89-B062-DDC775F33109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654E-1464-4B89-B062-DDC775F33109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33A6BE-DEA9-4287-981E-ECB8B60E23E4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6732A4-AE13-4015-A16A-66AE23B8694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Direct</a:t>
            </a:r>
            <a:r>
              <a:rPr lang="ru-RU" b="1" dirty="0" smtClean="0"/>
              <a:t> </a:t>
            </a:r>
            <a:r>
              <a:rPr lang="ru-RU" b="1" dirty="0" err="1" smtClean="0"/>
              <a:t>and</a:t>
            </a:r>
            <a:r>
              <a:rPr lang="ru-RU" b="1" dirty="0" smtClean="0"/>
              <a:t> </a:t>
            </a:r>
            <a:r>
              <a:rPr lang="ru-RU" b="1" dirty="0" err="1" smtClean="0"/>
              <a:t>indirect</a:t>
            </a:r>
            <a:r>
              <a:rPr lang="ru-RU" b="1" dirty="0" smtClean="0"/>
              <a:t> </a:t>
            </a:r>
            <a:r>
              <a:rPr lang="ru-RU" b="1" dirty="0" err="1" smtClean="0"/>
              <a:t>speech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Презентация подготовлена </a:t>
            </a:r>
          </a:p>
          <a:p>
            <a:pPr algn="r"/>
            <a:r>
              <a:rPr lang="ru-RU" dirty="0" smtClean="0"/>
              <a:t>Учителем Английского языка</a:t>
            </a:r>
          </a:p>
          <a:p>
            <a:pPr algn="r"/>
            <a:r>
              <a:rPr lang="ru-RU" dirty="0" smtClean="0"/>
              <a:t>ГОУ СОШ №298 г.Санкт-Петербурга</a:t>
            </a:r>
          </a:p>
          <a:p>
            <a:pPr algn="r"/>
            <a:r>
              <a:rPr lang="ru-RU" dirty="0" smtClean="0"/>
              <a:t>Мирошниченко Ириной Алексеевной</a:t>
            </a:r>
          </a:p>
          <a:p>
            <a:pPr algn="r"/>
            <a:r>
              <a:rPr lang="ru-RU" dirty="0" smtClean="0"/>
              <a:t>2013г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3. Краткие ответы в косвенной речи выражаются вспомогательным (1) или модальным глаголом (2), а время этих глаголов изменяется по правилу согласования времен (3).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err="1" smtClean="0"/>
              <a:t>Do</a:t>
            </a:r>
            <a:r>
              <a:rPr lang="ru-RU" dirty="0" smtClean="0"/>
              <a:t> (1) </a:t>
            </a:r>
            <a:r>
              <a:rPr lang="ru-RU" dirty="0" err="1" smtClean="0"/>
              <a:t>you</a:t>
            </a:r>
            <a:r>
              <a:rPr lang="ru-RU" dirty="0" smtClean="0"/>
              <a:t> </a:t>
            </a:r>
            <a:r>
              <a:rPr lang="ru-RU" dirty="0" err="1" smtClean="0"/>
              <a:t>know</a:t>
            </a:r>
            <a:r>
              <a:rPr lang="ru-RU" dirty="0" smtClean="0"/>
              <a:t> </a:t>
            </a:r>
            <a:r>
              <a:rPr lang="ru-RU" dirty="0" err="1" smtClean="0"/>
              <a:t>her</a:t>
            </a:r>
            <a:r>
              <a:rPr lang="ru-RU" dirty="0" smtClean="0"/>
              <a:t>? Ты её знаешь?</a:t>
            </a:r>
            <a:br>
              <a:rPr lang="ru-RU" dirty="0" smtClean="0"/>
            </a:br>
            <a:r>
              <a:rPr lang="ru-RU" dirty="0" err="1" smtClean="0"/>
              <a:t>No</a:t>
            </a:r>
            <a:r>
              <a:rPr lang="ru-RU" dirty="0" smtClean="0"/>
              <a:t>, I </a:t>
            </a:r>
            <a:r>
              <a:rPr lang="ru-RU" u="sng" dirty="0" err="1" smtClean="0"/>
              <a:t>don't</a:t>
            </a:r>
            <a:r>
              <a:rPr lang="ru-RU" dirty="0" smtClean="0"/>
              <a:t> (1). - I </a:t>
            </a:r>
            <a:r>
              <a:rPr lang="ru-RU" dirty="0" err="1" smtClean="0"/>
              <a:t>answered</a:t>
            </a:r>
            <a:r>
              <a:rPr lang="ru-RU" dirty="0" smtClean="0"/>
              <a:t>, I </a:t>
            </a:r>
            <a:r>
              <a:rPr lang="ru-RU" u="sng" dirty="0" err="1" smtClean="0"/>
              <a:t>didn't</a:t>
            </a:r>
            <a:r>
              <a:rPr lang="ru-RU" dirty="0" smtClean="0"/>
              <a:t> (3).</a:t>
            </a:r>
          </a:p>
          <a:p>
            <a:r>
              <a:rPr lang="ru-RU" dirty="0" smtClean="0"/>
              <a:t> Нет, не знаю. - Я ответил, что не знаю.</a:t>
            </a:r>
            <a:br>
              <a:rPr lang="ru-RU" dirty="0" smtClean="0"/>
            </a:br>
            <a:r>
              <a:rPr lang="ru-RU" u="sng" dirty="0" err="1" smtClean="0"/>
              <a:t>Can</a:t>
            </a:r>
            <a:r>
              <a:rPr lang="ru-RU" dirty="0" smtClean="0"/>
              <a:t> (2) </a:t>
            </a:r>
            <a:r>
              <a:rPr lang="ru-RU" dirty="0" err="1" smtClean="0"/>
              <a:t>you</a:t>
            </a:r>
            <a:r>
              <a:rPr lang="ru-RU" dirty="0" smtClean="0"/>
              <a:t> </a:t>
            </a:r>
            <a:r>
              <a:rPr lang="ru-RU" dirty="0" err="1" smtClean="0"/>
              <a:t>repair</a:t>
            </a:r>
            <a:r>
              <a:rPr lang="ru-RU" dirty="0" smtClean="0"/>
              <a:t> </a:t>
            </a:r>
            <a:r>
              <a:rPr lang="ru-RU" dirty="0" err="1" smtClean="0"/>
              <a:t>it</a:t>
            </a:r>
            <a:r>
              <a:rPr lang="ru-RU" dirty="0" smtClean="0"/>
              <a:t>? Ты можешь починить это?</a:t>
            </a:r>
            <a:br>
              <a:rPr lang="ru-RU" dirty="0" smtClean="0"/>
            </a:br>
            <a:r>
              <a:rPr lang="ru-RU" dirty="0" err="1" smtClean="0"/>
              <a:t>No</a:t>
            </a:r>
            <a:r>
              <a:rPr lang="ru-RU" dirty="0" smtClean="0"/>
              <a:t>, I </a:t>
            </a:r>
            <a:r>
              <a:rPr lang="ru-RU" u="sng" dirty="0" err="1" smtClean="0"/>
              <a:t>can't</a:t>
            </a:r>
            <a:r>
              <a:rPr lang="ru-RU" dirty="0" smtClean="0"/>
              <a:t> (2). - I </a:t>
            </a:r>
            <a:r>
              <a:rPr lang="ru-RU" dirty="0" err="1" smtClean="0"/>
              <a:t>answered</a:t>
            </a:r>
            <a:r>
              <a:rPr lang="ru-RU" dirty="0" smtClean="0"/>
              <a:t>, I </a:t>
            </a:r>
            <a:r>
              <a:rPr lang="ru-RU" u="sng" dirty="0" err="1" smtClean="0"/>
              <a:t>couldn't</a:t>
            </a:r>
            <a:r>
              <a:rPr lang="ru-RU" dirty="0" smtClean="0"/>
              <a:t> (3). </a:t>
            </a:r>
          </a:p>
          <a:p>
            <a:r>
              <a:rPr lang="ru-RU" dirty="0" smtClean="0"/>
              <a:t>Нет, не могу. - Я ответил, что не могу.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accent2"/>
                </a:solidFill>
              </a:rPr>
              <a:t>Примечание: </a:t>
            </a:r>
            <a:r>
              <a:rPr lang="ru-RU" dirty="0"/>
              <a:t>В официальной речи употребляются краткие ответы:</a:t>
            </a:r>
            <a:br>
              <a:rPr lang="ru-RU" dirty="0"/>
            </a:br>
            <a:r>
              <a:rPr lang="ru-RU" dirty="0"/>
              <a:t>I </a:t>
            </a:r>
            <a:r>
              <a:rPr lang="ru-RU" dirty="0" err="1"/>
              <a:t>answered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affirmative</a:t>
            </a:r>
            <a:r>
              <a:rPr lang="ru-RU" dirty="0"/>
              <a:t>. Я ответил утвердительно.</a:t>
            </a:r>
            <a:br>
              <a:rPr lang="ru-RU" dirty="0"/>
            </a:br>
            <a:r>
              <a:rPr lang="ru-RU" dirty="0"/>
              <a:t>I </a:t>
            </a:r>
            <a:r>
              <a:rPr lang="ru-RU" dirty="0" err="1"/>
              <a:t>answered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negative</a:t>
            </a:r>
            <a:r>
              <a:rPr lang="ru-RU" dirty="0"/>
              <a:t>. Я ответил отрицательно.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Direct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and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indirect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speech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[dɪˈrekt ənd ˌɪndəˈrekt spiːtʃ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] </a:t>
            </a:r>
            <a:b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Прямая и косвенная речь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92485"/>
            <a:ext cx="8507288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500" dirty="0" smtClean="0"/>
              <a:t>Альтернативное название косвенной речи в английском языке:</a:t>
            </a:r>
            <a:br>
              <a:rPr lang="ru-RU" sz="3500" dirty="0" smtClean="0"/>
            </a:br>
            <a:r>
              <a:rPr lang="ru-RU" sz="3500" b="1" dirty="0" smtClean="0"/>
              <a:t>Reported speech [rɪˌpɔː(r)tɪd ˈspiːtʃ]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Прямая речь (direct speech)</a:t>
            </a:r>
            <a:r>
              <a:rPr lang="ru-RU" dirty="0" smtClean="0"/>
              <a:t> выражает чью-либо речь, так, как она была произнесена, без каких-либо изменений. Прямая речь в английском языке заключается в кавычки, которые в английском языке с обеих сторон находятся в надстрочном виде.</a:t>
            </a:r>
            <a:br>
              <a:rPr lang="ru-RU" dirty="0" smtClean="0"/>
            </a:br>
            <a:r>
              <a:rPr lang="ru-RU" b="1" dirty="0" smtClean="0"/>
              <a:t>Косвенная речь (indirect speech)</a:t>
            </a:r>
            <a:r>
              <a:rPr lang="ru-RU" dirty="0" smtClean="0"/>
              <a:t> не передает чью-либо речь дословно, а выражает содержание этой речи в виде придаточного предложения.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Правила изменения прямой речи на косвенную в повествовательных предложениях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 Кавычки и запятая, стоящая после слов, вводящих в прямую речь, опускаются. В косвенной речи может употребляться союз </a:t>
            </a:r>
            <a:r>
              <a:rPr lang="ru-RU" b="1" dirty="0" err="1" smtClean="0"/>
              <a:t>that</a:t>
            </a:r>
            <a:r>
              <a:rPr lang="ru-RU" b="1" dirty="0" smtClean="0"/>
              <a:t> ,но может и опускаться.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dirty="0" err="1" smtClean="0"/>
              <a:t>said</a:t>
            </a:r>
            <a:r>
              <a:rPr lang="ru-RU" dirty="0" smtClean="0"/>
              <a:t>, "I </a:t>
            </a:r>
            <a:r>
              <a:rPr lang="ru-RU" dirty="0" err="1" smtClean="0"/>
              <a:t>know</a:t>
            </a:r>
            <a:r>
              <a:rPr lang="ru-RU" dirty="0" smtClean="0"/>
              <a:t> </a:t>
            </a:r>
            <a:r>
              <a:rPr lang="ru-RU" dirty="0" err="1" smtClean="0"/>
              <a:t>you</a:t>
            </a:r>
            <a:r>
              <a:rPr lang="ru-RU" dirty="0" smtClean="0"/>
              <a:t> </a:t>
            </a:r>
            <a:r>
              <a:rPr lang="ru-RU" dirty="0" err="1" smtClean="0"/>
              <a:t>from</a:t>
            </a:r>
            <a:r>
              <a:rPr lang="ru-RU" dirty="0" smtClean="0"/>
              <a:t> </a:t>
            </a:r>
            <a:r>
              <a:rPr lang="ru-RU" dirty="0" err="1" smtClean="0"/>
              <a:t>somewhere</a:t>
            </a:r>
            <a:r>
              <a:rPr lang="ru-RU" dirty="0" smtClean="0"/>
              <a:t>". - </a:t>
            </a: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dirty="0" err="1" smtClean="0"/>
              <a:t>said</a:t>
            </a:r>
            <a:r>
              <a:rPr lang="ru-RU" dirty="0" smtClean="0"/>
              <a:t> (</a:t>
            </a:r>
            <a:r>
              <a:rPr lang="ru-RU" dirty="0" err="1" smtClean="0"/>
              <a:t>that</a:t>
            </a:r>
            <a:r>
              <a:rPr lang="ru-RU" dirty="0" smtClean="0"/>
              <a:t>) </a:t>
            </a: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dirty="0" err="1" smtClean="0"/>
              <a:t>knew</a:t>
            </a:r>
            <a:r>
              <a:rPr lang="ru-RU" dirty="0" smtClean="0"/>
              <a:t> </a:t>
            </a:r>
            <a:r>
              <a:rPr lang="ru-RU" dirty="0" err="1" smtClean="0"/>
              <a:t>me</a:t>
            </a:r>
            <a:r>
              <a:rPr lang="ru-RU" dirty="0" smtClean="0"/>
              <a:t> </a:t>
            </a:r>
            <a:r>
              <a:rPr lang="ru-RU" dirty="0" err="1" smtClean="0"/>
              <a:t>from</a:t>
            </a:r>
            <a:r>
              <a:rPr lang="ru-RU" dirty="0" smtClean="0"/>
              <a:t> </a:t>
            </a:r>
            <a:r>
              <a:rPr lang="ru-RU" dirty="0" err="1" smtClean="0"/>
              <a:t>somewhere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Он сказал: "Я тебя откуда-то знаю". - Он сказал, (что) он меня откуда-то знает.</a:t>
            </a:r>
          </a:p>
          <a:p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Примечание: Если в прямой речи употребляется глагол </a:t>
            </a:r>
            <a:r>
              <a:rPr lang="ru-RU" dirty="0" err="1"/>
              <a:t>say</a:t>
            </a:r>
            <a:r>
              <a:rPr lang="ru-RU" dirty="0"/>
              <a:t> (говорить) с дополнением (1) и предлогом </a:t>
            </a:r>
            <a:r>
              <a:rPr lang="ru-RU" dirty="0" err="1"/>
              <a:t>to</a:t>
            </a:r>
            <a:r>
              <a:rPr lang="ru-RU" dirty="0"/>
              <a:t> (2), указывающий на лицо, к которому обращаются, то </a:t>
            </a:r>
            <a:r>
              <a:rPr lang="ru-RU" dirty="0" err="1"/>
              <a:t>say</a:t>
            </a:r>
            <a:r>
              <a:rPr lang="ru-RU" dirty="0"/>
              <a:t> изменятся на глагол </a:t>
            </a:r>
            <a:r>
              <a:rPr lang="ru-RU" dirty="0" err="1"/>
              <a:t>tell</a:t>
            </a:r>
            <a:r>
              <a:rPr lang="ru-RU" dirty="0"/>
              <a:t> без предлога </a:t>
            </a:r>
            <a:r>
              <a:rPr lang="ru-RU" dirty="0" err="1"/>
              <a:t>to</a:t>
            </a:r>
            <a:r>
              <a:rPr lang="ru-RU" dirty="0"/>
              <a:t>. В остальных случаях изменения не вносятся.</a:t>
            </a:r>
            <a:br>
              <a:rPr lang="ru-RU" dirty="0"/>
            </a:b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said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(2) </a:t>
            </a:r>
            <a:r>
              <a:rPr lang="ru-RU" dirty="0" err="1"/>
              <a:t>me</a:t>
            </a:r>
            <a:r>
              <a:rPr lang="ru-RU" dirty="0"/>
              <a:t> (1), "I </a:t>
            </a:r>
            <a:r>
              <a:rPr lang="ru-RU" dirty="0" err="1"/>
              <a:t>know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somewhere</a:t>
            </a:r>
            <a:r>
              <a:rPr lang="ru-RU" dirty="0"/>
              <a:t>". - </a:t>
            </a: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told</a:t>
            </a:r>
            <a:r>
              <a:rPr lang="ru-RU" dirty="0"/>
              <a:t> </a:t>
            </a:r>
            <a:r>
              <a:rPr lang="ru-RU" dirty="0" err="1"/>
              <a:t>me</a:t>
            </a:r>
            <a:r>
              <a:rPr lang="ru-RU" dirty="0"/>
              <a:t> (</a:t>
            </a:r>
            <a:r>
              <a:rPr lang="ru-RU" dirty="0" err="1"/>
              <a:t>that</a:t>
            </a:r>
            <a:r>
              <a:rPr lang="ru-RU" dirty="0"/>
              <a:t>) </a:t>
            </a:r>
            <a:r>
              <a:rPr lang="ru-RU" dirty="0" err="1"/>
              <a:t>he</a:t>
            </a:r>
            <a:r>
              <a:rPr lang="ru-RU" dirty="0"/>
              <a:t> </a:t>
            </a:r>
            <a:r>
              <a:rPr lang="ru-RU" dirty="0" err="1"/>
              <a:t>knew</a:t>
            </a:r>
            <a:r>
              <a:rPr lang="ru-RU" dirty="0"/>
              <a:t> </a:t>
            </a:r>
            <a:r>
              <a:rPr lang="ru-RU" dirty="0" err="1"/>
              <a:t>me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somewhere</a:t>
            </a:r>
            <a:r>
              <a:rPr lang="ru-RU" dirty="0"/>
              <a:t>. Он сказал мне: "Я тебя откуда-то знаю". - Он сказал мне, (что) откуда-то меня знает.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2. Личные и притяжательные местоимения изменяются по смыслу, в зависимости от контекста.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dirty="0" err="1" smtClean="0"/>
              <a:t>said</a:t>
            </a:r>
            <a:r>
              <a:rPr lang="ru-RU" dirty="0" smtClean="0"/>
              <a:t>, "</a:t>
            </a:r>
            <a:r>
              <a:rPr lang="ru-RU" u="sng" dirty="0" smtClean="0">
                <a:solidFill>
                  <a:srgbClr val="FF0000"/>
                </a:solidFill>
              </a:rPr>
              <a:t>I</a:t>
            </a:r>
            <a:r>
              <a:rPr lang="ru-RU" dirty="0" smtClean="0"/>
              <a:t> </a:t>
            </a:r>
            <a:r>
              <a:rPr lang="ru-RU" dirty="0" err="1" smtClean="0"/>
              <a:t>can</a:t>
            </a:r>
            <a:r>
              <a:rPr lang="ru-RU" dirty="0" smtClean="0"/>
              <a:t> </a:t>
            </a:r>
            <a:r>
              <a:rPr lang="ru-RU" dirty="0" err="1" smtClean="0"/>
              <a:t>bring</a:t>
            </a:r>
            <a:r>
              <a:rPr lang="ru-RU" dirty="0" smtClean="0"/>
              <a:t> </a:t>
            </a:r>
            <a:r>
              <a:rPr lang="ru-RU" u="sng" dirty="0" err="1" smtClean="0">
                <a:solidFill>
                  <a:srgbClr val="00B050"/>
                </a:solidFill>
              </a:rPr>
              <a:t>you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cup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tea</a:t>
            </a:r>
            <a:r>
              <a:rPr lang="ru-RU" dirty="0" smtClean="0"/>
              <a:t>". –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Не </a:t>
            </a:r>
            <a:r>
              <a:rPr lang="ru-RU" dirty="0" err="1" smtClean="0"/>
              <a:t>said</a:t>
            </a:r>
            <a:r>
              <a:rPr lang="ru-RU" dirty="0" smtClean="0"/>
              <a:t> (</a:t>
            </a:r>
            <a:r>
              <a:rPr lang="ru-RU" dirty="0" err="1" smtClean="0"/>
              <a:t>that</a:t>
            </a:r>
            <a:r>
              <a:rPr lang="ru-RU" dirty="0" smtClean="0"/>
              <a:t>) </a:t>
            </a:r>
            <a:r>
              <a:rPr lang="ru-RU" u="sng" dirty="0" err="1" smtClean="0">
                <a:solidFill>
                  <a:srgbClr val="FF0000"/>
                </a:solidFill>
              </a:rPr>
              <a:t>he</a:t>
            </a:r>
            <a:r>
              <a:rPr lang="ru-RU" dirty="0" smtClean="0"/>
              <a:t> </a:t>
            </a:r>
            <a:r>
              <a:rPr lang="ru-RU" dirty="0" err="1" smtClean="0"/>
              <a:t>could</a:t>
            </a:r>
            <a:r>
              <a:rPr lang="ru-RU" dirty="0" smtClean="0"/>
              <a:t> </a:t>
            </a:r>
            <a:r>
              <a:rPr lang="ru-RU" dirty="0" err="1" smtClean="0"/>
              <a:t>bring</a:t>
            </a:r>
            <a:r>
              <a:rPr lang="ru-RU" dirty="0" smtClean="0"/>
              <a:t> </a:t>
            </a:r>
            <a:r>
              <a:rPr lang="ru-RU" u="sng" dirty="0" err="1" smtClean="0">
                <a:solidFill>
                  <a:srgbClr val="00B050"/>
                </a:solidFill>
              </a:rPr>
              <a:t>me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cup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tea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Он сказал: "Я могу принести тебе чашечку чая". – </a:t>
            </a:r>
          </a:p>
          <a:p>
            <a:pPr>
              <a:buNone/>
            </a:pPr>
            <a:r>
              <a:rPr lang="ru-RU" dirty="0" smtClean="0"/>
              <a:t>Он сказал, что может принести мне чашечку чая.</a:t>
            </a:r>
            <a:br>
              <a:rPr lang="ru-RU" dirty="0" smtClean="0"/>
            </a:br>
            <a:r>
              <a:rPr lang="ru-RU" b="1" dirty="0" smtClean="0"/>
              <a:t>3. Если глагол, который вводит косвенную речь ,находится в настоящем или будущем времени, то и глагол в косвенной речи сохраняется в том же времени, что и был в прямой речи.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u="sng" dirty="0" err="1" smtClean="0">
                <a:solidFill>
                  <a:schemeClr val="accent6">
                    <a:lumMod val="75000"/>
                  </a:schemeClr>
                </a:solidFill>
              </a:rPr>
              <a:t>says</a:t>
            </a:r>
            <a:r>
              <a:rPr lang="ru-RU" dirty="0" smtClean="0"/>
              <a:t> , "I </a:t>
            </a:r>
            <a:r>
              <a:rPr lang="ru-RU" dirty="0" err="1" smtClean="0"/>
              <a:t>visit</a:t>
            </a:r>
            <a:r>
              <a:rPr lang="ru-RU" dirty="0" smtClean="0"/>
              <a:t> </a:t>
            </a:r>
            <a:r>
              <a:rPr lang="ru-RU" dirty="0" err="1" smtClean="0"/>
              <a:t>Li</a:t>
            </a:r>
            <a:r>
              <a:rPr lang="en-US" dirty="0" smtClean="0"/>
              <a:t>Lu</a:t>
            </a:r>
            <a:r>
              <a:rPr lang="ru-RU" dirty="0" smtClean="0"/>
              <a:t> </a:t>
            </a:r>
            <a:r>
              <a:rPr lang="ru-RU" dirty="0" err="1" smtClean="0"/>
              <a:t>every</a:t>
            </a:r>
            <a:r>
              <a:rPr lang="ru-RU" dirty="0" smtClean="0"/>
              <a:t> </a:t>
            </a:r>
            <a:r>
              <a:rPr lang="ru-RU" dirty="0" err="1" smtClean="0"/>
              <a:t>Saturday</a:t>
            </a:r>
            <a:r>
              <a:rPr lang="ru-RU" dirty="0" smtClean="0"/>
              <a:t>". –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u="sng" dirty="0" err="1" smtClean="0">
                <a:solidFill>
                  <a:schemeClr val="accent6">
                    <a:lumMod val="75000"/>
                  </a:schemeClr>
                </a:solidFill>
              </a:rPr>
              <a:t>says</a:t>
            </a:r>
            <a:r>
              <a:rPr lang="ru-RU" dirty="0" smtClean="0"/>
              <a:t> (</a:t>
            </a:r>
            <a:r>
              <a:rPr lang="ru-RU" dirty="0" err="1" smtClean="0"/>
              <a:t>that</a:t>
            </a:r>
            <a:r>
              <a:rPr lang="ru-RU" dirty="0" smtClean="0"/>
              <a:t>) </a:t>
            </a: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dirty="0" err="1" smtClean="0"/>
              <a:t>visits</a:t>
            </a:r>
            <a:r>
              <a:rPr lang="ru-RU" dirty="0" smtClean="0"/>
              <a:t> </a:t>
            </a:r>
            <a:r>
              <a:rPr lang="ru-RU" dirty="0" err="1" smtClean="0"/>
              <a:t>Li</a:t>
            </a:r>
            <a:r>
              <a:rPr lang="en-US" dirty="0" err="1" smtClean="0"/>
              <a:t>lu</a:t>
            </a:r>
            <a:r>
              <a:rPr lang="ru-RU" dirty="0" smtClean="0"/>
              <a:t> </a:t>
            </a:r>
            <a:r>
              <a:rPr lang="ru-RU" dirty="0" err="1" smtClean="0"/>
              <a:t>every</a:t>
            </a:r>
            <a:r>
              <a:rPr lang="ru-RU" dirty="0" smtClean="0"/>
              <a:t> </a:t>
            </a:r>
            <a:r>
              <a:rPr lang="ru-RU" dirty="0" err="1" smtClean="0"/>
              <a:t>Saturday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Он говорит: "Я навещаю </a:t>
            </a:r>
            <a:r>
              <a:rPr lang="ru-RU" dirty="0" err="1" smtClean="0"/>
              <a:t>Лилу</a:t>
            </a:r>
            <a:r>
              <a:rPr lang="ru-RU" dirty="0" smtClean="0"/>
              <a:t> каждую субботу". – </a:t>
            </a:r>
          </a:p>
          <a:p>
            <a:pPr>
              <a:buNone/>
            </a:pPr>
            <a:r>
              <a:rPr lang="ru-RU" dirty="0" smtClean="0"/>
              <a:t>Он говорит, что навещает </a:t>
            </a:r>
            <a:r>
              <a:rPr lang="ru-RU" dirty="0" err="1" smtClean="0"/>
              <a:t>Лилу</a:t>
            </a:r>
            <a:r>
              <a:rPr lang="ru-RU" dirty="0" smtClean="0"/>
              <a:t> каждую субботу.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6868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4. </a:t>
            </a:r>
            <a:r>
              <a:rPr lang="ru-RU" sz="2400" b="1" dirty="0" smtClean="0"/>
              <a:t>Если глагол, который вводит косвенную речь, находится в прошедшем времени, то соблюдается согласование времён</a:t>
            </a:r>
            <a:r>
              <a:rPr lang="ru-RU" sz="3200" b="1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kosvennaja_rech.jpg"/>
          <p:cNvPicPr>
            <a:picLocks noChangeAspect="1"/>
          </p:cNvPicPr>
          <p:nvPr/>
        </p:nvPicPr>
        <p:blipFill>
          <a:blip r:embed="rId3" cstate="print"/>
          <a:srcRect t="7562"/>
          <a:stretch>
            <a:fillRect/>
          </a:stretch>
        </p:blipFill>
        <p:spPr>
          <a:xfrm>
            <a:off x="1475656" y="909304"/>
            <a:ext cx="6828458" cy="5832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ablicsoglasovanijavremenvkosvennojrechi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10000" contrast="10000"/>
          </a:blip>
          <a:stretch>
            <a:fillRect/>
          </a:stretch>
        </p:blipFill>
        <p:spPr>
          <a:xfrm>
            <a:off x="755576" y="908829"/>
            <a:ext cx="8028384" cy="594917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805264"/>
            <a:ext cx="504056" cy="432048"/>
          </a:xfrm>
        </p:spPr>
        <p:txBody>
          <a:bodyPr>
            <a:noAutofit/>
          </a:bodyPr>
          <a:lstStyle/>
          <a:p>
            <a:r>
              <a:rPr lang="en-US" sz="2800" dirty="0" smtClean="0"/>
              <a:t>/</a:t>
            </a:r>
            <a:r>
              <a:rPr lang="en-US" sz="2800" dirty="0" err="1" smtClean="0"/>
              <a:t>ed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18089" y="692696"/>
            <a:ext cx="26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Continuous=</a:t>
            </a:r>
            <a:r>
              <a:rPr lang="en-US" dirty="0"/>
              <a:t>P</a:t>
            </a:r>
            <a:r>
              <a:rPr lang="en-US" dirty="0" smtClean="0"/>
              <a:t>rogressive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752"/>
            <a:ext cx="86868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5. Если в прямой речи были наречия места и времени, а так же указательные местоимения, то в косвенной речи они изменятся на подходящие по смыслу.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this - that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этот - тот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these - those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эти - те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here - there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здесь - там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now - then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сейчас - тогда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ago - before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тому назад - раньше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today - that day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сегодня - в тот день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tomorrow - the next day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завтра - на следующий день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yesterday - the day before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вчера - накануне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the day after tomorrow - two days later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послезавтра - через два дня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the day before tomorrow - two days before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позавчера - два дня назад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last morning - the previous morning 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вчера утром - прошлым утром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и т.п.</a:t>
            </a:r>
            <a:endParaRPr lang="ru-RU" sz="4500" dirty="0" smtClean="0"/>
          </a:p>
          <a:p>
            <a:r>
              <a:rPr lang="en-US" sz="8000" dirty="0" smtClean="0"/>
              <a:t>He said, "I will do it </a:t>
            </a:r>
            <a:r>
              <a:rPr lang="en-US" sz="8000" u="sng" dirty="0" smtClean="0"/>
              <a:t>the day after tomorrow</a:t>
            </a:r>
            <a:r>
              <a:rPr lang="en-US" sz="8000" dirty="0" smtClean="0"/>
              <a:t>". – He (that) he would do it </a:t>
            </a:r>
            <a:r>
              <a:rPr lang="en-US" sz="8000" u="sng" dirty="0" smtClean="0"/>
              <a:t>two days later</a:t>
            </a:r>
            <a:r>
              <a:rPr lang="en-US" sz="8000" dirty="0" smtClean="0"/>
              <a:t>. </a:t>
            </a:r>
            <a:endParaRPr lang="ru-RU" sz="8000" dirty="0" smtClean="0"/>
          </a:p>
          <a:p>
            <a:r>
              <a:rPr lang="ru-RU" sz="8000" dirty="0" smtClean="0"/>
              <a:t>Он сказал: "Я сделаю это послезавтра". – Он сказал, что сделает это через два дня.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Правило изменения прямой речи на косвенную в побудительных предложениях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251" y="1052736"/>
            <a:ext cx="8964488" cy="5257800"/>
          </a:xfrm>
        </p:spPr>
        <p:txBody>
          <a:bodyPr>
            <a:no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b="1" dirty="0" smtClean="0"/>
              <a:t>Повелительное действие (1), выраженное инфинитивом без частицы </a:t>
            </a:r>
            <a:r>
              <a:rPr lang="ru-RU" sz="2400" b="1" dirty="0" err="1" smtClean="0"/>
              <a:t>to</a:t>
            </a:r>
            <a:r>
              <a:rPr lang="ru-RU" sz="2400" b="1" dirty="0" smtClean="0"/>
              <a:t> в прямой речи, изменится на инфинитив с частицей </a:t>
            </a:r>
            <a:r>
              <a:rPr lang="ru-RU" sz="2400" b="1" dirty="0" err="1" smtClean="0"/>
              <a:t>to</a:t>
            </a:r>
            <a:r>
              <a:rPr lang="ru-RU" sz="2400" b="1" dirty="0" smtClean="0"/>
              <a:t> (2) в косвенной. </a:t>
            </a:r>
            <a:r>
              <a:rPr lang="ru-RU" sz="2400" b="1" dirty="0" err="1" smtClean="0"/>
              <a:t>That</a:t>
            </a:r>
            <a:r>
              <a:rPr lang="ru-RU" sz="2400" b="1" dirty="0" smtClean="0"/>
              <a:t> в таких предложениях не добавляется.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>
                <a:solidFill>
                  <a:schemeClr val="accent2"/>
                </a:solidFill>
              </a:rPr>
              <a:t>Примечание: </a:t>
            </a:r>
            <a:r>
              <a:rPr lang="ru-RU" sz="2400" dirty="0"/>
              <a:t>В отрицательной форме частица </a:t>
            </a:r>
            <a:r>
              <a:rPr lang="ru-RU" sz="2400" dirty="0" err="1"/>
              <a:t>not</a:t>
            </a:r>
            <a:r>
              <a:rPr lang="ru-RU" sz="2400" dirty="0"/>
              <a:t> употребляется перед частицей </a:t>
            </a:r>
            <a:r>
              <a:rPr lang="ru-RU" sz="2400" dirty="0" err="1"/>
              <a:t>to</a:t>
            </a:r>
            <a:r>
              <a:rPr lang="ru-RU" sz="2400" dirty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He</a:t>
            </a:r>
            <a:r>
              <a:rPr lang="ru-RU" sz="2400" dirty="0" smtClean="0"/>
              <a:t> </a:t>
            </a:r>
            <a:r>
              <a:rPr lang="ru-RU" sz="2400" dirty="0" err="1" smtClean="0"/>
              <a:t>asked</a:t>
            </a:r>
            <a:r>
              <a:rPr lang="en-US" sz="2400" dirty="0" smtClean="0"/>
              <a:t>/said</a:t>
            </a:r>
            <a:r>
              <a:rPr lang="ru-RU" sz="2400" dirty="0" smtClean="0"/>
              <a:t> </a:t>
            </a:r>
            <a:r>
              <a:rPr lang="ru-RU" sz="2400" dirty="0" err="1" smtClean="0"/>
              <a:t>me</a:t>
            </a:r>
            <a:r>
              <a:rPr lang="ru-RU" sz="2400" dirty="0" smtClean="0"/>
              <a:t>, "</a:t>
            </a:r>
            <a:r>
              <a:rPr lang="ru-RU" sz="2400" u="sng" dirty="0" err="1" smtClean="0"/>
              <a:t>Close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the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window</a:t>
            </a:r>
            <a:r>
              <a:rPr lang="ru-RU" sz="2400" dirty="0" smtClean="0"/>
              <a:t> (1)". – 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He</a:t>
            </a:r>
            <a:r>
              <a:rPr lang="ru-RU" sz="2400" dirty="0" smtClean="0"/>
              <a:t> </a:t>
            </a:r>
            <a:r>
              <a:rPr lang="ru-RU" sz="2400" dirty="0" err="1" smtClean="0"/>
              <a:t>asked</a:t>
            </a:r>
            <a:r>
              <a:rPr lang="en-US" sz="2400" dirty="0" smtClean="0"/>
              <a:t>/told</a:t>
            </a:r>
            <a:r>
              <a:rPr lang="ru-RU" sz="2400" dirty="0" smtClean="0"/>
              <a:t> </a:t>
            </a:r>
            <a:r>
              <a:rPr lang="ru-RU" sz="2400" dirty="0" err="1" smtClean="0"/>
              <a:t>me</a:t>
            </a:r>
            <a:r>
              <a:rPr lang="ru-RU" sz="2400" dirty="0" smtClean="0"/>
              <a:t> </a:t>
            </a:r>
            <a:r>
              <a:rPr lang="ru-RU" sz="2400" u="sng" dirty="0" err="1" smtClean="0"/>
              <a:t>to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close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the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window</a:t>
            </a:r>
            <a:r>
              <a:rPr lang="ru-RU" sz="2400" dirty="0" smtClean="0"/>
              <a:t> (2). </a:t>
            </a:r>
          </a:p>
          <a:p>
            <a:pPr>
              <a:buNone/>
            </a:pPr>
            <a:r>
              <a:rPr lang="ru-RU" sz="2400" dirty="0" smtClean="0"/>
              <a:t>Он попросит меня: "Закрой окно". - Он попросил меня закрыть окно.</a:t>
            </a:r>
            <a:br>
              <a:rPr lang="ru-RU" sz="2400" dirty="0" smtClean="0"/>
            </a:br>
            <a:r>
              <a:rPr lang="ru-RU" sz="2400" dirty="0" smtClean="0"/>
              <a:t>или без указания на лицо</a:t>
            </a:r>
            <a:br>
              <a:rPr lang="ru-RU" sz="2400" dirty="0" smtClean="0"/>
            </a:br>
            <a:r>
              <a:rPr lang="ru-RU" sz="2400" dirty="0" err="1" smtClean="0"/>
              <a:t>He</a:t>
            </a:r>
            <a:r>
              <a:rPr lang="ru-RU" sz="2400" dirty="0" smtClean="0"/>
              <a:t> </a:t>
            </a:r>
            <a:r>
              <a:rPr lang="ru-RU" sz="2400" dirty="0" err="1" smtClean="0"/>
              <a:t>asked</a:t>
            </a:r>
            <a:r>
              <a:rPr lang="ru-RU" sz="2400" dirty="0" smtClean="0"/>
              <a:t>, “</a:t>
            </a:r>
            <a:r>
              <a:rPr lang="en-US" sz="2400" dirty="0" smtClean="0"/>
              <a:t>Don’t </a:t>
            </a:r>
            <a:r>
              <a:rPr lang="ru-RU" sz="2400" u="sng" dirty="0" err="1" smtClean="0"/>
              <a:t>Close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the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window</a:t>
            </a:r>
            <a:r>
              <a:rPr lang="ru-RU" sz="2400" dirty="0" smtClean="0"/>
              <a:t> (1)". –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He</a:t>
            </a:r>
            <a:r>
              <a:rPr lang="ru-RU" sz="2400" dirty="0" smtClean="0"/>
              <a:t> </a:t>
            </a:r>
            <a:r>
              <a:rPr lang="en-US" sz="2400" dirty="0" smtClean="0"/>
              <a:t>told</a:t>
            </a:r>
            <a:r>
              <a:rPr lang="ru-RU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</a:t>
            </a:r>
            <a:r>
              <a:rPr lang="ru-RU" sz="2400" u="sng" dirty="0" err="1" smtClean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close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the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window</a:t>
            </a:r>
            <a:r>
              <a:rPr lang="ru-RU" sz="2400" dirty="0" smtClean="0"/>
              <a:t> (2). </a:t>
            </a:r>
          </a:p>
          <a:p>
            <a:pPr>
              <a:buNone/>
            </a:pPr>
            <a:r>
              <a:rPr lang="ru-RU" sz="2400" dirty="0" smtClean="0"/>
              <a:t>Он попросил: "Закройте окно". - Он попросил закрыть окно.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Правила изменения прямой речи на косвенную в вопросительных предложениях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08720"/>
            <a:ext cx="896448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Вопросительные предложения в косвенной речи называются </a:t>
            </a:r>
            <a:r>
              <a:rPr lang="ru-RU" sz="2000" b="1" dirty="0" smtClean="0"/>
              <a:t>косвенными вопросами</a:t>
            </a:r>
            <a:r>
              <a:rPr lang="ru-RU" sz="2000" dirty="0" smtClean="0"/>
              <a:t>. Знак вопроса в таких предложениях не употребляется кроме случаев, когда в косвенном предложении вопросительной является главная часть.</a:t>
            </a:r>
            <a:br>
              <a:rPr lang="ru-RU" sz="2000" dirty="0" smtClean="0"/>
            </a:br>
            <a:r>
              <a:rPr lang="ru-RU" sz="2000" b="1" dirty="0" smtClean="0"/>
              <a:t>1. Специальный вопрос (1) в прямой речи при изменении на косвенную становятся дополнительным придаточным предложением (2), которое соединяется с главной частью вопросительными словами из вопроса непосредственно.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He</a:t>
            </a:r>
            <a:r>
              <a:rPr lang="ru-RU" sz="2000" dirty="0" smtClean="0"/>
              <a:t> </a:t>
            </a:r>
            <a:r>
              <a:rPr lang="ru-RU" sz="2000" dirty="0" err="1" smtClean="0"/>
              <a:t>asked</a:t>
            </a:r>
            <a:r>
              <a:rPr lang="ru-RU" sz="2000" dirty="0" smtClean="0"/>
              <a:t> </a:t>
            </a:r>
            <a:r>
              <a:rPr lang="ru-RU" sz="2000" dirty="0" err="1" smtClean="0"/>
              <a:t>me</a:t>
            </a:r>
            <a:r>
              <a:rPr lang="ru-RU" sz="2000" dirty="0" smtClean="0"/>
              <a:t>, "</a:t>
            </a:r>
            <a:r>
              <a:rPr lang="ru-RU" sz="2000" u="sng" dirty="0" err="1" smtClean="0"/>
              <a:t>Who</a:t>
            </a:r>
            <a:r>
              <a:rPr lang="ru-RU" sz="2000" dirty="0" smtClean="0"/>
              <a:t> (1) </a:t>
            </a:r>
            <a:r>
              <a:rPr lang="ru-RU" sz="2000" dirty="0" err="1" smtClean="0"/>
              <a:t>has</a:t>
            </a:r>
            <a:r>
              <a:rPr lang="ru-RU" sz="2000" dirty="0" smtClean="0"/>
              <a:t> </a:t>
            </a:r>
            <a:r>
              <a:rPr lang="ru-RU" sz="2000" dirty="0" err="1" smtClean="0"/>
              <a:t>brought</a:t>
            </a:r>
            <a:r>
              <a:rPr lang="ru-RU" sz="2000" dirty="0" smtClean="0"/>
              <a:t> </a:t>
            </a: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 err="1" smtClean="0"/>
              <a:t>letter</a:t>
            </a:r>
            <a:r>
              <a:rPr lang="ru-RU" sz="2000" dirty="0" smtClean="0"/>
              <a:t>?" - </a:t>
            </a:r>
            <a:r>
              <a:rPr lang="ru-RU" sz="2000" dirty="0" err="1" smtClean="0"/>
              <a:t>He</a:t>
            </a:r>
            <a:r>
              <a:rPr lang="ru-RU" sz="2000" dirty="0" smtClean="0"/>
              <a:t> </a:t>
            </a:r>
            <a:r>
              <a:rPr lang="ru-RU" sz="2000" dirty="0" err="1" smtClean="0"/>
              <a:t>asked</a:t>
            </a:r>
            <a:r>
              <a:rPr lang="ru-RU" sz="2000" dirty="0" smtClean="0"/>
              <a:t> </a:t>
            </a:r>
            <a:r>
              <a:rPr lang="ru-RU" sz="2000" dirty="0" err="1" smtClean="0"/>
              <a:t>me</a:t>
            </a:r>
            <a:r>
              <a:rPr lang="ru-RU" sz="2000" dirty="0" smtClean="0"/>
              <a:t> </a:t>
            </a:r>
            <a:r>
              <a:rPr lang="ru-RU" sz="2000" u="sng" dirty="0" err="1" smtClean="0"/>
              <a:t>who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had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brought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the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letter</a:t>
            </a:r>
            <a:r>
              <a:rPr lang="ru-RU" sz="2000" dirty="0" smtClean="0"/>
              <a:t> (2). Он спросил меня: "Кто принёс письмо?" - Он спросил меня, кто принёс письмо.</a:t>
            </a:r>
            <a:br>
              <a:rPr lang="ru-RU" sz="2000" dirty="0" smtClean="0"/>
            </a:br>
            <a:r>
              <a:rPr lang="ru-RU" sz="2000" b="1" dirty="0" smtClean="0"/>
              <a:t>2. Общий вопрос (1) в прямой речи изменяется на придаточное предложение (2) в косвенной и соединяется с главной частью союзами </a:t>
            </a:r>
            <a:r>
              <a:rPr lang="ru-RU" sz="2000" b="1" dirty="0" err="1" smtClean="0"/>
              <a:t>if</a:t>
            </a:r>
            <a:r>
              <a:rPr lang="ru-RU" sz="2000" b="1" dirty="0" smtClean="0"/>
              <a:t>/</a:t>
            </a:r>
            <a:r>
              <a:rPr lang="ru-RU" sz="2000" b="1" dirty="0" err="1" smtClean="0"/>
              <a:t>whether</a:t>
            </a:r>
            <a:r>
              <a:rPr lang="ru-RU" sz="2000" b="1" dirty="0" smtClean="0"/>
              <a:t> (ли) (2), при этом запятая не употребляется.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He</a:t>
            </a:r>
            <a:r>
              <a:rPr lang="ru-RU" sz="2000" dirty="0" smtClean="0"/>
              <a:t> </a:t>
            </a:r>
            <a:r>
              <a:rPr lang="ru-RU" sz="2000" dirty="0" err="1" smtClean="0"/>
              <a:t>asked</a:t>
            </a:r>
            <a:r>
              <a:rPr lang="ru-RU" sz="2000" dirty="0" smtClean="0"/>
              <a:t>, "</a:t>
            </a:r>
            <a:r>
              <a:rPr lang="ru-RU" sz="2000" u="sng" dirty="0" err="1" smtClean="0"/>
              <a:t>Do</a:t>
            </a:r>
            <a:r>
              <a:rPr lang="ru-RU" sz="2000" dirty="0" smtClean="0"/>
              <a:t> (1) </a:t>
            </a:r>
            <a:r>
              <a:rPr lang="ru-RU" sz="2000" dirty="0" err="1" smtClean="0"/>
              <a:t>you</a:t>
            </a:r>
            <a:r>
              <a:rPr lang="ru-RU" sz="2000" dirty="0" smtClean="0"/>
              <a:t> </a:t>
            </a:r>
            <a:r>
              <a:rPr lang="ru-RU" sz="2000" dirty="0" err="1" smtClean="0"/>
              <a:t>know</a:t>
            </a:r>
            <a:r>
              <a:rPr lang="ru-RU" sz="2000" dirty="0" smtClean="0"/>
              <a:t> </a:t>
            </a:r>
            <a:r>
              <a:rPr lang="ru-RU" sz="2000" dirty="0" err="1" smtClean="0"/>
              <a:t>her</a:t>
            </a:r>
            <a:r>
              <a:rPr lang="ru-RU" sz="2000" dirty="0" smtClean="0"/>
              <a:t>?" - </a:t>
            </a:r>
            <a:r>
              <a:rPr lang="ru-RU" sz="2000" dirty="0" err="1" smtClean="0"/>
              <a:t>He</a:t>
            </a:r>
            <a:r>
              <a:rPr lang="ru-RU" sz="2000" dirty="0" smtClean="0"/>
              <a:t> </a:t>
            </a:r>
            <a:r>
              <a:rPr lang="ru-RU" sz="2000" dirty="0" err="1" smtClean="0"/>
              <a:t>asked</a:t>
            </a:r>
            <a:r>
              <a:rPr lang="ru-RU" sz="2000" dirty="0" smtClean="0"/>
              <a:t> </a:t>
            </a:r>
            <a:r>
              <a:rPr lang="ru-RU" sz="2000" dirty="0" err="1" smtClean="0"/>
              <a:t>me</a:t>
            </a:r>
            <a:r>
              <a:rPr lang="ru-RU" sz="2000" dirty="0" smtClean="0"/>
              <a:t> </a:t>
            </a:r>
            <a:r>
              <a:rPr lang="ru-RU" sz="2000" u="sng" dirty="0" err="1" smtClean="0"/>
              <a:t>if</a:t>
            </a:r>
            <a:r>
              <a:rPr lang="ru-RU" sz="2000" u="sng" dirty="0" smtClean="0"/>
              <a:t>/</a:t>
            </a:r>
            <a:r>
              <a:rPr lang="ru-RU" sz="2000" u="sng" dirty="0" err="1" smtClean="0"/>
              <a:t>whether</a:t>
            </a:r>
            <a:r>
              <a:rPr lang="ru-RU" sz="2000" dirty="0" smtClean="0"/>
              <a:t> (3) </a:t>
            </a:r>
            <a:r>
              <a:rPr lang="ru-RU" sz="2000" u="sng" dirty="0" smtClean="0"/>
              <a:t>I </a:t>
            </a:r>
            <a:r>
              <a:rPr lang="ru-RU" sz="2000" u="sng" dirty="0" err="1" smtClean="0"/>
              <a:t>knew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her</a:t>
            </a:r>
            <a:r>
              <a:rPr lang="ru-RU" sz="2000" dirty="0" smtClean="0"/>
              <a:t> (2). Он спросил: "Ты её знаешь?". - Он спросил, знаю ли я её.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156</Words>
  <Application>Microsoft Office PowerPoint</Application>
  <PresentationFormat>Экран (4:3)</PresentationFormat>
  <Paragraphs>51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Direct and indirect speech</vt:lpstr>
      <vt:lpstr>Direct and indirect speech  [dɪˈrekt ənd ˌɪndəˈrekt spiːtʃ]  Прямая и косвенная речь</vt:lpstr>
      <vt:lpstr>Правила изменения прямой речи на косвенную в повествовательных предложениях</vt:lpstr>
      <vt:lpstr>Презентация PowerPoint</vt:lpstr>
      <vt:lpstr>4. Если глагол, который вводит косвенную речь, находится в прошедшем времени, то соблюдается согласование времён.</vt:lpstr>
      <vt:lpstr>/ed</vt:lpstr>
      <vt:lpstr>5. Если в прямой речи были наречия места и времени, а так же указательные местоимения, то в косвенной речи они изменятся на подходящие по смыслу.</vt:lpstr>
      <vt:lpstr>Правило изменения прямой речи на косвенную в побудительных предложениях</vt:lpstr>
      <vt:lpstr>Правила изменения прямой речи на косвенную в вопросительных предложениях</vt:lpstr>
      <vt:lpstr>3. Краткие ответы в косвенной речи выражаются вспомогательным (1) или модальным глаголом (2), а время этих глаголов изменяется по правилу согласования времен (3).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мичман</dc:creator>
  <cp:lastModifiedBy>мичман</cp:lastModifiedBy>
  <cp:revision>14</cp:revision>
  <dcterms:created xsi:type="dcterms:W3CDTF">2013-03-19T20:12:06Z</dcterms:created>
  <dcterms:modified xsi:type="dcterms:W3CDTF">2013-03-29T23:01:21Z</dcterms:modified>
</cp:coreProperties>
</file>