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63" r:id="rId3"/>
    <p:sldId id="257" r:id="rId4"/>
    <p:sldId id="264" r:id="rId5"/>
    <p:sldId id="265" r:id="rId6"/>
    <p:sldId id="267" r:id="rId7"/>
    <p:sldId id="268" r:id="rId8"/>
    <p:sldId id="269" r:id="rId9"/>
    <p:sldId id="259" r:id="rId10"/>
    <p:sldId id="270" r:id="rId11"/>
    <p:sldId id="260" r:id="rId12"/>
    <p:sldId id="271" r:id="rId13"/>
    <p:sldId id="261" r:id="rId14"/>
    <p:sldId id="273" r:id="rId15"/>
    <p:sldId id="272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103" autoAdjust="0"/>
    <p:restoredTop sz="94660"/>
  </p:normalViewPr>
  <p:slideViewPr>
    <p:cSldViewPr>
      <p:cViewPr varScale="1">
        <p:scale>
          <a:sx n="42" d="100"/>
          <a:sy n="42" d="100"/>
        </p:scale>
        <p:origin x="-1224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77863"/>
            <a:ext cx="4570413" cy="3443287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2C19E6BA-C38E-4667-AD97-789D59CBBC6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B4F7F4-AF0A-47A1-B8CA-FD9DE4F9ECCE}" type="slidenum">
              <a:rPr lang="ru-RU"/>
              <a:pPr/>
              <a:t>1</a:t>
            </a:fld>
            <a:endParaRPr lang="ru-RU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66FAAE-422B-4138-9EA0-9B03399B935B}" type="slidenum">
              <a:rPr lang="ru-RU"/>
              <a:pPr/>
              <a:t>3</a:t>
            </a:fld>
            <a:endParaRPr 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66FAAE-422B-4138-9EA0-9B03399B935B}" type="slidenum">
              <a:rPr lang="ru-RU"/>
              <a:pPr/>
              <a:t>7</a:t>
            </a:fld>
            <a:endParaRPr 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66FAAE-422B-4138-9EA0-9B03399B935B}" type="slidenum">
              <a:rPr lang="ru-RU"/>
              <a:pPr/>
              <a:t>8</a:t>
            </a:fld>
            <a:endParaRPr 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E87AC0-8225-4A9A-8670-CE6A6DCC2587}" type="slidenum">
              <a:rPr lang="ru-RU"/>
              <a:pPr/>
              <a:t>9</a:t>
            </a:fld>
            <a:endParaRPr lang="ru-RU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E87AC0-8225-4A9A-8670-CE6A6DCC2587}" type="slidenum">
              <a:rPr lang="ru-RU"/>
              <a:pPr/>
              <a:t>10</a:t>
            </a:fld>
            <a:endParaRPr lang="ru-RU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7D7B7B-FF7A-422A-8BA1-6EA1C991DE3A}" type="slidenum">
              <a:rPr lang="ru-RU"/>
              <a:pPr/>
              <a:t>11</a:t>
            </a:fld>
            <a:endParaRPr lang="ru-RU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7D7B7B-FF7A-422A-8BA1-6EA1C991DE3A}" type="slidenum">
              <a:rPr lang="ru-RU"/>
              <a:pPr/>
              <a:t>12</a:t>
            </a:fld>
            <a:endParaRPr lang="ru-RU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11EC6E-E2D3-4613-B989-883144340601}" type="slidenum">
              <a:rPr lang="ru-RU"/>
              <a:pPr/>
              <a:t>13</a:t>
            </a:fld>
            <a:endParaRPr lang="ru-RU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D4B358-7F9B-4A0C-8520-C073B8AEC9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B407A7-8574-43A7-B438-8A32A2D1B4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778156-F3ED-4124-A994-6ECB80688D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A68DA1-C0CC-47F1-9A95-B94B873DFA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BDE559-9B13-4C22-B949-468710FBCC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AAE6B5-C5E1-4606-BC71-082536832B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31CAF0-D576-4DBD-A11F-C09C878D17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AA355C-FF91-4B8B-A1EC-3052EAF2F7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5782AC-61CF-4F00-BD97-77BF1AEF5E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07E740-89D8-48C3-B3B7-93A85EF4AA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BB8BA8-18AC-4C20-B321-849A2F7154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2CF765B7-42DF-4412-8AFF-A15084962B9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3124200"/>
            <a:ext cx="8229600" cy="1847850"/>
          </a:xfrm>
          <a:ln/>
        </p:spPr>
        <p:txBody>
          <a:bodyPr/>
          <a:lstStyle/>
          <a:p>
            <a:pPr indent="-341313" algn="ctr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800" dirty="0"/>
              <a:t> </a:t>
            </a:r>
            <a:r>
              <a:rPr lang="ru-RU" sz="2800" dirty="0" smtClean="0"/>
              <a:t>Математика, </a:t>
            </a:r>
            <a:r>
              <a:rPr lang="ru-RU" sz="2800" dirty="0"/>
              <a:t>2 класс</a:t>
            </a:r>
          </a:p>
          <a:p>
            <a:pPr indent="-341313" algn="ctr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800" dirty="0"/>
          </a:p>
          <a:p>
            <a:pPr indent="-341313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800" dirty="0"/>
          </a:p>
          <a:p>
            <a:pPr indent="-341313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800" dirty="0"/>
          </a:p>
          <a:p>
            <a:pPr indent="-341313">
              <a:lnSpc>
                <a:spcPct val="80000"/>
              </a:lnSpc>
              <a:spcBef>
                <a:spcPts val="2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800" dirty="0"/>
              <a:t>                                                                                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" y="5472113"/>
            <a:ext cx="8001000" cy="1081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1313">
              <a:spcBef>
                <a:spcPts val="45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                                                                          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1313" algn="r">
              <a:spcBef>
                <a:spcPts val="45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ru-RU" dirty="0" smtClean="0">
                <a:solidFill>
                  <a:srgbClr val="000000"/>
                </a:solidFill>
              </a:rPr>
              <a:t>Кубашина </a:t>
            </a:r>
            <a:r>
              <a:rPr lang="ru-RU" dirty="0" smtClean="0">
                <a:solidFill>
                  <a:srgbClr val="000000"/>
                </a:solidFill>
              </a:rPr>
              <a:t>И.А.</a:t>
            </a:r>
          </a:p>
          <a:p>
            <a:pPr marL="342900" indent="-341313" algn="r">
              <a:spcBef>
                <a:spcPts val="45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ru-RU" dirty="0" smtClean="0">
                <a:solidFill>
                  <a:srgbClr val="000000"/>
                </a:solidFill>
              </a:rPr>
              <a:t>МБОУ «Средняя общеобразовательная школа № 4» города Костромы.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1313">
              <a:buClrTx/>
              <a:buSz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ru-RU" dirty="0">
                <a:solidFill>
                  <a:srgbClr val="000000"/>
                </a:solidFill>
              </a:rPr>
              <a:t>                                                                        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962400"/>
            <a:ext cx="2130425" cy="2406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512763" y="330200"/>
            <a:ext cx="8118475" cy="1031875"/>
          </a:xfrm>
          <a:prstGeom prst="rect">
            <a:avLst/>
          </a:prstGeom>
          <a:solidFill>
            <a:srgbClr val="FFCC66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000000"/>
                </a:solidFill>
              </a:rPr>
              <a:t>Учимся открывать новые знания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28596" y="1428736"/>
            <a:ext cx="7691462" cy="157184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>
                <a:solidFill>
                  <a:srgbClr val="000000"/>
                </a:solidFill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</a:rPr>
              <a:t>Прочитайте записи и попробуйте объяснить, как нашли разность чисел 40 и 6.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95400" y="4343400"/>
            <a:ext cx="3048000" cy="3968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1981200"/>
            <a:ext cx="8001000" cy="58695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663300"/>
                </a:solidFill>
              </a:rPr>
              <a:t>  </a:t>
            </a:r>
            <a:r>
              <a:rPr lang="ru-RU" sz="3200" b="1" dirty="0" smtClean="0">
                <a:solidFill>
                  <a:srgbClr val="663300"/>
                </a:solidFill>
              </a:rPr>
              <a:t>   </a:t>
            </a:r>
            <a:endParaRPr lang="ru-RU" sz="3200" b="1" dirty="0">
              <a:solidFill>
                <a:srgbClr val="663300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57158" y="3000372"/>
            <a:ext cx="8448676" cy="227459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000000"/>
                </a:solidFill>
              </a:rPr>
              <a:t>     </a:t>
            </a:r>
            <a:r>
              <a:rPr lang="ru-RU" sz="4000" b="1" dirty="0" smtClean="0">
                <a:solidFill>
                  <a:srgbClr val="000000"/>
                </a:solidFill>
              </a:rPr>
              <a:t>40  - 6=34</a:t>
            </a:r>
          </a:p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4000" b="1" dirty="0" smtClean="0">
              <a:solidFill>
                <a:srgbClr val="000000"/>
              </a:solidFill>
            </a:endParaRPr>
          </a:p>
          <a:p>
            <a:pPr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dirty="0" smtClean="0">
                <a:solidFill>
                  <a:srgbClr val="000000"/>
                </a:solidFill>
              </a:rPr>
              <a:t>30  10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42910" y="5286388"/>
            <a:ext cx="8001000" cy="132562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dirty="0" smtClean="0">
                <a:solidFill>
                  <a:srgbClr val="663300"/>
                </a:solidFill>
              </a:rPr>
              <a:t> 40-6=(30+10)-6=                30+(10-6)=30+4=34</a:t>
            </a:r>
            <a:endParaRPr lang="ru-RU" sz="4000" b="1" dirty="0">
              <a:solidFill>
                <a:srgbClr val="6633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 rot="5400000">
            <a:off x="785786" y="4214818"/>
            <a:ext cx="500066" cy="2143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 rot="16200000" flipH="1">
            <a:off x="1250133" y="4250537"/>
            <a:ext cx="571504" cy="2143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8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8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8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14" dur="8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15" dur="8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6" dur="8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428596" y="285728"/>
            <a:ext cx="8229600" cy="11430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000000"/>
                </a:solidFill>
              </a:rPr>
              <a:t>Применяем новые знания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7315200" cy="107939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</a:rPr>
              <a:t>Вычислите с объяснением и проверкой. Работайте по образцу.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57158" y="2667001"/>
            <a:ext cx="8024842" cy="512666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 smtClean="0">
                <a:solidFill>
                  <a:srgbClr val="663300"/>
                </a:solidFill>
              </a:rPr>
              <a:t>  60  -3=57</a:t>
            </a:r>
          </a:p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 b="1" dirty="0" smtClean="0">
              <a:solidFill>
                <a:srgbClr val="663300"/>
              </a:solidFill>
            </a:endParaRPr>
          </a:p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 smtClean="0">
                <a:solidFill>
                  <a:srgbClr val="663300"/>
                </a:solidFill>
              </a:rPr>
              <a:t>50   10</a:t>
            </a:r>
          </a:p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 b="1" dirty="0" smtClean="0">
              <a:solidFill>
                <a:srgbClr val="663300"/>
              </a:solidFill>
            </a:endParaRPr>
          </a:p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 b="1" dirty="0" smtClean="0">
              <a:solidFill>
                <a:srgbClr val="663300"/>
              </a:solidFill>
            </a:endParaRPr>
          </a:p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 b="1" dirty="0" smtClean="0">
              <a:solidFill>
                <a:srgbClr val="663300"/>
              </a:solidFill>
            </a:endParaRPr>
          </a:p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 b="1" dirty="0">
              <a:solidFill>
                <a:srgbClr val="6633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 rot="16200000" flipH="1">
            <a:off x="964381" y="3464719"/>
            <a:ext cx="571504" cy="2143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 rot="5400000">
            <a:off x="571472" y="3500438"/>
            <a:ext cx="500066" cy="2143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428596" y="285728"/>
            <a:ext cx="8229600" cy="11430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000000"/>
                </a:solidFill>
              </a:rPr>
              <a:t>Применяем новые знания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00034" y="1571612"/>
            <a:ext cx="2987675" cy="46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Проверьте себя.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 rot="16200000" flipH="1">
            <a:off x="678629" y="3178967"/>
            <a:ext cx="571504" cy="2143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 rot="5400000">
            <a:off x="214282" y="3143248"/>
            <a:ext cx="500066" cy="2143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0" y="2428868"/>
            <a:ext cx="5715040" cy="194117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50-5=45   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b="1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 smtClean="0">
                <a:solidFill>
                  <a:schemeClr val="tx1"/>
                </a:solidFill>
              </a:rPr>
              <a:t>40 10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428993" y="2571745"/>
            <a:ext cx="2071702" cy="194117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   </a:t>
            </a:r>
            <a:r>
              <a:rPr lang="ru-RU" sz="3200" b="1" dirty="0" smtClean="0">
                <a:solidFill>
                  <a:schemeClr val="tx1"/>
                </a:solidFill>
              </a:rPr>
              <a:t>70 -6=64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b="1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 smtClean="0">
                <a:solidFill>
                  <a:schemeClr val="tx1"/>
                </a:solidFill>
              </a:rPr>
              <a:t>60 10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16200000" flipH="1">
            <a:off x="3893339" y="3321843"/>
            <a:ext cx="571504" cy="2143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5400000">
            <a:off x="3500430" y="3286124"/>
            <a:ext cx="500066" cy="2143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643570" y="2643182"/>
            <a:ext cx="2987675" cy="157184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  </a:t>
            </a:r>
            <a:r>
              <a:rPr lang="ru-RU" sz="3200" b="1" dirty="0" smtClean="0">
                <a:solidFill>
                  <a:schemeClr val="tx1"/>
                </a:solidFill>
              </a:rPr>
              <a:t>80 -4=76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b="1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 smtClean="0">
                <a:solidFill>
                  <a:schemeClr val="tx1"/>
                </a:solidFill>
              </a:rPr>
              <a:t>70 10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 rot="16200000" flipH="1">
            <a:off x="5965041" y="3393281"/>
            <a:ext cx="571504" cy="2143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5572132" y="3357562"/>
            <a:ext cx="500066" cy="2143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85720" y="4357694"/>
            <a:ext cx="2987675" cy="157184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   </a:t>
            </a:r>
            <a:r>
              <a:rPr lang="ru-RU" sz="3200" b="1" dirty="0" smtClean="0">
                <a:solidFill>
                  <a:schemeClr val="tx1"/>
                </a:solidFill>
              </a:rPr>
              <a:t>90  -8=82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b="1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 smtClean="0">
                <a:solidFill>
                  <a:schemeClr val="tx1"/>
                </a:solidFill>
              </a:rPr>
              <a:t>80  10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 bwMode="auto">
          <a:xfrm rot="16200000" flipH="1">
            <a:off x="750067" y="5036355"/>
            <a:ext cx="571504" cy="2143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Прямая соединительная линия 18"/>
          <p:cNvCxnSpPr/>
          <p:nvPr/>
        </p:nvCxnSpPr>
        <p:spPr bwMode="auto">
          <a:xfrm rot="5400000">
            <a:off x="285720" y="5072074"/>
            <a:ext cx="500066" cy="2143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571736" y="4429132"/>
            <a:ext cx="2987675" cy="157184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90 -2=88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b="1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 smtClean="0">
                <a:solidFill>
                  <a:schemeClr val="tx1"/>
                </a:solidFill>
              </a:rPr>
              <a:t>80 10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 bwMode="auto">
          <a:xfrm rot="16200000" flipH="1">
            <a:off x="2893207" y="5250669"/>
            <a:ext cx="571504" cy="2143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 rot="5400000">
            <a:off x="2500298" y="5214950"/>
            <a:ext cx="500066" cy="2143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4929190" y="4572008"/>
            <a:ext cx="2987675" cy="157184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20-3=17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b="1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 smtClean="0">
                <a:solidFill>
                  <a:schemeClr val="tx1"/>
                </a:solidFill>
              </a:rPr>
              <a:t>10 10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 bwMode="auto">
          <a:xfrm rot="16200000" flipH="1">
            <a:off x="5322099" y="5322107"/>
            <a:ext cx="571504" cy="2143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Прямая соединительная линия 24"/>
          <p:cNvCxnSpPr/>
          <p:nvPr/>
        </p:nvCxnSpPr>
        <p:spPr bwMode="auto">
          <a:xfrm rot="5400000">
            <a:off x="4929190" y="5357826"/>
            <a:ext cx="500066" cy="2143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8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8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8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14" dur="8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15" dur="8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6" dur="8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21" dur="8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22" dur="8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3" dur="8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28" dur="8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29" dur="8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30" dur="8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35" dur="8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36" dur="8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37" dur="8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42" dur="8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43" dur="8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44" dur="8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49" dur="8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50" dur="8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51" dur="8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000000"/>
                </a:solidFill>
              </a:rPr>
              <a:t>Развиваем умения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8534400" cy="58695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</a:rPr>
              <a:t>Решите задачу.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57158" y="2357430"/>
            <a:ext cx="7834314" cy="286450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 smtClean="0">
                <a:solidFill>
                  <a:srgbClr val="663300"/>
                </a:solidFill>
              </a:rPr>
              <a:t>		</a:t>
            </a:r>
            <a:r>
              <a:rPr lang="ru-RU" sz="3600" b="1" dirty="0" smtClean="0">
                <a:solidFill>
                  <a:srgbClr val="663300"/>
                </a:solidFill>
              </a:rPr>
              <a:t>Во время игры в хоккей одна из команд забила 20 голов, а вторая на 6 меньше</a:t>
            </a:r>
            <a:r>
              <a:rPr lang="en-US" sz="3600" b="1" dirty="0" smtClean="0">
                <a:solidFill>
                  <a:srgbClr val="663300"/>
                </a:solidFill>
              </a:rPr>
              <a:t>?</a:t>
            </a:r>
            <a:r>
              <a:rPr lang="ru-RU" sz="3600" b="1" dirty="0" smtClean="0">
                <a:solidFill>
                  <a:srgbClr val="663300"/>
                </a:solidFill>
              </a:rPr>
              <a:t> Сколько всего голов забили обе команды</a:t>
            </a:r>
            <a:r>
              <a:rPr lang="en-US" sz="3600" b="1" dirty="0" smtClean="0">
                <a:solidFill>
                  <a:srgbClr val="663300"/>
                </a:solidFill>
              </a:rPr>
              <a:t>? </a:t>
            </a:r>
            <a:endParaRPr lang="ru-RU" sz="36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okkey-vbrasivan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500042"/>
            <a:ext cx="4380730" cy="595779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500042"/>
            <a:ext cx="8228013" cy="4524375"/>
          </a:xfrm>
        </p:spPr>
        <p:txBody>
          <a:bodyPr/>
          <a:lstStyle/>
          <a:p>
            <a:r>
              <a:rPr lang="ru-RU" sz="2400" b="1" i="1" dirty="0" smtClean="0"/>
              <a:t>Алгоритм    рассуждения</a:t>
            </a:r>
            <a:endParaRPr lang="ru-RU" sz="2400" dirty="0" smtClean="0"/>
          </a:p>
          <a:p>
            <a:r>
              <a:rPr lang="ru-RU" sz="2400" b="1" i="1" dirty="0" smtClean="0"/>
              <a:t>при    работе    над    задачей</a:t>
            </a:r>
            <a:endParaRPr lang="ru-RU" sz="2400" dirty="0" smtClean="0"/>
          </a:p>
          <a:p>
            <a:r>
              <a:rPr lang="ru-RU" sz="2400" dirty="0" smtClean="0"/>
              <a:t>По условию задачи дано   …</a:t>
            </a:r>
          </a:p>
          <a:p>
            <a:r>
              <a:rPr lang="ru-RU" sz="2400" dirty="0" smtClean="0"/>
              <a:t>Спрашивается   …</a:t>
            </a:r>
          </a:p>
          <a:p>
            <a:r>
              <a:rPr lang="ru-RU" sz="2400" dirty="0" smtClean="0"/>
              <a:t>Для ответа на вопрос надо знать   …</a:t>
            </a:r>
          </a:p>
          <a:p>
            <a:r>
              <a:rPr lang="ru-RU" sz="2400" dirty="0" smtClean="0"/>
              <a:t>Нам известно  …</a:t>
            </a:r>
          </a:p>
          <a:p>
            <a:r>
              <a:rPr lang="ru-RU" sz="2400" dirty="0" smtClean="0"/>
              <a:t>Неизвестно  …, но сказано, что …</a:t>
            </a:r>
          </a:p>
          <a:p>
            <a:r>
              <a:rPr lang="ru-RU" sz="2400" dirty="0" smtClean="0"/>
              <a:t>Значит  сначала  узнаем, сколько …</a:t>
            </a:r>
          </a:p>
          <a:p>
            <a:r>
              <a:rPr lang="ru-RU" sz="2400" dirty="0" smtClean="0"/>
              <a:t>А потом узнаем …</a:t>
            </a:r>
          </a:p>
          <a:p>
            <a:r>
              <a:rPr lang="ru-RU" sz="2400" dirty="0" smtClean="0"/>
              <a:t>Решаю.</a:t>
            </a:r>
          </a:p>
          <a:p>
            <a:r>
              <a:rPr lang="ru-RU" sz="2400" dirty="0" smtClean="0"/>
              <a:t>Пишу ответ.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Прямая соединительная линия 59"/>
          <p:cNvCxnSpPr/>
          <p:nvPr/>
        </p:nvCxnSpPr>
        <p:spPr>
          <a:xfrm>
            <a:off x="857224" y="1857364"/>
            <a:ext cx="392909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000232" y="1142984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857224" y="2857496"/>
            <a:ext cx="285752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3215472" y="2357430"/>
            <a:ext cx="100013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Дуга 70"/>
          <p:cNvSpPr/>
          <p:nvPr/>
        </p:nvSpPr>
        <p:spPr>
          <a:xfrm rot="8212869">
            <a:off x="3536954" y="673036"/>
            <a:ext cx="1351178" cy="149012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3786182" y="228599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г.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rot="5400000">
            <a:off x="428596" y="2357430"/>
            <a:ext cx="85725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85786" y="4286256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20-6 = 14 (г) – забила 2 команда.</a:t>
            </a:r>
          </a:p>
          <a:p>
            <a:pPr marL="457200" indent="-457200">
              <a:buAutoNum type="arabicParenR"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20+14=34(г)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57224" y="5715017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34 гола забили обе команды.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Дуга 76"/>
          <p:cNvSpPr/>
          <p:nvPr/>
        </p:nvSpPr>
        <p:spPr>
          <a:xfrm rot="7808112">
            <a:off x="200752" y="-450736"/>
            <a:ext cx="3857652" cy="4000504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6429388" y="264318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г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Дуга 19"/>
          <p:cNvSpPr/>
          <p:nvPr/>
        </p:nvSpPr>
        <p:spPr>
          <a:xfrm rot="3269795">
            <a:off x="1453762" y="402281"/>
            <a:ext cx="3848284" cy="5553395"/>
          </a:xfrm>
          <a:prstGeom prst="arc">
            <a:avLst>
              <a:gd name="adj1" fmla="val 16200000"/>
              <a:gd name="adj2" fmla="val 193685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009756" y="365283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г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1" grpId="0" animBg="1"/>
      <p:bldP spid="72" grpId="0"/>
      <p:bldP spid="75" grpId="0"/>
      <p:bldP spid="76" grpId="0"/>
      <p:bldP spid="77" grpId="0" animBg="1"/>
      <p:bldP spid="78" grpId="0"/>
      <p:bldP spid="20" grpId="0" animBg="1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ic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714488"/>
            <a:ext cx="5699059" cy="30003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port-line.ru/shared/files/201209/37_5131.jpg"/>
          <p:cNvPicPr>
            <a:picLocks noGrp="1"/>
          </p:cNvPicPr>
          <p:nvPr>
            <p:ph idx="1"/>
          </p:nvPr>
        </p:nvPicPr>
        <p:blipFill>
          <a:blip r:embed="rId2"/>
          <a:srcRect t="18910" b="16704"/>
          <a:stretch>
            <a:fillRect/>
          </a:stretch>
        </p:blipFill>
        <p:spPr bwMode="auto">
          <a:xfrm>
            <a:off x="857224" y="714356"/>
            <a:ext cx="7812772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СПАСИБО ЗА  УРОК!!!</a:t>
            </a:r>
            <a:endParaRPr lang="ru-RU" sz="72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ic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785794"/>
            <a:ext cx="5103044" cy="510304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12763" y="330200"/>
            <a:ext cx="8118475" cy="1031875"/>
          </a:xfrm>
          <a:prstGeom prst="rect">
            <a:avLst/>
          </a:prstGeom>
          <a:solidFill>
            <a:srgbClr val="FFCC66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solidFill>
                  <a:srgbClr val="000000"/>
                </a:solidFill>
              </a:rPr>
              <a:t>Вспоминаем то, что знаем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534400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Математический диктант. 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1981200"/>
            <a:ext cx="8229600" cy="46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663300"/>
                </a:solidFill>
              </a:rPr>
              <a:t>   </a:t>
            </a:r>
            <a:r>
              <a:rPr lang="ru-RU" sz="2400" b="1" dirty="0" smtClean="0">
                <a:solidFill>
                  <a:srgbClr val="663300"/>
                </a:solidFill>
              </a:rPr>
              <a:t>Будь внимателен!</a:t>
            </a:r>
            <a:endParaRPr lang="ru-RU" sz="2400" b="1" dirty="0">
              <a:solidFill>
                <a:srgbClr val="663300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3581400"/>
            <a:ext cx="7467600" cy="143077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 smtClean="0">
                <a:solidFill>
                  <a:srgbClr val="000000"/>
                </a:solidFill>
              </a:rPr>
              <a:t>Переверни карточки и прочитай какой слово у вас получилось?</a:t>
            </a:r>
            <a:endParaRPr lang="ru-RU" sz="2000" b="1" dirty="0">
              <a:solidFill>
                <a:srgbClr val="000000"/>
              </a:solidFill>
            </a:endParaRPr>
          </a:p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3600" b="1" dirty="0" smtClean="0">
                <a:solidFill>
                  <a:srgbClr val="000000"/>
                </a:solidFill>
              </a:rPr>
              <a:t>ОЛИМПИАДА.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5143512"/>
            <a:ext cx="8915400" cy="1257288"/>
          </a:xfrm>
          <a:prstGeom prst="roundRect">
            <a:avLst>
              <a:gd name="adj" fmla="val 16667"/>
            </a:avLst>
          </a:prstGeom>
          <a:solidFill>
            <a:srgbClr val="DCEFF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rgbClr val="FF0000"/>
                </a:solidFill>
              </a:rPr>
              <a:t>МОЛОДЦЫ.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2438400"/>
            <a:ext cx="7772400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Какие числа у вас получились ?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1000" y="2895600"/>
            <a:ext cx="8229600" cy="6485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>
                <a:solidFill>
                  <a:srgbClr val="663300"/>
                </a:solidFill>
              </a:rPr>
              <a:t> </a:t>
            </a:r>
            <a:r>
              <a:rPr lang="ru-RU" sz="3600" b="1" dirty="0" smtClean="0">
                <a:solidFill>
                  <a:srgbClr val="663300"/>
                </a:solidFill>
              </a:rPr>
              <a:t>12, 35, 30, 8, 67, 74, 53, 10, 35</a:t>
            </a:r>
            <a:r>
              <a:rPr lang="ru-RU" sz="2400" b="1" dirty="0" smtClean="0">
                <a:solidFill>
                  <a:srgbClr val="663300"/>
                </a:solidFill>
              </a:rPr>
              <a:t>.</a:t>
            </a:r>
            <a:endParaRPr lang="ru-RU" sz="24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8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8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8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19" dur="8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20" dur="8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1" dur="8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26" dur="8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27" dur="8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8" dur="8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3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Сочи 2014 г.</a:t>
            </a:r>
            <a:endParaRPr lang="ru-RU" dirty="0"/>
          </a:p>
        </p:txBody>
      </p:sp>
      <p:pic>
        <p:nvPicPr>
          <p:cNvPr id="4" name="Содержимое 3" descr="95093922_large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7955" y="1600200"/>
            <a:ext cx="6026503" cy="45243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571612"/>
            <a:ext cx="7772400" cy="1500187"/>
          </a:xfrm>
        </p:spPr>
        <p:txBody>
          <a:bodyPr/>
          <a:lstStyle/>
          <a:p>
            <a:pPr algn="ctr"/>
            <a:r>
              <a:rPr lang="ru-RU" sz="8000" dirty="0" smtClean="0">
                <a:latin typeface="Monotype Corsiva" pitchFamily="66" charset="0"/>
              </a:rPr>
              <a:t>2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декабря</a:t>
            </a:r>
            <a:r>
              <a:rPr lang="ru-RU" sz="4800" dirty="0" smtClean="0">
                <a:latin typeface="Monotype Corsiva" pitchFamily="66" charset="0"/>
              </a:rPr>
              <a:t>.</a:t>
            </a:r>
          </a:p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Классная работа.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2954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Arc 8"/>
          <p:cNvSpPr>
            <a:spLocks/>
          </p:cNvSpPr>
          <p:nvPr/>
        </p:nvSpPr>
        <p:spPr bwMode="auto">
          <a:xfrm rot="901265">
            <a:off x="3159125" y="1304925"/>
            <a:ext cx="2324100" cy="1433513"/>
          </a:xfrm>
          <a:custGeom>
            <a:avLst/>
            <a:gdLst>
              <a:gd name="G0" fmla="+- 21455 0 0"/>
              <a:gd name="G1" fmla="+- 21600 0 0"/>
              <a:gd name="G2" fmla="+- 21600 0 0"/>
              <a:gd name="T0" fmla="*/ 0 w 43055"/>
              <a:gd name="T1" fmla="*/ 19104 h 27179"/>
              <a:gd name="T2" fmla="*/ 42322 w 43055"/>
              <a:gd name="T3" fmla="*/ 27179 h 27179"/>
              <a:gd name="T4" fmla="*/ 21455 w 43055"/>
              <a:gd name="T5" fmla="*/ 21600 h 27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055" h="27179" fill="none" extrusionOk="0">
                <a:moveTo>
                  <a:pt x="-1" y="19103"/>
                </a:moveTo>
                <a:cubicBezTo>
                  <a:pt x="1266" y="8213"/>
                  <a:pt x="10491" y="-1"/>
                  <a:pt x="21455" y="0"/>
                </a:cubicBezTo>
                <a:cubicBezTo>
                  <a:pt x="33384" y="0"/>
                  <a:pt x="43055" y="9670"/>
                  <a:pt x="43055" y="21600"/>
                </a:cubicBezTo>
                <a:cubicBezTo>
                  <a:pt x="43055" y="23483"/>
                  <a:pt x="42808" y="25359"/>
                  <a:pt x="42322" y="27179"/>
                </a:cubicBezTo>
              </a:path>
              <a:path w="43055" h="27179" stroke="0" extrusionOk="0">
                <a:moveTo>
                  <a:pt x="-1" y="19103"/>
                </a:moveTo>
                <a:cubicBezTo>
                  <a:pt x="1266" y="8213"/>
                  <a:pt x="10491" y="-1"/>
                  <a:pt x="21455" y="0"/>
                </a:cubicBezTo>
                <a:cubicBezTo>
                  <a:pt x="33384" y="0"/>
                  <a:pt x="43055" y="9670"/>
                  <a:pt x="43055" y="21600"/>
                </a:cubicBezTo>
                <a:cubicBezTo>
                  <a:pt x="43055" y="23483"/>
                  <a:pt x="42808" y="25359"/>
                  <a:pt x="42322" y="27179"/>
                </a:cubicBezTo>
                <a:lnTo>
                  <a:pt x="21455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3048000" y="19812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2743200" y="2971800"/>
            <a:ext cx="2514600" cy="3048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2743200" y="5562600"/>
            <a:ext cx="2667000" cy="4699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720" y="48"/>
              </a:cxn>
              <a:cxn ang="0">
                <a:pos x="1248" y="240"/>
              </a:cxn>
              <a:cxn ang="0">
                <a:pos x="1680" y="0"/>
              </a:cxn>
            </a:cxnLst>
            <a:rect l="0" t="0" r="r" b="b"/>
            <a:pathLst>
              <a:path w="1680" h="248">
                <a:moveTo>
                  <a:pt x="0" y="240"/>
                </a:moveTo>
                <a:cubicBezTo>
                  <a:pt x="256" y="144"/>
                  <a:pt x="512" y="48"/>
                  <a:pt x="720" y="48"/>
                </a:cubicBezTo>
                <a:cubicBezTo>
                  <a:pt x="928" y="48"/>
                  <a:pt x="1088" y="248"/>
                  <a:pt x="1248" y="240"/>
                </a:cubicBezTo>
                <a:cubicBezTo>
                  <a:pt x="1408" y="232"/>
                  <a:pt x="1608" y="40"/>
                  <a:pt x="1680" y="0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2263775" y="708025"/>
            <a:ext cx="387350" cy="1714500"/>
          </a:xfrm>
          <a:prstGeom prst="rect">
            <a:avLst/>
          </a:prstGeom>
          <a:noFill/>
        </p:spPr>
      </p:pic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001" t="27255" r="21600" b="18236"/>
          <a:stretch>
            <a:fillRect/>
          </a:stretch>
        </p:blipFill>
        <p:spPr bwMode="auto">
          <a:xfrm>
            <a:off x="6477000" y="12192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001" t="27255" r="21600" b="18236"/>
          <a:stretch>
            <a:fillRect/>
          </a:stretch>
        </p:blipFill>
        <p:spPr bwMode="auto">
          <a:xfrm>
            <a:off x="5638800" y="35814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2667000" y="58674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0116 C 0.01319 -0.03215 0.02882 -0.06152 0.04583 -0.08025 C 0.06337 -0.09852 0.08212 -0.108 0.10191 -0.11355 C 0.12188 -0.11702 0.14722 -0.11702 0.16597 -0.11355 C 0.18507 -0.108 0.20208 -0.08881 0.21424 -0.08025 C 0.22622 -0.07077 0.23125 -0.07285 0.23819 -0.05782 C 0.24462 -0.04325 0.2526 -0.01758 0.25399 0.00856 C 0.25625 0.03469 0.2526 0.07169 0.24583 0.09783 C 0.23906 0.12327 0.2526 0.09598 0.21424 0.16466 C 0.175 0.23219 0.05399 0.43987 0.01406 0.50925 C -0.02622 0.57771 -0.02639 0.57007 -0.02622 0.57539 C -0.02483 0.58349 0.00434 0.55111 0.0217 0.54278 C 0.03889 0.53284 0.0592 0.52012 0.07813 0.52012 C 0.09688 0.52012 0.11788 0.53469 0.13403 0.54278 C 0.14965 0.54972 0.15799 0.56799 0.17378 0.56452 C 0.18976 0.56013 0.22049 0.52729 0.22969 0.52012 " pathEditMode="relative" rAng="0" ptsTypes="aaaaaaaaaaaaaaaA">
                                      <p:cBhvr>
                                        <p:cTn id="6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12763" y="330200"/>
            <a:ext cx="8118475" cy="1031875"/>
          </a:xfrm>
          <a:prstGeom prst="rect">
            <a:avLst/>
          </a:prstGeom>
          <a:solidFill>
            <a:srgbClr val="FFCC66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Вспоминаем то, что </a:t>
            </a:r>
            <a:r>
              <a:rPr lang="ru-RU" sz="4000" dirty="0" smtClean="0">
                <a:solidFill>
                  <a:srgbClr val="000000"/>
                </a:solidFill>
              </a:rPr>
              <a:t>важно для урока</a:t>
            </a:r>
            <a:endParaRPr lang="ru-RU" sz="4000" dirty="0">
              <a:solidFill>
                <a:srgbClr val="000000"/>
              </a:solidFill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534400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Дополни до 10 числа: 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1981200"/>
            <a:ext cx="8229600" cy="46384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663300"/>
                </a:solidFill>
              </a:rPr>
              <a:t>   </a:t>
            </a:r>
            <a:r>
              <a:rPr lang="ru-RU" sz="2400" b="1" dirty="0" smtClean="0">
                <a:solidFill>
                  <a:srgbClr val="663300"/>
                </a:solidFill>
              </a:rPr>
              <a:t>5,  7,   9,   6,  8.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3581400"/>
            <a:ext cx="7467600" cy="186166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tx2"/>
                </a:solidFill>
              </a:rPr>
              <a:t>Запиши разрядные слагаемые чисел: 56, 78, 35. Составьте 4 равенства с числами 50,6,56.</a:t>
            </a:r>
          </a:p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rgbClr val="000000"/>
                </a:solidFill>
              </a:rPr>
              <a:t> 56= 50 и 6, 78= 70 и 8, 35= 30 и 5. 50+6=56 6+50=56 56-6=50 56-50=6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42910" y="5643578"/>
            <a:ext cx="8272490" cy="757222"/>
          </a:xfrm>
          <a:prstGeom prst="roundRect">
            <a:avLst>
              <a:gd name="adj" fmla="val 16667"/>
            </a:avLst>
          </a:prstGeom>
          <a:solidFill>
            <a:srgbClr val="DCEFF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rgbClr val="FF0000"/>
                </a:solidFill>
              </a:rPr>
              <a:t>МОЛОДЦЫ.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2438400"/>
            <a:ext cx="7772400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Проверь себя!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1000" y="2895600"/>
            <a:ext cx="8229600" cy="58695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663300"/>
                </a:solidFill>
              </a:rPr>
              <a:t> </a:t>
            </a:r>
            <a:r>
              <a:rPr lang="ru-RU" sz="3200" b="1" dirty="0" smtClean="0">
                <a:solidFill>
                  <a:srgbClr val="663300"/>
                </a:solidFill>
              </a:rPr>
              <a:t>5,   3,   1,   4,  2</a:t>
            </a:r>
            <a:r>
              <a:rPr lang="ru-RU" sz="2400" b="1" dirty="0" smtClean="0">
                <a:solidFill>
                  <a:srgbClr val="663300"/>
                </a:solidFill>
              </a:rPr>
              <a:t>.</a:t>
            </a:r>
            <a:endParaRPr lang="ru-RU" sz="24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8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8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8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19" dur="8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20" dur="8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1" dur="8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26" dur="8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27" dur="8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8" dur="8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3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12763" y="330200"/>
            <a:ext cx="8118475" cy="1031875"/>
          </a:xfrm>
          <a:prstGeom prst="rect">
            <a:avLst/>
          </a:prstGeom>
          <a:solidFill>
            <a:srgbClr val="FFCC66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Вспоминаем то, что </a:t>
            </a:r>
            <a:r>
              <a:rPr lang="ru-RU" sz="4000" dirty="0" smtClean="0">
                <a:solidFill>
                  <a:srgbClr val="000000"/>
                </a:solidFill>
              </a:rPr>
              <a:t>важно для урока</a:t>
            </a:r>
            <a:endParaRPr lang="ru-RU" sz="4000" dirty="0">
              <a:solidFill>
                <a:srgbClr val="000000"/>
              </a:solidFill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534400" cy="71006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Представьте числа 90,60,50,70,40 в виде суммы. Работайте по образцу:  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2143116"/>
            <a:ext cx="8229600" cy="46384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663300"/>
                </a:solidFill>
              </a:rPr>
              <a:t>   </a:t>
            </a:r>
            <a:r>
              <a:rPr lang="ru-RU" sz="2400" b="1" dirty="0" smtClean="0">
                <a:solidFill>
                  <a:srgbClr val="663300"/>
                </a:solidFill>
              </a:rPr>
              <a:t>30= 20+10       80=70+10.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42910" y="5643578"/>
            <a:ext cx="8272490" cy="757222"/>
          </a:xfrm>
          <a:prstGeom prst="roundRect">
            <a:avLst>
              <a:gd name="adj" fmla="val 16667"/>
            </a:avLst>
          </a:prstGeom>
          <a:solidFill>
            <a:srgbClr val="DCEFF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rgbClr val="FF0000"/>
                </a:solidFill>
              </a:rPr>
              <a:t>МОЛОДЦЫ.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57158" y="2643182"/>
            <a:ext cx="7772400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Проверь себя!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28596" y="3643314"/>
            <a:ext cx="8286808" cy="139487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663300"/>
                </a:solidFill>
              </a:rPr>
              <a:t> </a:t>
            </a:r>
            <a:r>
              <a:rPr lang="ru-RU" sz="2400" b="1" dirty="0" smtClean="0">
                <a:solidFill>
                  <a:srgbClr val="663300"/>
                </a:solidFill>
              </a:rPr>
              <a:t>.</a:t>
            </a:r>
            <a:r>
              <a:rPr lang="ru-RU" sz="3600" b="1" dirty="0" smtClean="0">
                <a:solidFill>
                  <a:srgbClr val="663300"/>
                </a:solidFill>
              </a:rPr>
              <a:t>90=80+10,  60=50+10, 50=40+10,</a:t>
            </a:r>
          </a:p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 smtClean="0">
                <a:solidFill>
                  <a:srgbClr val="663300"/>
                </a:solidFill>
              </a:rPr>
              <a:t> 70=60+10, 40 = 30+10</a:t>
            </a:r>
            <a:endParaRPr lang="ru-RU" sz="36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8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8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8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1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512763" y="330200"/>
            <a:ext cx="8118475" cy="1031875"/>
          </a:xfrm>
          <a:prstGeom prst="rect">
            <a:avLst/>
          </a:prstGeom>
          <a:solidFill>
            <a:srgbClr val="FFCC66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000000"/>
                </a:solidFill>
              </a:rPr>
              <a:t>Учимся открывать новые знания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7467600" cy="46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Посмотрите на выражение  и скажите ответ.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95400" y="4343400"/>
            <a:ext cx="3048000" cy="3968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1981200"/>
            <a:ext cx="8001000" cy="71006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663300"/>
                </a:solidFill>
              </a:rPr>
              <a:t>  </a:t>
            </a:r>
            <a:r>
              <a:rPr lang="ru-RU" sz="4000" b="1" dirty="0" smtClean="0">
                <a:solidFill>
                  <a:srgbClr val="663300"/>
                </a:solidFill>
              </a:rPr>
              <a:t> 43+1  </a:t>
            </a:r>
            <a:endParaRPr lang="ru-RU" sz="4000" b="1" dirty="0">
              <a:solidFill>
                <a:srgbClr val="663300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71472" y="2571744"/>
            <a:ext cx="8305800" cy="71006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4000" b="1" dirty="0" smtClean="0">
                <a:solidFill>
                  <a:srgbClr val="000000"/>
                </a:solidFill>
              </a:rPr>
              <a:t>45-1</a:t>
            </a:r>
            <a:endParaRPr lang="ru-RU" sz="4000" b="1" dirty="0">
              <a:solidFill>
                <a:srgbClr val="000000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71472" y="3429000"/>
            <a:ext cx="8001000" cy="71006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dirty="0" smtClean="0">
                <a:solidFill>
                  <a:srgbClr val="663300"/>
                </a:solidFill>
              </a:rPr>
              <a:t> 48-5</a:t>
            </a:r>
            <a:endParaRPr lang="ru-RU" sz="4000" b="1" dirty="0">
              <a:solidFill>
                <a:srgbClr val="6633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04800" y="4143380"/>
            <a:ext cx="8839200" cy="165904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 smtClean="0">
                <a:solidFill>
                  <a:srgbClr val="000000"/>
                </a:solidFill>
              </a:rPr>
              <a:t>    </a:t>
            </a:r>
            <a:r>
              <a:rPr lang="ru-RU" sz="4000" b="1" dirty="0" smtClean="0">
                <a:solidFill>
                  <a:srgbClr val="000000"/>
                </a:solidFill>
              </a:rPr>
              <a:t>40-6</a:t>
            </a:r>
            <a:r>
              <a:rPr lang="ru-RU" sz="2000" b="1" dirty="0" smtClean="0">
                <a:solidFill>
                  <a:srgbClr val="000000"/>
                </a:solidFill>
              </a:rPr>
              <a:t>.</a:t>
            </a:r>
            <a:endParaRPr lang="ru-RU" sz="2000" b="1" dirty="0">
              <a:solidFill>
                <a:srgbClr val="000000"/>
              </a:solidFill>
            </a:endParaRPr>
          </a:p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Чем это выражение не похоже на все остальные?</a:t>
            </a:r>
            <a:endParaRPr lang="ru-RU" sz="2000" b="1" dirty="0">
              <a:solidFill>
                <a:srgbClr val="000000"/>
              </a:solidFill>
            </a:endParaRPr>
          </a:p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533400" y="5867400"/>
            <a:ext cx="8077200" cy="762000"/>
          </a:xfrm>
          <a:prstGeom prst="roundRect">
            <a:avLst>
              <a:gd name="adj" fmla="val 16667"/>
            </a:avLst>
          </a:prstGeom>
          <a:solidFill>
            <a:srgbClr val="DCEFF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FF0000"/>
                </a:solidFill>
              </a:rPr>
              <a:t>Устные приемы вычитания из круглого числа.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8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8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8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14" dur="8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15" dur="8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6" dur="8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21" dur="8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22" dur="8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3" dur="8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28" dur="8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29" dur="8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30" dur="8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3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2906</TotalTime>
  <Words>398</Words>
  <PresentationFormat>Экран (4:3)</PresentationFormat>
  <Paragraphs>109</Paragraphs>
  <Slides>19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Сочи 2014 г.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1</cp:lastModifiedBy>
  <cp:revision>98</cp:revision>
  <cp:lastPrinted>1601-01-01T00:00:00Z</cp:lastPrinted>
  <dcterms:created xsi:type="dcterms:W3CDTF">1601-01-01T00:00:00Z</dcterms:created>
  <dcterms:modified xsi:type="dcterms:W3CDTF">2013-12-04T11:23:31Z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