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9F7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429F7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2DC53-B96B-4228-BF4D-40D2981087C4}" type="datetimeFigureOut">
              <a:rPr lang="ru-RU" smtClean="0"/>
              <a:pPr/>
              <a:t>09.08.2012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94AB-D961-4262-981F-2FC9E0726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История развития компьютерной техники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2784464" cy="2068458"/>
          </a:xfrm>
          <a:prstGeom prst="roundRect">
            <a:avLst/>
          </a:prstGeom>
          <a:noFill/>
          <a:ln w="28575">
            <a:solidFill>
              <a:srgbClr val="6429F7"/>
            </a:solidFill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4290"/>
            <a:ext cx="2619384" cy="2039378"/>
          </a:xfrm>
          <a:prstGeom prst="roundRect">
            <a:avLst/>
          </a:prstGeom>
          <a:noFill/>
          <a:ln w="28575">
            <a:solidFill>
              <a:srgbClr val="6429F7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5317866"/>
            <a:ext cx="1928826" cy="1405287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6429F7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5214950"/>
            <a:ext cx="1143000" cy="14573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64307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В III </a:t>
            </a:r>
            <a:r>
              <a:rPr lang="ru-RU" i="1" dirty="0">
                <a:solidFill>
                  <a:srgbClr val="7030A0"/>
                </a:solidFill>
              </a:rPr>
              <a:t>веке счеты с передвигающимися костяшками позволили ускорить вычисления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Documents and Settings\Admin\Рабочий стол\schet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643182"/>
            <a:ext cx="4705365" cy="36433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429F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5929354" cy="714380"/>
          </a:xfrm>
        </p:spPr>
        <p:txBody>
          <a:bodyPr>
            <a:normAutofit fontScale="90000"/>
          </a:bodyPr>
          <a:lstStyle/>
          <a:p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1642г</a:t>
            </a:r>
            <a:r>
              <a:rPr lang="ru-RU" sz="1400" b="1" dirty="0">
                <a:solidFill>
                  <a:srgbClr val="7030A0"/>
                </a:solidFill>
              </a:rPr>
              <a:t>. Суммирующая машина Паскаля производила арифметические действия при вращении </a:t>
            </a:r>
            <a:r>
              <a:rPr lang="ru-RU" sz="1400" b="1" dirty="0" smtClean="0">
                <a:solidFill>
                  <a:srgbClr val="7030A0"/>
                </a:solidFill>
              </a:rPr>
              <a:t>связанных </a:t>
            </a:r>
            <a:r>
              <a:rPr lang="ru-RU" sz="1400" b="1" dirty="0">
                <a:solidFill>
                  <a:srgbClr val="7030A0"/>
                </a:solidFill>
              </a:rPr>
              <a:t>колесиков с цифровыми </a:t>
            </a:r>
            <a:r>
              <a:rPr lang="ru-RU" sz="1400" b="1" dirty="0" smtClean="0">
                <a:solidFill>
                  <a:srgbClr val="7030A0"/>
                </a:solidFill>
              </a:rPr>
              <a:t>делениями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Admin\Рабочий стол\pasc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3786214" cy="2500330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jakar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786058"/>
            <a:ext cx="4286280" cy="3429024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4000504"/>
            <a:ext cx="378621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1804г. В станке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Жаккарда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управления производственными операциями впервые были использованы перфокарты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Admin\Рабочий стол\raznostnaya_bebbid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095500" cy="2667000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86050" y="357166"/>
            <a:ext cx="5643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1822 г. Разностная машина </a:t>
            </a:r>
            <a:r>
              <a:rPr lang="ru-RU" b="1" dirty="0" err="1">
                <a:solidFill>
                  <a:srgbClr val="7030A0"/>
                </a:solidFill>
              </a:rPr>
              <a:t>Чарлза</a:t>
            </a:r>
            <a:r>
              <a:rPr lang="ru-RU" b="1" dirty="0">
                <a:solidFill>
                  <a:srgbClr val="7030A0"/>
                </a:solidFill>
              </a:rPr>
              <a:t> Бэббиджа предназначалась для расчетов математических таблиц</a:t>
            </a:r>
          </a:p>
        </p:txBody>
      </p:sp>
      <p:pic>
        <p:nvPicPr>
          <p:cNvPr id="6" name="Рисунок 5" descr="C:\Documents and Settings\Admin\Рабочий стол\analitic_bebbid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428736"/>
            <a:ext cx="2857500" cy="2457450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429256" y="1643050"/>
            <a:ext cx="3000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1834г. По замыслу Аналитическая машина Бэббиджа должна была производить разнообразные вычисления, следуя набору </a:t>
            </a:r>
            <a:r>
              <a:rPr lang="ru-RU" b="1" dirty="0" smtClean="0">
                <a:solidFill>
                  <a:srgbClr val="7030A0"/>
                </a:solidFill>
              </a:rPr>
              <a:t>инструкций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8" name="Рисунок 7" descr="C:\Documents and Settings\Admin\Рабочий стол\tabular_hollerit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000504"/>
            <a:ext cx="2857520" cy="2581276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14678" y="4857760"/>
            <a:ext cx="4857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1890 г. Табулятор Холлерита предназначался для статистической обработки перфокарт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Admin\Рабочий стол\ibm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1714512" cy="2286016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44" y="2643182"/>
            <a:ext cx="20717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Герман Холлерит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C:\Documents and Settings\Admin\Рабочий стол\ibm0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214422"/>
            <a:ext cx="2557968" cy="1866903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928926" y="714356"/>
            <a:ext cx="1265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Завод TMC</a:t>
            </a:r>
          </a:p>
        </p:txBody>
      </p:sp>
      <p:pic>
        <p:nvPicPr>
          <p:cNvPr id="8" name="Рисунок 7" descr="C:\Documents and Settings\Admin\Рабочий стол\ibm0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429000"/>
            <a:ext cx="1714512" cy="2428892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34" y="6072206"/>
            <a:ext cx="1253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7030A0"/>
                </a:solidFill>
              </a:rPr>
              <a:t>Чарльз Флинт</a:t>
            </a:r>
          </a:p>
        </p:txBody>
      </p:sp>
      <p:pic>
        <p:nvPicPr>
          <p:cNvPr id="10" name="Рисунок 9" descr="C:\Documents and Settings\Admin\Рабочий стол\ibm05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3357562"/>
            <a:ext cx="2143140" cy="2357454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857488" y="5929330"/>
            <a:ext cx="1417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Логотип CTR</a:t>
            </a:r>
          </a:p>
        </p:txBody>
      </p:sp>
      <p:pic>
        <p:nvPicPr>
          <p:cNvPr id="12" name="Рисунок 11" descr="C:\Documents and Settings\Admin\Рабочий стол\ibm06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68" y="214290"/>
            <a:ext cx="1643074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6715140" y="1785926"/>
            <a:ext cx="226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Первый логотип IBM</a:t>
            </a:r>
          </a:p>
        </p:txBody>
      </p:sp>
      <p:pic>
        <p:nvPicPr>
          <p:cNvPr id="14" name="Рисунок 13" descr="C:\Documents and Settings\Admin\Рабочий стол\ibm07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2928934"/>
            <a:ext cx="2500330" cy="1143008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215074" y="2428868"/>
            <a:ext cx="1121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/>
              <a:t>IBM </a:t>
            </a:r>
            <a:r>
              <a:rPr lang="ru-RU" b="1" dirty="0" err="1"/>
              <a:t>Card</a:t>
            </a:r>
            <a:endParaRPr lang="ru-RU" b="1" dirty="0"/>
          </a:p>
        </p:txBody>
      </p:sp>
      <p:pic>
        <p:nvPicPr>
          <p:cNvPr id="18" name="Рисунок 17" descr="C:\Documents and Settings\Admin\Рабочий стол\ibm09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2132" y="4429132"/>
            <a:ext cx="3190884" cy="1000132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357950" y="5572140"/>
            <a:ext cx="1664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Automatic</a:t>
            </a:r>
            <a:r>
              <a:rPr lang="ru-RU" b="1" dirty="0"/>
              <a:t> </a:t>
            </a:r>
            <a:r>
              <a:rPr lang="ru-RU" b="1" dirty="0" err="1"/>
              <a:t>Rifle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7" grpId="0"/>
      <p:bldP spid="9" grpId="0"/>
      <p:bldP spid="11" grpId="0"/>
      <p:bldP spid="13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142852"/>
            <a:ext cx="6215106" cy="296842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7030A0"/>
                </a:solidFill>
              </a:rPr>
              <a:t>Время больших </a:t>
            </a:r>
            <a:r>
              <a:rPr lang="ru-RU" sz="2800" b="1" i="1" dirty="0" err="1">
                <a:solidFill>
                  <a:srgbClr val="7030A0"/>
                </a:solidFill>
              </a:rPr>
              <a:t>мэинфреймов</a:t>
            </a:r>
            <a:endParaRPr lang="ru-RU" sz="2800" i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C:\Documents and Settings\Admin\Рабочий стол\ibm1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2428892" cy="1928826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2571744"/>
            <a:ext cx="32147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Консоль управления SAGE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C:\Documents and Settings\Admin\Рабочий стол\ibm1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429000"/>
            <a:ext cx="2714644" cy="2786082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3000372"/>
            <a:ext cx="31750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</a:rPr>
              <a:t>Selective Sequence Electronic Calculator</a:t>
            </a:r>
            <a:endParaRPr lang="ru-RU" sz="1400" b="1" dirty="0">
              <a:solidFill>
                <a:srgbClr val="7030A0"/>
              </a:solidFill>
            </a:endParaRPr>
          </a:p>
        </p:txBody>
      </p:sp>
      <p:pic>
        <p:nvPicPr>
          <p:cNvPr id="8" name="Рисунок 7" descr="C:\Documents and Settings\Admin\Рабочий стол\ibm1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643050"/>
            <a:ext cx="5143536" cy="35719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14942" y="5643578"/>
            <a:ext cx="2367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IBM </a:t>
            </a:r>
            <a:r>
              <a:rPr lang="ru-RU" b="1" dirty="0" err="1"/>
              <a:t>System</a:t>
            </a:r>
            <a:r>
              <a:rPr lang="ru-RU" b="1" dirty="0"/>
              <a:t>/370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Admin\Рабочий стол\ibm1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3571900" cy="2357454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357166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IBM PC</a:t>
            </a:r>
          </a:p>
        </p:txBody>
      </p:sp>
      <p:pic>
        <p:nvPicPr>
          <p:cNvPr id="6" name="Рисунок 5" descr="C:\Documents and Settings\Admin\Рабочий стол\ibm1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14752"/>
            <a:ext cx="3500462" cy="2257425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34" y="6072206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IBM XT</a:t>
            </a:r>
          </a:p>
        </p:txBody>
      </p:sp>
      <p:pic>
        <p:nvPicPr>
          <p:cNvPr id="8" name="Рисунок 7" descr="C:\Documents and Settings\Admin\Рабочий стол\ibm1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714357"/>
            <a:ext cx="3500462" cy="2428892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14942" y="214290"/>
            <a:ext cx="3103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en-US" b="1" dirty="0">
                <a:solidFill>
                  <a:srgbClr val="7030A0"/>
                </a:solidFill>
              </a:rPr>
              <a:t>IBM Personal System/2 (PS/2)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" name="Рисунок 9" descr="C:\Documents and Settings\Admin\Рабочий стол\ibm19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3000372"/>
            <a:ext cx="3333750" cy="2505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429124" y="5715016"/>
            <a:ext cx="1500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Скриншот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OS/2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94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Admin\Рабочий стол\ibm2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2286016" cy="2643206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868" y="1214422"/>
            <a:ext cx="1463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Луис </a:t>
            </a:r>
            <a:r>
              <a:rPr lang="ru-RU" b="1" dirty="0" err="1">
                <a:solidFill>
                  <a:srgbClr val="7030A0"/>
                </a:solidFill>
              </a:rPr>
              <a:t>Гестнер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C:\Documents and Settings\Admin\Рабочий стол\ibm2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3643338" cy="2786082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5857892"/>
            <a:ext cx="2000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IBM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ThinkPad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701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C:\Documents and Settings\Admin\Рабочий стол\ibm2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42852"/>
            <a:ext cx="2714644" cy="2500306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286380" y="2786058"/>
            <a:ext cx="3683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TrackPoint</a:t>
            </a:r>
            <a:r>
              <a:rPr lang="en-US" b="1" dirty="0"/>
              <a:t> </a:t>
            </a:r>
            <a:r>
              <a:rPr lang="ru-RU" b="1" dirty="0"/>
              <a:t>у ноутбука</a:t>
            </a:r>
            <a:r>
              <a:rPr lang="en-US" b="1" dirty="0"/>
              <a:t> IBM ThinkPad</a:t>
            </a:r>
            <a:endParaRPr lang="ru-RU" b="1" dirty="0"/>
          </a:p>
        </p:txBody>
      </p:sp>
      <p:pic>
        <p:nvPicPr>
          <p:cNvPr id="11" name="Рисунок 10" descr="C:\Documents and Settings\Admin\Рабочий стол\ibm24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286124"/>
            <a:ext cx="3643338" cy="2571768"/>
          </a:xfrm>
          <a:prstGeom prst="rect">
            <a:avLst/>
          </a:prstGeom>
          <a:noFill/>
          <a:ln w="9525">
            <a:solidFill>
              <a:srgbClr val="6429F7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72066" y="6000768"/>
            <a:ext cx="339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Суперкомпьютер IBM </a:t>
            </a:r>
            <a:r>
              <a:rPr lang="ru-RU" b="1" dirty="0" err="1"/>
              <a:t>Blue</a:t>
            </a:r>
            <a:r>
              <a:rPr lang="ru-RU" b="1" dirty="0"/>
              <a:t> </a:t>
            </a:r>
            <a:r>
              <a:rPr lang="ru-RU" b="1" dirty="0" err="1"/>
              <a:t>Gene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481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136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История развития компьютерной техники</vt:lpstr>
      <vt:lpstr>Слайд 2</vt:lpstr>
      <vt:lpstr> 1642г. Суммирующая машина Паскаля производила арифметические действия при вращении связанных колесиков с цифровыми делениями </vt:lpstr>
      <vt:lpstr>Слайд 4</vt:lpstr>
      <vt:lpstr>Слайд 5</vt:lpstr>
      <vt:lpstr>Время больших мэинфреймов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10</cp:revision>
  <dcterms:created xsi:type="dcterms:W3CDTF">2002-12-31T21:20:53Z</dcterms:created>
  <dcterms:modified xsi:type="dcterms:W3CDTF">2012-08-09T18:28:11Z</dcterms:modified>
</cp:coreProperties>
</file>