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89" r:id="rId7"/>
    <p:sldId id="290" r:id="rId8"/>
    <p:sldId id="264" r:id="rId9"/>
    <p:sldId id="261" r:id="rId10"/>
    <p:sldId id="271" r:id="rId11"/>
    <p:sldId id="266" r:id="rId12"/>
    <p:sldId id="274" r:id="rId13"/>
    <p:sldId id="275" r:id="rId14"/>
    <p:sldId id="276" r:id="rId15"/>
    <p:sldId id="277" r:id="rId16"/>
    <p:sldId id="278" r:id="rId17"/>
    <p:sldId id="283" r:id="rId18"/>
    <p:sldId id="284" r:id="rId19"/>
    <p:sldId id="272" r:id="rId20"/>
    <p:sldId id="267" r:id="rId21"/>
    <p:sldId id="28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E26E-BFA9-48F2-8118-DAD5D9134FFA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A4D4-2C94-4A7B-B119-151EE34E9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E26E-BFA9-48F2-8118-DAD5D9134FFA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A4D4-2C94-4A7B-B119-151EE34E9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E26E-BFA9-48F2-8118-DAD5D9134FFA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A4D4-2C94-4A7B-B119-151EE34E9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E26E-BFA9-48F2-8118-DAD5D9134FFA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A4D4-2C94-4A7B-B119-151EE34E9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E26E-BFA9-48F2-8118-DAD5D9134FFA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A4D4-2C94-4A7B-B119-151EE34E9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E26E-BFA9-48F2-8118-DAD5D9134FFA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A4D4-2C94-4A7B-B119-151EE34E9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E26E-BFA9-48F2-8118-DAD5D9134FFA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A4D4-2C94-4A7B-B119-151EE34E9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E26E-BFA9-48F2-8118-DAD5D9134FFA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A4D4-2C94-4A7B-B119-151EE34E9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E26E-BFA9-48F2-8118-DAD5D9134FFA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A4D4-2C94-4A7B-B119-151EE34E9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E26E-BFA9-48F2-8118-DAD5D9134FFA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A4D4-2C94-4A7B-B119-151EE34E9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E26E-BFA9-48F2-8118-DAD5D9134FFA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0DFA4D4-2C94-4A7B-B119-151EE34E9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19E26E-BFA9-48F2-8118-DAD5D9134FFA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DFA4D4-2C94-4A7B-B119-151EE34E9B2B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smile/multyashki-2225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857232"/>
            <a:ext cx="806489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Урок  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МатеМатикИ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1 класс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по теме: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«Задача» 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 rot="10800000" flipV="1">
            <a:off x="4644008" y="543690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Учитель начальных классов </a:t>
            </a:r>
            <a:r>
              <a:rPr lang="ru-RU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МБОУ </a:t>
            </a:r>
          </a:p>
          <a:p>
            <a:r>
              <a:rPr lang="ru-RU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           ООШ </a:t>
            </a:r>
            <a:r>
              <a:rPr lang="ru-RU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№21 </a:t>
            </a:r>
            <a:r>
              <a:rPr lang="ru-RU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 Салагаева  Л.А.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452438" y="160338"/>
            <a:ext cx="8140700" cy="4464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РАБОТАЕМ</a:t>
            </a:r>
          </a:p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С УЧЕБНИКОМ И В ТЕТРАДИ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357158" y="4786322"/>
            <a:ext cx="3973525" cy="15700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chemeClr val="accent1">
                  <a:lumMod val="75000"/>
                </a:schemeClr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ahoma"/>
              <a:cs typeface="Tahoma"/>
            </a:endParaRPr>
          </a:p>
        </p:txBody>
      </p:sp>
      <p:pic>
        <p:nvPicPr>
          <p:cNvPr id="4" name="Picture 3" descr="C:\Documents and Settings\Administrator\Рабочий стол\00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4714884"/>
            <a:ext cx="3071802" cy="1660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09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                                  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57158" y="2643182"/>
            <a:ext cx="3000396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357554" y="2643182"/>
            <a:ext cx="1857388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6200000">
            <a:off x="2214546" y="285728"/>
            <a:ext cx="1071570" cy="4357718"/>
          </a:xfrm>
          <a:prstGeom prst="arc">
            <a:avLst>
              <a:gd name="adj1" fmla="val 16165166"/>
              <a:gd name="adj2" fmla="val 54289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57158" y="92867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а)составим схему</a:t>
            </a:r>
            <a:endParaRPr lang="ru-RU" sz="24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48" y="1357298"/>
            <a:ext cx="2763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Было           груши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857356" y="1500174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3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82" y="2714620"/>
            <a:ext cx="2403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Съела         грушу</a:t>
            </a:r>
            <a:endParaRPr lang="ru-RU" sz="2400" b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28992" y="2786058"/>
            <a:ext cx="2983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Осталось          груши </a:t>
            </a:r>
            <a:endParaRPr lang="ru-RU" sz="2400" b="1" dirty="0">
              <a:latin typeface="+mj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2857496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?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142976" y="2786058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4282" y="3286124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б)составим выражение</a:t>
            </a:r>
            <a:endParaRPr lang="ru-RU" sz="2400" b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0034" y="371475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>3 - 1</a:t>
            </a:r>
            <a:endParaRPr lang="ru-RU" sz="24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5720" y="4000504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в) найдем значение выражения</a:t>
            </a:r>
            <a:endParaRPr lang="ru-RU" sz="2400" b="1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596" y="450057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>3 – 1 = 2</a:t>
            </a:r>
            <a:endParaRPr lang="ru-RU" sz="24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7158" y="485776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г)получим ответ</a:t>
            </a:r>
            <a:endParaRPr lang="ru-RU" sz="2400" b="1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596" y="5286388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+mj-lt"/>
              </a:rPr>
              <a:t>Ответ: </a:t>
            </a:r>
            <a:r>
              <a:rPr lang="ru-RU" sz="2400" b="1" dirty="0" smtClean="0">
                <a:solidFill>
                  <a:srgbClr val="0070C0"/>
                </a:solidFill>
                <a:latin typeface="+mj-lt"/>
              </a:rPr>
              <a:t>2 груши осталось.</a:t>
            </a:r>
            <a:endParaRPr lang="ru-RU" sz="2400" b="1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 animBg="1"/>
      <p:bldP spid="24" grpId="0"/>
      <p:bldP spid="25" grpId="0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452438" y="160338"/>
            <a:ext cx="8140700" cy="4464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РАБОТАЕМ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в группах</a:t>
            </a:r>
            <a:endParaRPr lang="ru-RU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chemeClr val="accent1">
                  <a:lumMod val="75000"/>
                </a:schemeClr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                                  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57158" y="2643182"/>
            <a:ext cx="3000396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357554" y="2643182"/>
            <a:ext cx="1857388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6200000">
            <a:off x="2214546" y="285728"/>
            <a:ext cx="1071570" cy="4357718"/>
          </a:xfrm>
          <a:prstGeom prst="arc">
            <a:avLst>
              <a:gd name="adj1" fmla="val 16165166"/>
              <a:gd name="adj2" fmla="val 54289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14348" y="1357298"/>
            <a:ext cx="2702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Было           яблок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857356" y="1500174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5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82" y="2714620"/>
            <a:ext cx="2544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Съела         яблока</a:t>
            </a:r>
            <a:endParaRPr lang="ru-RU" sz="2400" b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28992" y="2786058"/>
            <a:ext cx="2951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Осталось          яблок </a:t>
            </a:r>
            <a:endParaRPr lang="ru-RU" sz="2400" b="1" dirty="0">
              <a:latin typeface="+mj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2857496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?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142976" y="2786058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928662" y="142852"/>
            <a:ext cx="30919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 группа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4" grpId="0"/>
      <p:bldP spid="25" grpId="0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                                  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57158" y="2643182"/>
            <a:ext cx="3000396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357554" y="2643182"/>
            <a:ext cx="1857388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6200000">
            <a:off x="2214546" y="285728"/>
            <a:ext cx="1071570" cy="4357718"/>
          </a:xfrm>
          <a:prstGeom prst="arc">
            <a:avLst>
              <a:gd name="adj1" fmla="val 16165166"/>
              <a:gd name="adj2" fmla="val 54289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14348" y="1357298"/>
            <a:ext cx="3379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Было           васильков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857356" y="1500174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7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82" y="2714620"/>
            <a:ext cx="3101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сорвала         василька</a:t>
            </a:r>
            <a:endParaRPr lang="ru-RU" sz="2400" b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28992" y="2786058"/>
            <a:ext cx="3378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Осталось          василька </a:t>
            </a:r>
            <a:endParaRPr lang="ru-RU" sz="2400" b="1" dirty="0">
              <a:latin typeface="+mj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2857496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2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28728" y="2786058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?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928662" y="142852"/>
            <a:ext cx="3173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 группа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4" grpId="0"/>
      <p:bldP spid="25" grpId="0"/>
      <p:bldP spid="26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                                  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57158" y="2643182"/>
            <a:ext cx="3000396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357554" y="2643182"/>
            <a:ext cx="1857388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6200000">
            <a:off x="2214546" y="285728"/>
            <a:ext cx="1071570" cy="4357718"/>
          </a:xfrm>
          <a:prstGeom prst="arc">
            <a:avLst>
              <a:gd name="adj1" fmla="val 16165166"/>
              <a:gd name="adj2" fmla="val 54289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14348" y="1357298"/>
            <a:ext cx="288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Было           грибов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857356" y="1500174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?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82" y="2714620"/>
            <a:ext cx="269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Сорвали         гриба</a:t>
            </a:r>
            <a:endParaRPr lang="ru-RU" sz="2400" b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28992" y="2786058"/>
            <a:ext cx="3086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Осталось          грибов </a:t>
            </a:r>
            <a:endParaRPr lang="ru-RU" sz="2400" b="1" dirty="0">
              <a:latin typeface="+mj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2857496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6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500166" y="2857496"/>
            <a:ext cx="42862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928662" y="142852"/>
            <a:ext cx="31544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 группа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4" grpId="0"/>
      <p:bldP spid="25" grpId="0"/>
      <p:bldP spid="26" grpId="0" animBg="1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28662" y="142852"/>
            <a:ext cx="3531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   группа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1643050"/>
            <a:ext cx="84296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 Пети было ....  Он отдал сестренке...  Сколько конфет осталось …?  </a:t>
            </a:r>
            <a:endParaRPr lang="ru-RU" sz="4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4214818"/>
            <a:ext cx="2643206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86380" y="4286256"/>
            <a:ext cx="2643206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>
                <a:latin typeface="Arial Black" pitchFamily="34" charset="0"/>
              </a:rPr>
              <a:t>?</a:t>
            </a:r>
            <a:endParaRPr lang="ru-RU" sz="8000" dirty="0">
              <a:latin typeface="Arial Black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3286116" y="5072074"/>
            <a:ext cx="207170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57620" y="4429132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 Black" pitchFamily="34" charset="0"/>
              </a:rPr>
              <a:t>- 3</a:t>
            </a:r>
            <a:endParaRPr lang="ru-RU" sz="3200" dirty="0">
              <a:latin typeface="Arial Black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286256"/>
            <a:ext cx="122465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4286256"/>
            <a:ext cx="122465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286388"/>
            <a:ext cx="122465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450" y="4799675"/>
            <a:ext cx="122465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5214950"/>
            <a:ext cx="122465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4786322"/>
            <a:ext cx="122465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/>
      <p:bldP spid="16" grpId="0" animBg="1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28662" y="142852"/>
            <a:ext cx="3531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5   группа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1643050"/>
            <a:ext cx="8429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 Ани было ....  Ей подарили ещё ...  Сколько стало …?  </a:t>
            </a:r>
            <a:endParaRPr lang="ru-RU" sz="4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4286256"/>
            <a:ext cx="2643206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86380" y="4286256"/>
            <a:ext cx="2643206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>
                <a:latin typeface="Arial Black" pitchFamily="34" charset="0"/>
              </a:rPr>
              <a:t>?</a:t>
            </a:r>
            <a:endParaRPr lang="ru-RU" sz="8000" dirty="0">
              <a:latin typeface="Arial Black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3286116" y="5072074"/>
            <a:ext cx="207170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57620" y="4429132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 Black" pitchFamily="34" charset="0"/>
              </a:rPr>
              <a:t>+ 5</a:t>
            </a:r>
            <a:endParaRPr lang="ru-RU" sz="3200" dirty="0"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256"/>
            <a:ext cx="681031" cy="718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4286256"/>
            <a:ext cx="681031" cy="718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5072074"/>
            <a:ext cx="619122" cy="56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5072074"/>
            <a:ext cx="619122" cy="56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5072074"/>
            <a:ext cx="619122" cy="56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5000636"/>
            <a:ext cx="619122" cy="56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4357694"/>
            <a:ext cx="619122" cy="56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/>
      <p:bldP spid="16" grpId="0" animBg="1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28662" y="142852"/>
            <a:ext cx="3531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   группа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1643050"/>
            <a:ext cx="8429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 Кати было ... и …. Сколько всего …?  </a:t>
            </a:r>
            <a:endParaRPr lang="ru-RU" sz="4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3429000"/>
            <a:ext cx="3286148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14942" y="3357562"/>
            <a:ext cx="3357586" cy="2214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>
                <a:latin typeface="Arial Black" pitchFamily="34" charset="0"/>
              </a:rPr>
              <a:t>?</a:t>
            </a:r>
            <a:endParaRPr lang="ru-RU" sz="8000" dirty="0">
              <a:latin typeface="Arial Black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3857620" y="4643446"/>
            <a:ext cx="135732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740198" y="3260406"/>
            <a:ext cx="1285884" cy="3051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3429000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350043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3429000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350043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452438" y="160338"/>
            <a:ext cx="8140700" cy="4464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РАБОТАЕМ</a:t>
            </a:r>
          </a:p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С УЧЕБНИКОМ И В ТЕТРАДИ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3419872" y="4857760"/>
            <a:ext cx="2911075" cy="15700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chemeClr val="accent1">
                  <a:lumMod val="75000"/>
                </a:schemeClr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0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Назови самое большое число?</a:t>
            </a:r>
            <a:br>
              <a:rPr lang="ru-RU" sz="2800" b="1" dirty="0" smtClean="0"/>
            </a:br>
            <a:r>
              <a:rPr lang="ru-RU" sz="2800" b="1" dirty="0" smtClean="0"/>
              <a:t>Назови самое маленькое число?</a:t>
            </a:r>
            <a:br>
              <a:rPr lang="ru-RU" sz="2800" b="1" dirty="0" smtClean="0"/>
            </a:br>
            <a:r>
              <a:rPr lang="ru-RU" sz="2800" b="1" dirty="0" smtClean="0"/>
              <a:t>Расположи в порядке убывания.</a:t>
            </a:r>
            <a:endParaRPr lang="ru-RU" sz="2800" b="1" dirty="0"/>
          </a:p>
        </p:txBody>
      </p:sp>
      <p:sp>
        <p:nvSpPr>
          <p:cNvPr id="4" name="10-конечная звезда 3"/>
          <p:cNvSpPr/>
          <p:nvPr/>
        </p:nvSpPr>
        <p:spPr>
          <a:xfrm>
            <a:off x="428596" y="2214554"/>
            <a:ext cx="1500198" cy="135732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7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6" name="10-конечная звезда 5"/>
          <p:cNvSpPr/>
          <p:nvPr/>
        </p:nvSpPr>
        <p:spPr>
          <a:xfrm>
            <a:off x="1928794" y="3143248"/>
            <a:ext cx="1500198" cy="135732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0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7" name="10-конечная звезда 6"/>
          <p:cNvSpPr/>
          <p:nvPr/>
        </p:nvSpPr>
        <p:spPr>
          <a:xfrm>
            <a:off x="7215206" y="5000636"/>
            <a:ext cx="1500198" cy="135732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10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8" name="10-конечная звезда 7"/>
          <p:cNvSpPr/>
          <p:nvPr/>
        </p:nvSpPr>
        <p:spPr>
          <a:xfrm>
            <a:off x="428596" y="4286256"/>
            <a:ext cx="1500198" cy="135732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4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9" name="10-конечная звезда 8"/>
          <p:cNvSpPr/>
          <p:nvPr/>
        </p:nvSpPr>
        <p:spPr>
          <a:xfrm>
            <a:off x="3714744" y="3071810"/>
            <a:ext cx="1500198" cy="135732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2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0" name="10-конечная звезда 9"/>
          <p:cNvSpPr/>
          <p:nvPr/>
        </p:nvSpPr>
        <p:spPr>
          <a:xfrm>
            <a:off x="2214546" y="4929198"/>
            <a:ext cx="1500198" cy="135732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8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1" name="10-конечная звезда 10"/>
          <p:cNvSpPr/>
          <p:nvPr/>
        </p:nvSpPr>
        <p:spPr>
          <a:xfrm>
            <a:off x="2643174" y="1857364"/>
            <a:ext cx="1500198" cy="135732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1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2" name="10-конечная звезда 11"/>
          <p:cNvSpPr/>
          <p:nvPr/>
        </p:nvSpPr>
        <p:spPr>
          <a:xfrm>
            <a:off x="4714876" y="4643446"/>
            <a:ext cx="1500198" cy="135732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5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3" name="10-конечная звезда 12"/>
          <p:cNvSpPr/>
          <p:nvPr/>
        </p:nvSpPr>
        <p:spPr>
          <a:xfrm>
            <a:off x="6072198" y="3571876"/>
            <a:ext cx="1500198" cy="135732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9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4" name="10-конечная звезда 13"/>
          <p:cNvSpPr/>
          <p:nvPr/>
        </p:nvSpPr>
        <p:spPr>
          <a:xfrm>
            <a:off x="5143504" y="1643050"/>
            <a:ext cx="1500198" cy="135732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6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5" name="10-конечная звезда 14"/>
          <p:cNvSpPr/>
          <p:nvPr/>
        </p:nvSpPr>
        <p:spPr>
          <a:xfrm>
            <a:off x="6929454" y="1571612"/>
            <a:ext cx="1500198" cy="1357322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3</a:t>
            </a:r>
            <a:endParaRPr lang="ru-RU" sz="2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                                  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57158" y="2643182"/>
            <a:ext cx="3000396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357554" y="2643182"/>
            <a:ext cx="1857388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6200000">
            <a:off x="2214546" y="285728"/>
            <a:ext cx="1071570" cy="4357718"/>
          </a:xfrm>
          <a:prstGeom prst="arc">
            <a:avLst>
              <a:gd name="adj1" fmla="val 16165166"/>
              <a:gd name="adj2" fmla="val 54289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57158" y="92867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а)составим схему</a:t>
            </a:r>
            <a:endParaRPr lang="ru-RU" sz="24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48" y="1357298"/>
            <a:ext cx="2782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Было           шаров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857356" y="1500174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5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82" y="2714620"/>
            <a:ext cx="2602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Лопнули        шара</a:t>
            </a:r>
            <a:endParaRPr lang="ru-RU" sz="2400" b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28992" y="2786058"/>
            <a:ext cx="2864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Осталось          шара </a:t>
            </a:r>
            <a:endParaRPr lang="ru-RU" sz="2400" b="1" dirty="0">
              <a:latin typeface="+mj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2857496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3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500166" y="2786058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4282" y="3286124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б)составим выражение</a:t>
            </a:r>
            <a:endParaRPr lang="ru-RU" sz="2400" b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0034" y="371475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>5 - 3</a:t>
            </a:r>
            <a:endParaRPr lang="ru-RU" sz="24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5720" y="4000504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в) найдем значение выражения</a:t>
            </a:r>
            <a:endParaRPr lang="ru-RU" sz="2400" b="1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596" y="450057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>5 – 3 = 2</a:t>
            </a:r>
            <a:endParaRPr lang="ru-RU" sz="24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7158" y="485776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г)получим ответ</a:t>
            </a:r>
            <a:endParaRPr lang="ru-RU" sz="2400" b="1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596" y="5286388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+mj-lt"/>
              </a:rPr>
              <a:t>Ответ: 2 </a:t>
            </a:r>
            <a:r>
              <a:rPr lang="ru-RU" sz="2400" b="1" dirty="0" smtClean="0">
                <a:solidFill>
                  <a:srgbClr val="0070C0"/>
                </a:solidFill>
                <a:latin typeface="+mj-lt"/>
              </a:rPr>
              <a:t>шара осталось.</a:t>
            </a:r>
            <a:endParaRPr lang="ru-RU" sz="2400" b="1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 animBg="1"/>
      <p:bldP spid="24" grpId="0"/>
      <p:bldP spid="25" grpId="0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 </a:t>
            </a:r>
            <a:r>
              <a:rPr lang="ru-RU" dirty="0" smtClean="0"/>
              <a:t>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Наш урок прошел с пользой?</a:t>
            </a:r>
          </a:p>
          <a:p>
            <a:r>
              <a:rPr lang="ru-RU" dirty="0" smtClean="0"/>
              <a:t>Оцените работу всего класса?</a:t>
            </a:r>
          </a:p>
          <a:p>
            <a:r>
              <a:rPr lang="ru-RU" dirty="0" smtClean="0"/>
              <a:t>За что вы можете похвалить себя?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Arial Black" pitchFamily="34" charset="0"/>
              </a:rPr>
              <a:t>Помоги капелькам найти свои тучки.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3571868" y="2500306"/>
            <a:ext cx="2286016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2 + 5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214282" y="2500306"/>
            <a:ext cx="2286016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8 - 5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1928794" y="1285860"/>
            <a:ext cx="2286016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10 - 8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6500826" y="2571744"/>
            <a:ext cx="2286016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6 - 5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5357818" y="1214422"/>
            <a:ext cx="2286016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4 + 5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2" name="Молния 11"/>
          <p:cNvSpPr/>
          <p:nvPr/>
        </p:nvSpPr>
        <p:spPr>
          <a:xfrm>
            <a:off x="4500562" y="1928802"/>
            <a:ext cx="1785950" cy="714380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Капля 12"/>
          <p:cNvSpPr/>
          <p:nvPr/>
        </p:nvSpPr>
        <p:spPr>
          <a:xfrm rot="20844359">
            <a:off x="1792309" y="5415244"/>
            <a:ext cx="1009361" cy="1046027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2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4" name="Капля 13"/>
          <p:cNvSpPr/>
          <p:nvPr/>
        </p:nvSpPr>
        <p:spPr>
          <a:xfrm>
            <a:off x="3006756" y="5343805"/>
            <a:ext cx="1009361" cy="1046027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10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5" name="Капля 14"/>
          <p:cNvSpPr/>
          <p:nvPr/>
        </p:nvSpPr>
        <p:spPr>
          <a:xfrm rot="21127766">
            <a:off x="4292640" y="5343805"/>
            <a:ext cx="1009361" cy="1046027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3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6" name="Капля 15"/>
          <p:cNvSpPr/>
          <p:nvPr/>
        </p:nvSpPr>
        <p:spPr>
          <a:xfrm rot="199405">
            <a:off x="5507086" y="5343804"/>
            <a:ext cx="1009361" cy="1046027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7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7" name="Капля 16"/>
          <p:cNvSpPr/>
          <p:nvPr/>
        </p:nvSpPr>
        <p:spPr>
          <a:xfrm>
            <a:off x="6650094" y="5343806"/>
            <a:ext cx="1009361" cy="1046027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9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8" name="Капля 17"/>
          <p:cNvSpPr/>
          <p:nvPr/>
        </p:nvSpPr>
        <p:spPr>
          <a:xfrm rot="21219115">
            <a:off x="7913933" y="5272368"/>
            <a:ext cx="1009361" cy="1046027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1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9" name="Капля 18"/>
          <p:cNvSpPr/>
          <p:nvPr/>
        </p:nvSpPr>
        <p:spPr>
          <a:xfrm rot="21373832">
            <a:off x="434989" y="5415242"/>
            <a:ext cx="1009361" cy="1046027"/>
          </a:xfrm>
          <a:prstGeom prst="teardrop">
            <a:avLst>
              <a:gd name="adj" fmla="val 1085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4</a:t>
            </a:r>
            <a:endParaRPr lang="ru-RU" sz="2800" b="1" dirty="0">
              <a:latin typeface="Arial Black" pitchFamily="34" charset="0"/>
            </a:endParaRPr>
          </a:p>
        </p:txBody>
      </p:sp>
      <p:cxnSp>
        <p:nvCxnSpPr>
          <p:cNvPr id="25" name="Прямая со стрелкой 24"/>
          <p:cNvCxnSpPr>
            <a:stCxn id="8" idx="1"/>
          </p:cNvCxnSpPr>
          <p:nvPr/>
        </p:nvCxnSpPr>
        <p:spPr>
          <a:xfrm rot="5400000">
            <a:off x="1321001" y="3607024"/>
            <a:ext cx="3001537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16" idx="7"/>
          </p:cNvCxnSpPr>
          <p:nvPr/>
        </p:nvCxnSpPr>
        <p:spPr>
          <a:xfrm rot="16200000" flipH="1">
            <a:off x="4729364" y="3557387"/>
            <a:ext cx="2087818" cy="1545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1" idx="1"/>
            <a:endCxn id="17" idx="7"/>
          </p:cNvCxnSpPr>
          <p:nvPr/>
        </p:nvCxnSpPr>
        <p:spPr>
          <a:xfrm rot="16200000" flipH="1">
            <a:off x="5550663" y="3235013"/>
            <a:ext cx="3058955" cy="11586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8" idx="7"/>
          </p:cNvCxnSpPr>
          <p:nvPr/>
        </p:nvCxnSpPr>
        <p:spPr>
          <a:xfrm rot="16200000" flipH="1">
            <a:off x="7572030" y="3929431"/>
            <a:ext cx="1647899" cy="9327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7" idx="1"/>
            <a:endCxn id="15" idx="7"/>
          </p:cNvCxnSpPr>
          <p:nvPr/>
        </p:nvCxnSpPr>
        <p:spPr>
          <a:xfrm rot="16200000" flipH="1">
            <a:off x="2437015" y="2491010"/>
            <a:ext cx="1708888" cy="3868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Разбей на части цветы и составь 4 выражения.</a:t>
            </a:r>
            <a:br>
              <a:rPr lang="ru-RU" sz="2800" b="1" dirty="0" smtClean="0"/>
            </a:br>
            <a:r>
              <a:rPr lang="ru-RU" sz="2800" b="1" dirty="0" smtClean="0"/>
              <a:t>Придумай рассказ по каждому выражению с вопросом. </a:t>
            </a:r>
            <a:endParaRPr lang="ru-RU" sz="2800" b="1" dirty="0"/>
          </a:p>
        </p:txBody>
      </p:sp>
      <p:pic>
        <p:nvPicPr>
          <p:cNvPr id="1026" name="Picture 2" descr="C:\Documents and Settings\Administrator\Рабочий стол\single-flower_258785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357298"/>
            <a:ext cx="2138778" cy="2043114"/>
          </a:xfrm>
          <a:prstGeom prst="rect">
            <a:avLst/>
          </a:prstGeom>
          <a:noFill/>
        </p:spPr>
      </p:pic>
      <p:pic>
        <p:nvPicPr>
          <p:cNvPr id="5" name="Picture 2" descr="C:\Documents and Settings\Administrator\Рабочий стол\single-flower_25878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3714752"/>
            <a:ext cx="1196527" cy="1143008"/>
          </a:xfrm>
          <a:prstGeom prst="rect">
            <a:avLst/>
          </a:prstGeom>
          <a:noFill/>
        </p:spPr>
      </p:pic>
      <p:pic>
        <p:nvPicPr>
          <p:cNvPr id="6" name="Picture 2" descr="C:\Documents and Settings\Administrator\Рабочий стол\single-flower_25878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5357826"/>
            <a:ext cx="1196527" cy="1143008"/>
          </a:xfrm>
          <a:prstGeom prst="rect">
            <a:avLst/>
          </a:prstGeom>
          <a:noFill/>
        </p:spPr>
      </p:pic>
      <p:pic>
        <p:nvPicPr>
          <p:cNvPr id="7" name="Picture 2" descr="C:\Documents and Settings\Administrator\Рабочий стол\single-flower_25878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4643446"/>
            <a:ext cx="1196527" cy="1143008"/>
          </a:xfrm>
          <a:prstGeom prst="rect">
            <a:avLst/>
          </a:prstGeom>
          <a:noFill/>
        </p:spPr>
      </p:pic>
      <p:pic>
        <p:nvPicPr>
          <p:cNvPr id="8" name="Picture 2" descr="C:\Documents and Settings\Administrator\Рабочий стол\single-flower_25878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2071678"/>
            <a:ext cx="1196527" cy="114300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5429256" y="1285860"/>
            <a:ext cx="307183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Arial Black" pitchFamily="34" charset="0"/>
              </a:rPr>
              <a:t>1 +4</a:t>
            </a:r>
            <a:endParaRPr lang="ru-RU" sz="3200" b="1" dirty="0">
              <a:latin typeface="Arial Blac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2357430"/>
            <a:ext cx="307183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4 +1 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72132" y="3643314"/>
            <a:ext cx="307183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5 - 1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00694" y="4786322"/>
            <a:ext cx="307183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5 - 4 </a:t>
            </a:r>
            <a:endParaRPr lang="ru-RU" sz="2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Administrator\Рабочий стол\Полевые-цветы-e12908669558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77" y="0"/>
            <a:ext cx="910712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2143116"/>
            <a:ext cx="37862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Black" pitchFamily="34" charset="0"/>
              </a:rPr>
              <a:t>На поляне выросли 4 маленькие и одна большая ромашка. Сколько ромашек выросло на полянке?</a:t>
            </a:r>
            <a:endParaRPr lang="ru-RU" sz="2400" b="1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2285992"/>
            <a:ext cx="38576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Black" pitchFamily="34" charset="0"/>
              </a:rPr>
              <a:t>На поляне выросли 4 маленькие и одна большая ромашка. Красивые были цветы?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714356"/>
            <a:ext cx="664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+mj-lt"/>
              </a:rPr>
              <a:t>Послушайте и сравните два рассказа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Тема: « Задача»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Учиться составлять задачи, решать и оформлять решение задачи в тетради.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6148" name="Picture 2" descr="http://cherrysait.narod.ru/flower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 descr="Анимашки Мультяшки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8038" y="2619375"/>
            <a:ext cx="2663825" cy="300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452438" y="160338"/>
            <a:ext cx="8140700" cy="4464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РАБОТАЕМ</a:t>
            </a:r>
          </a:p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С УЧЕБНИКОМ И В ТЕТРАДИ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285720" y="4714884"/>
            <a:ext cx="3973525" cy="15700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chemeClr val="accent1">
                  <a:lumMod val="75000"/>
                </a:schemeClr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ahoma"/>
              <a:cs typeface="Tahoma"/>
            </a:endParaRPr>
          </a:p>
        </p:txBody>
      </p:sp>
      <p:pic>
        <p:nvPicPr>
          <p:cNvPr id="4" name="Picture 3" descr="C:\Documents and Settings\Administrator\Рабочий стол\00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4714884"/>
            <a:ext cx="3071802" cy="1660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0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                                  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57158" y="2643182"/>
            <a:ext cx="3000396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357554" y="2643182"/>
            <a:ext cx="1857388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6200000">
            <a:off x="2214546" y="285728"/>
            <a:ext cx="1071570" cy="4357718"/>
          </a:xfrm>
          <a:prstGeom prst="arc">
            <a:avLst>
              <a:gd name="adj1" fmla="val 16165166"/>
              <a:gd name="adj2" fmla="val 54289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57158" y="92867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а)составим схему</a:t>
            </a:r>
            <a:endParaRPr lang="ru-RU" sz="24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48" y="1357298"/>
            <a:ext cx="2989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Стало </a:t>
            </a:r>
            <a:r>
              <a:rPr lang="ru-RU" dirty="0" smtClean="0"/>
              <a:t>           </a:t>
            </a:r>
            <a:r>
              <a:rPr lang="ru-RU" sz="2400" b="1" dirty="0" smtClean="0"/>
              <a:t>цветков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857356" y="1500174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?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82" y="2714620"/>
            <a:ext cx="258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Было         цветков</a:t>
            </a:r>
            <a:endParaRPr lang="ru-RU" sz="2400" b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28992" y="2786058"/>
            <a:ext cx="2911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Добавили       цветка</a:t>
            </a:r>
            <a:endParaRPr lang="ru-RU" sz="2400" b="1" dirty="0">
              <a:latin typeface="+mj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2857496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2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142976" y="2786058"/>
            <a:ext cx="42862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 Black" pitchFamily="34" charset="0"/>
              </a:rPr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4282" y="3286124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б)составим выражение</a:t>
            </a:r>
            <a:endParaRPr lang="ru-RU" sz="2400" b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0034" y="371475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>7 + 2 </a:t>
            </a:r>
            <a:endParaRPr lang="ru-RU" sz="24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5720" y="4000504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в) найдем значение выражения</a:t>
            </a:r>
            <a:endParaRPr lang="ru-RU" sz="2400" b="1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596" y="450057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>7 + 2 = 9</a:t>
            </a:r>
            <a:endParaRPr lang="ru-RU" sz="24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7158" y="485776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г)получим ответ</a:t>
            </a:r>
            <a:endParaRPr lang="ru-RU" sz="2400" b="1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596" y="5286388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+mj-lt"/>
              </a:rPr>
              <a:t>9 цветков</a:t>
            </a:r>
            <a:endParaRPr lang="ru-RU" sz="2400" b="1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 animBg="1"/>
      <p:bldP spid="24" grpId="0"/>
      <p:bldP spid="25" grpId="0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791</TotalTime>
  <Words>365</Words>
  <Application>Microsoft Office PowerPoint</Application>
  <PresentationFormat>Экран (4:3)</PresentationFormat>
  <Paragraphs>199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Презентация PowerPoint</vt:lpstr>
      <vt:lpstr>Назови самое большое число? Назови самое маленькое число? Расположи в порядке убывания.</vt:lpstr>
      <vt:lpstr>Помоги капелькам найти свои тучки.</vt:lpstr>
      <vt:lpstr>Разбей на части цветы и составь 4 выражения. Придумай рассказ по каждому выражению с вопросом. </vt:lpstr>
      <vt:lpstr>Презентация PowerPoint</vt:lpstr>
      <vt:lpstr>Тема: « Задача»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Итог урока: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</dc:title>
  <dc:creator>Admin</dc:creator>
  <cp:lastModifiedBy>user</cp:lastModifiedBy>
  <cp:revision>70</cp:revision>
  <dcterms:created xsi:type="dcterms:W3CDTF">2011-12-25T13:27:36Z</dcterms:created>
  <dcterms:modified xsi:type="dcterms:W3CDTF">2013-10-29T07:25:08Z</dcterms:modified>
</cp:coreProperties>
</file>